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435" r:id="rId2"/>
  </p:sldIdLst>
  <p:sldSz cx="9144000" cy="6858000" type="screen4x3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33"/>
    <a:srgbClr val="009900"/>
    <a:srgbClr val="CCAF66"/>
    <a:srgbClr val="FF66FF"/>
    <a:srgbClr val="66FF66"/>
    <a:srgbClr val="003300"/>
    <a:srgbClr val="660066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11" autoAdjust="0"/>
    <p:restoredTop sz="84274" autoAdjust="0"/>
  </p:normalViewPr>
  <p:slideViewPr>
    <p:cSldViewPr>
      <p:cViewPr varScale="1">
        <p:scale>
          <a:sx n="107" d="100"/>
          <a:sy n="107" d="100"/>
        </p:scale>
        <p:origin x="-7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2DDAB2-24ED-4219-9C1B-391662097AB9}" type="datetimeFigureOut">
              <a:rPr lang="en-GB" smtClean="0"/>
              <a:t>08/12/2015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6712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B2104-6F7E-4D1A-870F-85EE92A65F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1874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69"/>
            <a:ext cx="9144000" cy="1691640"/>
          </a:xfrm>
          <a:prstGeom prst="rect">
            <a:avLst/>
          </a:prstGeom>
        </p:spPr>
      </p:pic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0" y="1700213"/>
            <a:ext cx="9144000" cy="153939"/>
          </a:xfrm>
          <a:custGeom>
            <a:avLst/>
            <a:gdLst/>
            <a:ahLst/>
            <a:cxnLst/>
            <a:rect l="l" t="t" r="r" b="b"/>
            <a:pathLst>
              <a:path w="9144000" h="153939">
                <a:moveTo>
                  <a:pt x="8425881" y="0"/>
                </a:moveTo>
                <a:lnTo>
                  <a:pt x="9144000" y="0"/>
                </a:lnTo>
                <a:lnTo>
                  <a:pt x="9144000" y="153939"/>
                </a:lnTo>
                <a:lnTo>
                  <a:pt x="8366789" y="153939"/>
                </a:lnTo>
                <a:close/>
                <a:moveTo>
                  <a:pt x="0" y="0"/>
                </a:moveTo>
                <a:lnTo>
                  <a:pt x="4571093" y="0"/>
                </a:lnTo>
                <a:lnTo>
                  <a:pt x="4512001" y="153939"/>
                </a:lnTo>
                <a:lnTo>
                  <a:pt x="0" y="15393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19138" y="2349755"/>
            <a:ext cx="7704000" cy="3167063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3400" b="1">
                <a:solidFill>
                  <a:srgbClr val="8E1537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spcAft>
                <a:spcPts val="0"/>
              </a:spcAft>
              <a:buNone/>
              <a:defRPr sz="2800">
                <a:solidFill>
                  <a:srgbClr val="8E1537"/>
                </a:solidFill>
                <a:latin typeface="+mj-lt"/>
              </a:defRPr>
            </a:lvl2pPr>
            <a:lvl3pPr marL="0" indent="0">
              <a:spcBef>
                <a:spcPts val="4000"/>
              </a:spcBef>
              <a:buNone/>
              <a:defRPr sz="1600"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3BCFDB86-9AA8-4FA0-859E-0ABCBFE83936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0120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696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5" name="Rectangle 3"/>
          <p:cNvSpPr/>
          <p:nvPr userDrawn="1"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720000" y="1628676"/>
            <a:ext cx="7704000" cy="424800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BCFDB86-9AA8-4FA0-859E-0ABCBFE83936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0467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ullete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5" name="Rectangle 3"/>
          <p:cNvSpPr/>
          <p:nvPr userDrawn="1"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720000" y="1628676"/>
            <a:ext cx="7704000" cy="4248000"/>
          </a:xfrm>
        </p:spPr>
        <p:txBody>
          <a:bodyPr/>
          <a:lstStyle>
            <a:lvl1pPr marL="342900" indent="-342900">
              <a:buClr>
                <a:srgbClr val="8E1537"/>
              </a:buClr>
              <a:buFont typeface="Arial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1pPr>
            <a:lvl2pPr>
              <a:buClr>
                <a:srgbClr val="8E1537"/>
              </a:buClr>
              <a:defRPr>
                <a:solidFill>
                  <a:schemeClr val="tx1"/>
                </a:solidFill>
                <a:latin typeface="+mn-lt"/>
              </a:defRPr>
            </a:lvl2pPr>
            <a:lvl3pPr>
              <a:buClr>
                <a:srgbClr val="8E1537"/>
              </a:buClr>
              <a:defRPr>
                <a:solidFill>
                  <a:schemeClr val="tx1"/>
                </a:solidFill>
                <a:latin typeface="+mn-lt"/>
              </a:defRPr>
            </a:lvl3pPr>
            <a:lvl4pPr>
              <a:buClr>
                <a:srgbClr val="8E1537"/>
              </a:buClr>
              <a:defRPr>
                <a:solidFill>
                  <a:schemeClr val="tx1"/>
                </a:solidFill>
                <a:latin typeface="+mn-lt"/>
              </a:defRPr>
            </a:lvl4pPr>
            <a:lvl5pPr>
              <a:buClr>
                <a:srgbClr val="8E1537"/>
              </a:buClr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BCFDB86-9AA8-4FA0-859E-0ABCBFE83936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6986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umbere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5" name="Rectangle 3"/>
          <p:cNvSpPr/>
          <p:nvPr userDrawn="1"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720000" y="1628676"/>
            <a:ext cx="7704000" cy="4248000"/>
          </a:xfrm>
        </p:spPr>
        <p:txBody>
          <a:bodyPr/>
          <a:lstStyle>
            <a:lvl1pPr marL="514350" indent="-514350">
              <a:buClr>
                <a:srgbClr val="8E1537"/>
              </a:buClr>
              <a:buFont typeface="+mj-lt"/>
              <a:buAutoNum type="arabicPeriod"/>
              <a:defRPr>
                <a:solidFill>
                  <a:schemeClr val="tx1"/>
                </a:solidFill>
                <a:latin typeface="+mn-lt"/>
              </a:defRPr>
            </a:lvl1pPr>
            <a:lvl2pPr marL="914400" indent="-457200">
              <a:buClr>
                <a:srgbClr val="8E1537"/>
              </a:buClr>
              <a:buFont typeface="+mj-lt"/>
              <a:buAutoNum type="arabicPeriod"/>
              <a:defRPr>
                <a:solidFill>
                  <a:schemeClr val="tx1"/>
                </a:solidFill>
                <a:latin typeface="+mn-lt"/>
              </a:defRPr>
            </a:lvl2pPr>
            <a:lvl3pPr marL="1371600" indent="-457200">
              <a:buClr>
                <a:srgbClr val="8E1537"/>
              </a:buClr>
              <a:buFont typeface="+mj-lt"/>
              <a:buAutoNum type="arabicPeriod"/>
              <a:defRPr>
                <a:solidFill>
                  <a:schemeClr val="tx1"/>
                </a:solidFill>
                <a:latin typeface="+mn-lt"/>
              </a:defRPr>
            </a:lvl3pPr>
            <a:lvl4pPr marL="1714500" indent="-342900">
              <a:buClr>
                <a:srgbClr val="8E1537"/>
              </a:buClr>
              <a:buFont typeface="+mj-lt"/>
              <a:buAutoNum type="arabicPeriod"/>
              <a:defRPr>
                <a:solidFill>
                  <a:schemeClr val="tx1"/>
                </a:solidFill>
                <a:latin typeface="+mn-lt"/>
              </a:defRPr>
            </a:lvl4pPr>
            <a:lvl5pPr marL="2171700" indent="-342900">
              <a:buClr>
                <a:srgbClr val="8E1537"/>
              </a:buClr>
              <a:buFont typeface="+mj-lt"/>
              <a:buAutoNum type="arabicPeriod"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BCFDB86-9AA8-4FA0-859E-0ABCBFE83936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6576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with explan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ntent Placeholder 2"/>
          <p:cNvSpPr>
            <a:spLocks noGrp="1"/>
          </p:cNvSpPr>
          <p:nvPr>
            <p:ph idx="14"/>
          </p:nvPr>
        </p:nvSpPr>
        <p:spPr>
          <a:xfrm>
            <a:off x="720000" y="1633538"/>
            <a:ext cx="7704000" cy="3096468"/>
          </a:xfr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4" name="Rectangle 3"/>
          <p:cNvSpPr/>
          <p:nvPr userDrawn="1"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720000" y="4796925"/>
            <a:ext cx="7704000" cy="1080000"/>
          </a:xfrm>
        </p:spPr>
        <p:txBody>
          <a:bodyPr>
            <a:normAutofit/>
          </a:bodyPr>
          <a:lstStyle>
            <a:lvl1pPr marL="0" indent="0">
              <a:buNone/>
              <a:defRPr lang="en-US" sz="1000" kern="1200" baseline="0" dirty="0" smtClean="0">
                <a:solidFill>
                  <a:srgbClr val="8E1537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 lang="en-US" sz="1000" kern="1200" baseline="0" dirty="0" smtClean="0">
                <a:solidFill>
                  <a:srgbClr val="8E1537"/>
                </a:solidFill>
                <a:latin typeface="+mn-lt"/>
                <a:ea typeface="+mn-ea"/>
                <a:cs typeface="+mn-cs"/>
              </a:defRPr>
            </a:lvl2pPr>
            <a:lvl3pPr marL="0" indent="0">
              <a:buNone/>
              <a:defRPr lang="en-US" sz="1000" kern="1200" baseline="0" dirty="0" smtClean="0">
                <a:solidFill>
                  <a:srgbClr val="8E1537"/>
                </a:solidFill>
                <a:latin typeface="+mn-lt"/>
                <a:ea typeface="+mn-ea"/>
                <a:cs typeface="+mn-cs"/>
              </a:defRPr>
            </a:lvl3pPr>
            <a:lvl4pPr marL="0" indent="0">
              <a:buNone/>
              <a:defRPr lang="en-US" sz="1000" kern="1200" baseline="0" dirty="0" smtClean="0">
                <a:solidFill>
                  <a:srgbClr val="8E1537"/>
                </a:solidFill>
                <a:latin typeface="+mn-lt"/>
                <a:ea typeface="+mn-ea"/>
                <a:cs typeface="+mn-cs"/>
              </a:defRPr>
            </a:lvl4pPr>
            <a:lvl5pPr marL="0" indent="0">
              <a:buNone/>
              <a:defRPr lang="en-GB" sz="1000" kern="1200" baseline="0" dirty="0">
                <a:solidFill>
                  <a:srgbClr val="8E1537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3BCFDB86-9AA8-4FA0-859E-0ABCBFE83936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25490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A_Charts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6" name="Rectangle 3"/>
          <p:cNvSpPr/>
          <p:nvPr userDrawn="1"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756038" y="1633538"/>
            <a:ext cx="3672000" cy="424800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BCFDB86-9AA8-4FA0-859E-0ABCBFE83936}" type="slidenum">
              <a:rPr/>
              <a:pPr/>
              <a:t>‹#›</a:t>
            </a:fld>
            <a:endParaRPr dirty="0"/>
          </a:p>
        </p:txBody>
      </p:sp>
      <p:sp>
        <p:nvSpPr>
          <p:cNvPr id="9" name="Chart Placeholder 2"/>
          <p:cNvSpPr>
            <a:spLocks noGrp="1"/>
          </p:cNvSpPr>
          <p:nvPr>
            <p:ph type="chart" sz="quarter" idx="20"/>
          </p:nvPr>
        </p:nvSpPr>
        <p:spPr>
          <a:xfrm>
            <a:off x="719999" y="1633538"/>
            <a:ext cx="3672000" cy="4248000"/>
          </a:xfr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5291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B_Charts_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4" name="Rectangle 3"/>
          <p:cNvSpPr/>
          <p:nvPr userDrawn="1"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720000" y="4796925"/>
            <a:ext cx="7708038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FontTx/>
              <a:buNone/>
              <a:defRPr sz="2000"/>
            </a:lvl2pPr>
            <a:lvl3pPr marL="0" indent="0">
              <a:buFontTx/>
              <a:buNone/>
              <a:defRPr sz="18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9"/>
          </p:nvPr>
        </p:nvSpPr>
        <p:spPr>
          <a:xfrm>
            <a:off x="719999" y="1633538"/>
            <a:ext cx="7704000" cy="2880000"/>
          </a:xfr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3BCFDB86-9AA8-4FA0-859E-0ABCBFE83936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04321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A_Tables_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6" name="Rectangle 3"/>
          <p:cNvSpPr/>
          <p:nvPr userDrawn="1"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able Placeholder 2"/>
          <p:cNvSpPr>
            <a:spLocks noGrp="1"/>
          </p:cNvSpPr>
          <p:nvPr>
            <p:ph type="tbl" sz="quarter" idx="14"/>
          </p:nvPr>
        </p:nvSpPr>
        <p:spPr>
          <a:xfrm>
            <a:off x="720000" y="1633538"/>
            <a:ext cx="3672000" cy="4248000"/>
          </a:xfr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 sz="240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smtClean="0"/>
              <a:t>Click icon to add table</a:t>
            </a:r>
            <a:endParaRPr lang="en-GB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756038" y="1633538"/>
            <a:ext cx="3672000" cy="424800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BCFDB86-9AA8-4FA0-859E-0ABCBFE83936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320593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B_Tables_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ble Placeholder 2"/>
          <p:cNvSpPr>
            <a:spLocks noGrp="1"/>
          </p:cNvSpPr>
          <p:nvPr>
            <p:ph type="tbl" sz="quarter" idx="17"/>
          </p:nvPr>
        </p:nvSpPr>
        <p:spPr>
          <a:xfrm>
            <a:off x="720000" y="1633538"/>
            <a:ext cx="7704000" cy="2880000"/>
          </a:xfr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 sz="240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smtClean="0"/>
              <a:t>Click icon to add table</a:t>
            </a:r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4" name="Rectangle 3"/>
          <p:cNvSpPr/>
          <p:nvPr userDrawn="1"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720000" y="4796925"/>
            <a:ext cx="7708038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FontTx/>
              <a:buNone/>
              <a:defRPr sz="2000"/>
            </a:lvl2pPr>
            <a:lvl3pPr marL="0" indent="0">
              <a:buFontTx/>
              <a:buNone/>
              <a:defRPr sz="18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BCFDB86-9AA8-4FA0-859E-0ABCBFE83936}" type="slidenum">
              <a:rPr/>
              <a:pPr/>
              <a:t>‹#›</a:t>
            </a:fld>
            <a:endParaRPr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1331640" cy="260648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0227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8" name="Rectangle 3"/>
          <p:cNvSpPr/>
          <p:nvPr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138" y="1633539"/>
            <a:ext cx="7708900" cy="424338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296400"/>
            <a:ext cx="720000" cy="262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GB" sz="1000" kern="1200" smtClean="0">
                <a:solidFill>
                  <a:srgbClr val="8E1537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BCFDB86-9AA8-4FA0-859E-0ABCBFE83936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86894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2" r:id="rId10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rgbClr val="8E1537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Char char="–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Char char="–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Char char="–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Char char="–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775" y="-199094"/>
            <a:ext cx="7708900" cy="1155600"/>
          </a:xfrm>
        </p:spPr>
        <p:txBody>
          <a:bodyPr>
            <a:normAutofit/>
          </a:bodyPr>
          <a:lstStyle/>
          <a:p>
            <a:r>
              <a:rPr lang="en-GB" sz="2800" dirty="0" smtClean="0"/>
              <a:t>Responsibilities Map</a:t>
            </a:r>
            <a:endParaRPr lang="en-GB" sz="2800" dirty="0"/>
          </a:p>
        </p:txBody>
      </p:sp>
      <p:sp>
        <p:nvSpPr>
          <p:cNvPr id="6" name="Rounded Rectangle 5"/>
          <p:cNvSpPr/>
          <p:nvPr/>
        </p:nvSpPr>
        <p:spPr bwMode="auto">
          <a:xfrm>
            <a:off x="3057645" y="719132"/>
            <a:ext cx="1688226" cy="474748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79" charset="-128"/>
              </a:rPr>
              <a:t>Members</a:t>
            </a:r>
          </a:p>
        </p:txBody>
      </p:sp>
      <p:sp>
        <p:nvSpPr>
          <p:cNvPr id="7" name="Rounded Rectangle 6"/>
          <p:cNvSpPr/>
          <p:nvPr/>
        </p:nvSpPr>
        <p:spPr bwMode="auto">
          <a:xfrm>
            <a:off x="1691679" y="1340768"/>
            <a:ext cx="4000145" cy="1660647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Aft>
                <a:spcPts val="400"/>
              </a:spcAft>
            </a:pPr>
            <a:r>
              <a:rPr lang="en-GB" dirty="0">
                <a:solidFill>
                  <a:schemeClr val="tx1"/>
                </a:solidFill>
                <a:latin typeface="Arial" charset="0"/>
                <a:ea typeface="ＭＳ Ｐゴシック" pitchFamily="79" charset="-128"/>
              </a:rPr>
              <a:t>Board</a:t>
            </a:r>
          </a:p>
          <a:p>
            <a:pPr algn="ctr" fontAlgn="base">
              <a:spcAft>
                <a:spcPts val="200"/>
              </a:spcAft>
            </a:pPr>
            <a:r>
              <a:rPr lang="en-GB" sz="1400" dirty="0">
                <a:solidFill>
                  <a:schemeClr val="tx1"/>
                </a:solidFill>
                <a:latin typeface="Arial" charset="0"/>
                <a:ea typeface="ＭＳ Ｐゴシック" pitchFamily="79" charset="-128"/>
              </a:rPr>
              <a:t>Chair/President Volunteer SMF8 </a:t>
            </a:r>
            <a:r>
              <a:rPr lang="en-GB" sz="1400" dirty="0" smtClean="0">
                <a:solidFill>
                  <a:schemeClr val="tx1"/>
                </a:solidFill>
                <a:latin typeface="Arial" charset="0"/>
                <a:ea typeface="ＭＳ Ｐゴシック" pitchFamily="79" charset="-128"/>
              </a:rPr>
              <a:t>(A,B,C,E)</a:t>
            </a:r>
            <a:endParaRPr lang="en-GB" sz="1400" dirty="0">
              <a:solidFill>
                <a:schemeClr val="tx1"/>
              </a:solidFill>
              <a:latin typeface="Arial" charset="0"/>
              <a:ea typeface="ＭＳ Ｐゴシック" pitchFamily="79" charset="-128"/>
            </a:endParaRPr>
          </a:p>
          <a:p>
            <a:pPr algn="ctr" fontAlgn="base">
              <a:spcAft>
                <a:spcPts val="200"/>
              </a:spcAft>
            </a:pPr>
            <a:r>
              <a:rPr lang="en-GB" sz="1400" dirty="0">
                <a:solidFill>
                  <a:schemeClr val="tx1"/>
                </a:solidFill>
                <a:latin typeface="Arial" charset="0"/>
                <a:ea typeface="ＭＳ Ｐゴシック" pitchFamily="79" charset="-128"/>
              </a:rPr>
              <a:t>Treasurer Volunteer SMF8 </a:t>
            </a:r>
            <a:r>
              <a:rPr lang="en-GB" sz="1400" dirty="0" smtClean="0">
                <a:solidFill>
                  <a:schemeClr val="tx1"/>
                </a:solidFill>
                <a:latin typeface="Arial" charset="0"/>
                <a:ea typeface="ＭＳ Ｐゴシック" pitchFamily="79" charset="-128"/>
              </a:rPr>
              <a:t>(CC)</a:t>
            </a:r>
            <a:endParaRPr lang="en-GB" sz="1400" dirty="0">
              <a:solidFill>
                <a:schemeClr val="tx1"/>
              </a:solidFill>
              <a:latin typeface="Arial" charset="0"/>
              <a:ea typeface="ＭＳ Ｐゴシック" pitchFamily="79" charset="-128"/>
            </a:endParaRPr>
          </a:p>
          <a:p>
            <a:pPr algn="ctr" fontAlgn="base">
              <a:spcAft>
                <a:spcPts val="200"/>
              </a:spcAft>
            </a:pPr>
            <a:r>
              <a:rPr lang="en-GB" sz="1400" dirty="0">
                <a:solidFill>
                  <a:schemeClr val="tx1"/>
                </a:solidFill>
                <a:latin typeface="Arial" charset="0"/>
                <a:ea typeface="ＭＳ Ｐゴシック" pitchFamily="79" charset="-128"/>
              </a:rPr>
              <a:t>Director Volunteer</a:t>
            </a:r>
          </a:p>
          <a:p>
            <a:pPr algn="ctr" fontAlgn="base">
              <a:spcAft>
                <a:spcPts val="200"/>
              </a:spcAft>
            </a:pPr>
            <a:r>
              <a:rPr lang="en-GB" sz="1400" dirty="0">
                <a:solidFill>
                  <a:schemeClr val="tx1"/>
                </a:solidFill>
                <a:latin typeface="Arial" charset="0"/>
                <a:ea typeface="ＭＳ Ｐゴシック" pitchFamily="79" charset="-128"/>
              </a:rPr>
              <a:t>Director Volunteer</a:t>
            </a:r>
          </a:p>
          <a:p>
            <a:pPr algn="ctr" fontAlgn="base">
              <a:spcAft>
                <a:spcPts val="200"/>
              </a:spcAft>
            </a:pPr>
            <a:r>
              <a:rPr lang="en-GB" sz="1400" dirty="0">
                <a:solidFill>
                  <a:schemeClr val="tx1"/>
                </a:solidFill>
                <a:latin typeface="Arial" charset="0"/>
                <a:ea typeface="ＭＳ Ｐゴシック" pitchFamily="79" charset="-128"/>
              </a:rPr>
              <a:t>Director </a:t>
            </a:r>
            <a:r>
              <a:rPr lang="en-GB" sz="1400" dirty="0" smtClean="0">
                <a:solidFill>
                  <a:schemeClr val="tx1"/>
                </a:solidFill>
                <a:latin typeface="Arial" charset="0"/>
                <a:ea typeface="ＭＳ Ｐゴシック" pitchFamily="79" charset="-128"/>
              </a:rPr>
              <a:t>Volunteer</a:t>
            </a:r>
            <a:endParaRPr lang="en-GB" sz="1400" dirty="0">
              <a:solidFill>
                <a:schemeClr val="tx1"/>
              </a:solidFill>
              <a:latin typeface="Arial" charset="0"/>
              <a:ea typeface="ＭＳ Ｐゴシック" pitchFamily="79" charset="-128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6441899" y="764703"/>
            <a:ext cx="1481392" cy="85835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Aft>
                <a:spcPct val="0"/>
              </a:spcAft>
            </a:pPr>
            <a:r>
              <a:rPr lang="en-GB" sz="1600" dirty="0" smtClean="0">
                <a:solidFill>
                  <a:schemeClr val="tx1"/>
                </a:solidFill>
                <a:latin typeface="Arial" charset="0"/>
                <a:ea typeface="ＭＳ Ｐゴシック" pitchFamily="79" charset="-128"/>
              </a:rPr>
              <a:t>Supervisory Committee/ </a:t>
            </a:r>
          </a:p>
          <a:p>
            <a:pPr algn="ctr" fontAlgn="base">
              <a:spcAft>
                <a:spcPct val="0"/>
              </a:spcAft>
            </a:pPr>
            <a:r>
              <a:rPr lang="en-GB" sz="1600" dirty="0" smtClean="0">
                <a:solidFill>
                  <a:schemeClr val="tx1"/>
                </a:solidFill>
                <a:latin typeface="Arial" charset="0"/>
                <a:ea typeface="ＭＳ Ｐゴシック" pitchFamily="79" charset="-128"/>
              </a:rPr>
              <a:t>IA Function</a:t>
            </a:r>
            <a:endParaRPr lang="en-GB" sz="1600" dirty="0">
              <a:solidFill>
                <a:schemeClr val="tx1"/>
              </a:solidFill>
              <a:latin typeface="Arial" charset="0"/>
              <a:ea typeface="ＭＳ Ｐゴシック" pitchFamily="79" charset="-128"/>
            </a:endParaRPr>
          </a:p>
        </p:txBody>
      </p:sp>
      <p:sp>
        <p:nvSpPr>
          <p:cNvPr id="40" name="Rounded Rectangle 39"/>
          <p:cNvSpPr/>
          <p:nvPr/>
        </p:nvSpPr>
        <p:spPr bwMode="auto">
          <a:xfrm>
            <a:off x="6441899" y="1730116"/>
            <a:ext cx="1498027" cy="474748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79" charset="-128"/>
              </a:rPr>
              <a:t>Auditor</a:t>
            </a:r>
          </a:p>
        </p:txBody>
      </p:sp>
      <p:sp>
        <p:nvSpPr>
          <p:cNvPr id="41" name="Rounded Rectangle 40"/>
          <p:cNvSpPr/>
          <p:nvPr/>
        </p:nvSpPr>
        <p:spPr bwMode="auto">
          <a:xfrm>
            <a:off x="6441899" y="2348880"/>
            <a:ext cx="1537005" cy="65253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Aft>
                <a:spcPct val="0"/>
              </a:spcAft>
            </a:pPr>
            <a:r>
              <a:rPr lang="en-GB" sz="1600" dirty="0">
                <a:solidFill>
                  <a:schemeClr val="tx1"/>
                </a:solidFill>
                <a:latin typeface="Arial" charset="0"/>
                <a:ea typeface="ＭＳ Ｐゴシック" pitchFamily="79" charset="-128"/>
              </a:rPr>
              <a:t>MLRO</a:t>
            </a:r>
          </a:p>
          <a:p>
            <a:pPr algn="ctr" fontAlgn="base">
              <a:spcAft>
                <a:spcPct val="0"/>
              </a:spcAft>
            </a:pPr>
            <a:r>
              <a:rPr lang="en-GB" sz="1400" dirty="0">
                <a:solidFill>
                  <a:schemeClr val="tx1"/>
                </a:solidFill>
                <a:latin typeface="Arial" charset="0"/>
                <a:ea typeface="ＭＳ Ｐゴシック" pitchFamily="79" charset="-128"/>
              </a:rPr>
              <a:t>SMF17 </a:t>
            </a:r>
            <a:r>
              <a:rPr lang="en-GB" sz="1400" dirty="0" smtClean="0">
                <a:solidFill>
                  <a:schemeClr val="tx1"/>
                </a:solidFill>
                <a:latin typeface="Arial" charset="0"/>
                <a:ea typeface="ＭＳ Ｐゴシック" pitchFamily="79" charset="-128"/>
              </a:rPr>
              <a:t>(</a:t>
            </a:r>
            <a:r>
              <a:rPr lang="en-GB" sz="1400" dirty="0">
                <a:solidFill>
                  <a:schemeClr val="tx1"/>
                </a:solidFill>
                <a:latin typeface="Arial" charset="0"/>
                <a:ea typeface="ＭＳ Ｐゴシック" pitchFamily="79" charset="-128"/>
              </a:rPr>
              <a:t>D</a:t>
            </a:r>
            <a:r>
              <a:rPr lang="en-GB" sz="1400" dirty="0" smtClean="0">
                <a:solidFill>
                  <a:schemeClr val="tx1"/>
                </a:solidFill>
                <a:latin typeface="Arial" charset="0"/>
                <a:ea typeface="ＭＳ Ｐゴシック" pitchFamily="79" charset="-128"/>
              </a:rPr>
              <a:t>)</a:t>
            </a:r>
            <a:endParaRPr lang="en-GB" sz="1400" dirty="0">
              <a:solidFill>
                <a:schemeClr val="tx1"/>
              </a:solidFill>
              <a:latin typeface="Arial" charset="0"/>
              <a:ea typeface="ＭＳ Ｐゴシック" pitchFamily="79" charset="-128"/>
            </a:endParaRPr>
          </a:p>
        </p:txBody>
      </p:sp>
      <p:sp>
        <p:nvSpPr>
          <p:cNvPr id="42" name="Rounded Rectangle 41"/>
          <p:cNvSpPr/>
          <p:nvPr/>
        </p:nvSpPr>
        <p:spPr bwMode="auto">
          <a:xfrm>
            <a:off x="3133889" y="4070962"/>
            <a:ext cx="2764672" cy="94396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GB" sz="1600" dirty="0" smtClean="0">
                <a:solidFill>
                  <a:schemeClr val="tx1"/>
                </a:solidFill>
                <a:latin typeface="Arial" charset="0"/>
                <a:ea typeface="ＭＳ Ｐゴシック" pitchFamily="79" charset="-128"/>
              </a:rPr>
              <a:t>Manager (Paid or Unpaid)</a:t>
            </a:r>
            <a:endParaRPr lang="en-GB" sz="1600" dirty="0">
              <a:solidFill>
                <a:schemeClr val="tx1"/>
              </a:solidFill>
              <a:latin typeface="Arial" charset="0"/>
              <a:ea typeface="ＭＳ Ｐゴシック" pitchFamily="79" charset="-128"/>
            </a:endParaRPr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GB" sz="1400" dirty="0">
                <a:solidFill>
                  <a:schemeClr val="tx1"/>
                </a:solidFill>
                <a:latin typeface="Arial" charset="0"/>
                <a:ea typeface="ＭＳ Ｐゴシック" pitchFamily="79" charset="-128"/>
              </a:rPr>
              <a:t>SMF8 </a:t>
            </a:r>
            <a:r>
              <a:rPr lang="en-GB" sz="1400" dirty="0" smtClean="0">
                <a:solidFill>
                  <a:schemeClr val="tx1"/>
                </a:solidFill>
                <a:latin typeface="Arial" charset="0"/>
                <a:ea typeface="ＭＳ Ｐゴシック" pitchFamily="79" charset="-128"/>
              </a:rPr>
              <a:t>(AA,BB,DD) or </a:t>
            </a:r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GB" sz="1400" i="1" dirty="0" smtClean="0">
                <a:solidFill>
                  <a:schemeClr val="tx1"/>
                </a:solidFill>
                <a:latin typeface="Arial" charset="0"/>
                <a:ea typeface="ＭＳ Ｐゴシック" pitchFamily="79" charset="-128"/>
              </a:rPr>
              <a:t>Certification </a:t>
            </a:r>
            <a:r>
              <a:rPr lang="en-GB" sz="1400" i="1" dirty="0">
                <a:solidFill>
                  <a:schemeClr val="tx1"/>
                </a:solidFill>
                <a:latin typeface="Arial" charset="0"/>
                <a:ea typeface="ＭＳ Ｐゴシック" pitchFamily="79" charset="-128"/>
              </a:rPr>
              <a:t>Regime may </a:t>
            </a:r>
            <a:r>
              <a:rPr lang="en-GB" sz="1400" i="1" dirty="0" smtClean="0">
                <a:solidFill>
                  <a:schemeClr val="tx1"/>
                </a:solidFill>
                <a:latin typeface="Arial" charset="0"/>
                <a:ea typeface="ＭＳ Ｐゴシック" pitchFamily="79" charset="-128"/>
              </a:rPr>
              <a:t>apply</a:t>
            </a:r>
            <a:endParaRPr lang="en-GB" sz="1400" i="1" dirty="0">
              <a:solidFill>
                <a:schemeClr val="tx1"/>
              </a:solidFill>
              <a:latin typeface="Arial" charset="0"/>
              <a:ea typeface="ＭＳ Ｐゴシック" pitchFamily="79" charset="-128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62373" y="4048325"/>
            <a:ext cx="1926222" cy="109927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GB" sz="1600" dirty="0" smtClean="0">
                <a:solidFill>
                  <a:schemeClr val="tx1"/>
                </a:solidFill>
                <a:latin typeface="Arial" charset="0"/>
                <a:ea typeface="ＭＳ Ｐゴシック" pitchFamily="79" charset="-128"/>
              </a:rPr>
              <a:t>Risk Management Officer</a:t>
            </a:r>
            <a:endParaRPr lang="en-GB" sz="1600" dirty="0">
              <a:solidFill>
                <a:schemeClr val="tx1"/>
              </a:solidFill>
              <a:latin typeface="Arial" charset="0"/>
              <a:ea typeface="ＭＳ Ｐゴシック" pitchFamily="79" charset="-128"/>
            </a:endParaRPr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GB" sz="1400" i="1" dirty="0">
                <a:solidFill>
                  <a:schemeClr val="tx1"/>
                </a:solidFill>
                <a:latin typeface="Arial" charset="0"/>
                <a:ea typeface="ＭＳ Ｐゴシック" pitchFamily="79" charset="-128"/>
              </a:rPr>
              <a:t>Certification Regime may </a:t>
            </a:r>
            <a:r>
              <a:rPr lang="en-GB" sz="1400" i="1" dirty="0" smtClean="0">
                <a:solidFill>
                  <a:schemeClr val="tx1"/>
                </a:solidFill>
                <a:latin typeface="Arial" charset="0"/>
                <a:ea typeface="ＭＳ Ｐゴシック" pitchFamily="79" charset="-128"/>
              </a:rPr>
              <a:t>apply</a:t>
            </a:r>
            <a:endParaRPr lang="en-GB" sz="1400" i="1" dirty="0">
              <a:solidFill>
                <a:schemeClr val="tx1"/>
              </a:solidFill>
              <a:latin typeface="Arial" charset="0"/>
              <a:ea typeface="ＭＳ Ｐゴシック" pitchFamily="79" charset="-128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253201" y="4048324"/>
            <a:ext cx="1878589" cy="109927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GB" sz="1600" dirty="0" smtClean="0">
                <a:solidFill>
                  <a:schemeClr val="tx1"/>
                </a:solidFill>
                <a:latin typeface="Arial" charset="0"/>
                <a:ea typeface="ＭＳ Ｐゴシック" pitchFamily="79" charset="-128"/>
              </a:rPr>
              <a:t>Compliance Officer</a:t>
            </a:r>
            <a:endParaRPr lang="en-GB" sz="1600" dirty="0">
              <a:solidFill>
                <a:schemeClr val="tx1"/>
              </a:solidFill>
              <a:latin typeface="Arial" charset="0"/>
              <a:ea typeface="ＭＳ Ｐゴシック" pitchFamily="79" charset="-128"/>
            </a:endParaRPr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GB" sz="1400" i="1" dirty="0">
                <a:solidFill>
                  <a:schemeClr val="tx1"/>
                </a:solidFill>
                <a:latin typeface="Arial" charset="0"/>
                <a:ea typeface="ＭＳ Ｐゴシック" pitchFamily="79" charset="-128"/>
              </a:rPr>
              <a:t>Certification Regime may </a:t>
            </a:r>
            <a:r>
              <a:rPr lang="en-GB" sz="1400" i="1" dirty="0" smtClean="0">
                <a:solidFill>
                  <a:schemeClr val="tx1"/>
                </a:solidFill>
                <a:latin typeface="Arial" charset="0"/>
                <a:ea typeface="ＭＳ Ｐゴシック" pitchFamily="79" charset="-128"/>
              </a:rPr>
              <a:t>apply</a:t>
            </a:r>
            <a:endParaRPr lang="en-GB" sz="1400" i="1" dirty="0">
              <a:solidFill>
                <a:schemeClr val="tx1"/>
              </a:solidFill>
              <a:latin typeface="Arial" charset="0"/>
              <a:ea typeface="ＭＳ Ｐゴシック" pitchFamily="79" charset="-128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357360" y="3185175"/>
            <a:ext cx="1190304" cy="62863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Credit Committee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1802286" y="3214282"/>
            <a:ext cx="1329554" cy="62863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Membership Committee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3403049" y="3214281"/>
            <a:ext cx="1342822" cy="62863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Nominating Committee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4932040" y="3117835"/>
            <a:ext cx="1190304" cy="8215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Credit Control Committee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6300192" y="3207537"/>
            <a:ext cx="1006997" cy="4829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Training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7452320" y="3170223"/>
            <a:ext cx="1401870" cy="62863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Youth Development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08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CA PowerPoint template FCA RESTRICTED">
  <a:themeElements>
    <a:clrScheme name="FCA Theme">
      <a:dk1>
        <a:sysClr val="windowText" lastClr="000000"/>
      </a:dk1>
      <a:lt1>
        <a:sysClr val="window" lastClr="FFFFFF"/>
      </a:lt1>
      <a:dk2>
        <a:srgbClr val="8E1537"/>
      </a:dk2>
      <a:lt2>
        <a:srgbClr val="FFFFFF"/>
      </a:lt2>
      <a:accent1>
        <a:srgbClr val="8E1537"/>
      </a:accent1>
      <a:accent2>
        <a:srgbClr val="E17D00"/>
      </a:accent2>
      <a:accent3>
        <a:srgbClr val="8F489A"/>
      </a:accent3>
      <a:accent4>
        <a:srgbClr val="C20430"/>
      </a:accent4>
      <a:accent5>
        <a:srgbClr val="7BAED4"/>
      </a:accent5>
      <a:accent6>
        <a:srgbClr val="21345C"/>
      </a:accent6>
      <a:hlink>
        <a:srgbClr val="7BAED4"/>
      </a:hlink>
      <a:folHlink>
        <a:srgbClr val="76777B"/>
      </a:folHlink>
    </a:clrScheme>
    <a:fontScheme name="FCA FONTS">
      <a:majorFont>
        <a:latin typeface="Book Antiqu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7110</TotalTime>
  <Words>73</Words>
  <Application>Microsoft Office PowerPoint</Application>
  <PresentationFormat>On-screen Show (4:3)</PresentationFormat>
  <Paragraphs>26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FCA PowerPoint template FCA RESTRICTED</vt:lpstr>
      <vt:lpstr>Responsibilities Map</vt:lpstr>
    </vt:vector>
  </TitlesOfParts>
  <Company>Financial Conduct Authority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 Jobling</dc:creator>
  <cp:lastModifiedBy>Alicia Roberts</cp:lastModifiedBy>
  <cp:revision>288</cp:revision>
  <cp:lastPrinted>2015-10-09T09:54:55Z</cp:lastPrinted>
  <dcterms:created xsi:type="dcterms:W3CDTF">2015-03-18T13:02:54Z</dcterms:created>
  <dcterms:modified xsi:type="dcterms:W3CDTF">2015-12-08T11:28:55Z</dcterms:modified>
</cp:coreProperties>
</file>