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3.xml" ContentType="application/vnd.openxmlformats-officedocument.wordprocessingml.footer+xml"/>
  <Override PartName="/word/header10.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1DB0E60A"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6" behindDoc="0" locked="0" layoutInCell="1" allowOverlap="1" wp14:anchorId="2236FA3F" wp14:editId="61DF0AF6">
            <wp:simplePos x="0" y="0"/>
            <wp:positionH relativeFrom="column">
              <wp:posOffset>2539101</wp:posOffset>
            </wp:positionH>
            <wp:positionV relativeFrom="paragraph">
              <wp:posOffset>-857250</wp:posOffset>
            </wp:positionV>
            <wp:extent cx="2550881" cy="1228725"/>
            <wp:effectExtent l="0" t="0" r="190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7955"/>
                    <a:stretch/>
                  </pic:blipFill>
                  <pic:spPr bwMode="auto">
                    <a:xfrm>
                      <a:off x="0" y="0"/>
                      <a:ext cx="2550881" cy="122872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51350">
        <w:rPr>
          <w:rFonts w:cs="Arial"/>
          <w:b/>
          <w:noProof/>
          <w:color w:val="FFFFFF"/>
          <w:sz w:val="24"/>
          <w:szCs w:val="24"/>
        </w:rPr>
        <w:t>h</w:t>
      </w:r>
      <w:r w:rsidR="004F40F5">
        <w:rPr>
          <w:rFonts w:cs="Arial"/>
          <w:b/>
          <w:noProof/>
          <w:color w:val="FFFFFF"/>
          <w:sz w:val="24"/>
          <w:szCs w:val="24"/>
        </w:rPr>
        <w:t>omg</w:t>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12C24C4E" w14:textId="488FE0E6" w:rsidR="00784022" w:rsidRDefault="00784022" w:rsidP="00F35233">
      <w:pPr>
        <w:pStyle w:val="Text"/>
        <w:tabs>
          <w:tab w:val="left" w:pos="3119"/>
        </w:tabs>
        <w:ind w:left="-2552"/>
        <w:rPr>
          <w:rFonts w:ascii="Verdana" w:hAnsi="Verdana" w:cs="Arial"/>
          <w:b/>
          <w:sz w:val="20"/>
        </w:rPr>
      </w:pPr>
    </w:p>
    <w:p w14:paraId="71A87EF0" w14:textId="46A5A65D" w:rsidR="00E7750F" w:rsidRPr="00E7750F" w:rsidRDefault="00E7750F" w:rsidP="00F35233">
      <w:pPr>
        <w:pStyle w:val="Text"/>
        <w:tabs>
          <w:tab w:val="left" w:pos="3119"/>
        </w:tabs>
        <w:ind w:left="-2552"/>
        <w:rPr>
          <w:rFonts w:ascii="Verdana" w:hAnsi="Verdana" w:cs="Arial"/>
          <w:b/>
          <w:sz w:val="28"/>
          <w:szCs w:val="28"/>
        </w:rPr>
      </w:pPr>
      <w:r w:rsidRPr="00E7750F">
        <w:rPr>
          <w:rFonts w:ascii="Verdana" w:hAnsi="Verdana" w:cs="Arial"/>
          <w:b/>
          <w:sz w:val="28"/>
          <w:szCs w:val="28"/>
        </w:rPr>
        <w:t xml:space="preserve">Long Form A – </w:t>
      </w:r>
      <w:r w:rsidR="003F7CE0">
        <w:rPr>
          <w:rFonts w:ascii="Verdana" w:hAnsi="Verdana" w:cs="Arial"/>
          <w:b/>
          <w:sz w:val="28"/>
          <w:szCs w:val="28"/>
        </w:rPr>
        <w:t xml:space="preserve">UK and Overseas Firms (not incoming </w:t>
      </w:r>
      <w:r w:rsidR="0095388C">
        <w:rPr>
          <w:rFonts w:ascii="Verdana" w:hAnsi="Verdana" w:cs="Arial"/>
          <w:b/>
          <w:sz w:val="28"/>
          <w:szCs w:val="28"/>
        </w:rPr>
        <w:t>third country</w:t>
      </w:r>
      <w:r w:rsidR="003F7CE0">
        <w:rPr>
          <w:rFonts w:ascii="Verdana" w:hAnsi="Verdana" w:cs="Arial"/>
          <w:b/>
          <w:sz w:val="28"/>
          <w:szCs w:val="28"/>
        </w:rPr>
        <w:t>) for MiFID authorisation applications</w:t>
      </w:r>
      <w:r w:rsidR="00471917">
        <w:rPr>
          <w:rStyle w:val="FootnoteReference"/>
          <w:rFonts w:ascii="Verdana" w:hAnsi="Verdana" w:cs="Arial"/>
          <w:b/>
          <w:sz w:val="28"/>
          <w:szCs w:val="28"/>
        </w:rPr>
        <w:footnoteReference w:id="2"/>
      </w:r>
    </w:p>
    <w:p w14:paraId="7E50826D" w14:textId="22AD855C" w:rsidR="00E7750F" w:rsidRDefault="00E7750F" w:rsidP="00F35233">
      <w:pPr>
        <w:pStyle w:val="Text"/>
        <w:tabs>
          <w:tab w:val="left" w:pos="3119"/>
        </w:tabs>
        <w:ind w:left="-2552"/>
        <w:rPr>
          <w:rFonts w:ascii="Verdana" w:hAnsi="Verdana" w:cs="Arial"/>
          <w:bCs/>
          <w:szCs w:val="22"/>
        </w:rPr>
      </w:pPr>
      <w:r w:rsidRPr="00092862">
        <w:rPr>
          <w:rFonts w:ascii="Verdana" w:hAnsi="Verdana" w:cs="Arial"/>
          <w:b/>
          <w:sz w:val="24"/>
          <w:szCs w:val="24"/>
        </w:rPr>
        <w:t xml:space="preserve">Application to perform </w:t>
      </w:r>
      <w:r w:rsidR="006D2B34">
        <w:rPr>
          <w:rFonts w:ascii="Verdana" w:hAnsi="Verdana" w:cs="Arial"/>
          <w:b/>
          <w:sz w:val="24"/>
          <w:szCs w:val="24"/>
        </w:rPr>
        <w:t xml:space="preserve">controlled functions including </w:t>
      </w:r>
      <w:r w:rsidRPr="00092862">
        <w:rPr>
          <w:rFonts w:ascii="Verdana" w:hAnsi="Verdana" w:cs="Arial"/>
          <w:b/>
          <w:sz w:val="24"/>
          <w:szCs w:val="24"/>
        </w:rPr>
        <w:t>senior management functions</w:t>
      </w:r>
    </w:p>
    <w:p w14:paraId="5B418663" w14:textId="1B00873A" w:rsidR="00EE3ABC" w:rsidRDefault="00440855" w:rsidP="00F35233">
      <w:pPr>
        <w:pStyle w:val="Text"/>
        <w:tabs>
          <w:tab w:val="left" w:pos="3119"/>
        </w:tabs>
        <w:ind w:left="-2552"/>
        <w:rPr>
          <w:rFonts w:ascii="Verdana" w:hAnsi="Verdana" w:cs="Arial"/>
          <w:bCs/>
          <w:szCs w:val="22"/>
        </w:rPr>
      </w:pPr>
      <w:r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Pr="00D86FB9">
        <w:rPr>
          <w:rFonts w:ascii="Verdana" w:hAnsi="Verdana" w:cs="Arial"/>
          <w:bCs/>
          <w:szCs w:val="22"/>
        </w:rPr>
        <w:t xml:space="preserve"> </w:t>
      </w:r>
    </w:p>
    <w:p w14:paraId="38A637DE" w14:textId="77777777" w:rsidR="0068485D" w:rsidRDefault="0068485D" w:rsidP="00F35233">
      <w:pPr>
        <w:ind w:left="-2552"/>
        <w:jc w:val="both"/>
        <w:rPr>
          <w:rFonts w:ascii="Verdana" w:hAnsi="Verdana" w:cs="Arial"/>
          <w:b/>
        </w:rPr>
      </w:pPr>
    </w:p>
    <w:p w14:paraId="5B418664" w14:textId="4D01E996" w:rsidR="00EE3ABC" w:rsidRPr="00CB09C0" w:rsidRDefault="008D3DFD" w:rsidP="00F35233">
      <w:pPr>
        <w:ind w:left="-2552"/>
        <w:jc w:val="both"/>
        <w:rPr>
          <w:rFonts w:ascii="Verdana" w:hAnsi="Verdana" w:cs="Arial"/>
          <w:b/>
        </w:rPr>
      </w:pPr>
      <w:r w:rsidRPr="00CB09C0">
        <w:rPr>
          <w:rFonts w:ascii="Verdana" w:hAnsi="Verdana" w:cs="Arial"/>
          <w:b/>
        </w:rPr>
        <w:t xml:space="preserve">Name of </w:t>
      </w:r>
      <w:r w:rsidR="003A5A3E">
        <w:rPr>
          <w:rFonts w:ascii="Verdana" w:hAnsi="Verdana" w:cs="Arial"/>
          <w:b/>
        </w:rPr>
        <w:t xml:space="preserve">candidate </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EE3ABC" w:rsidRPr="00B27110" w14:paraId="5B418666" w14:textId="77777777" w:rsidTr="00F35233">
        <w:trPr>
          <w:trHeight w:val="463"/>
        </w:trPr>
        <w:tc>
          <w:tcPr>
            <w:tcW w:w="10065" w:type="dxa"/>
          </w:tcPr>
          <w:p w14:paraId="5B418665" w14:textId="2B0B92B5" w:rsidR="00EE3ABC" w:rsidRPr="00B27110" w:rsidRDefault="00F35233" w:rsidP="00F35233">
            <w:pPr>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0037340E">
              <w:rPr>
                <w:rFonts w:ascii="Verdana" w:hAnsi="Verdana"/>
              </w:rPr>
              <w:t> </w:t>
            </w:r>
            <w:r w:rsidR="0037340E">
              <w:rPr>
                <w:rFonts w:ascii="Verdana" w:hAnsi="Verdana"/>
              </w:rPr>
              <w:t> </w:t>
            </w:r>
            <w:r w:rsidR="0037340E">
              <w:rPr>
                <w:rFonts w:ascii="Verdana" w:hAnsi="Verdana"/>
              </w:rPr>
              <w:t> </w:t>
            </w:r>
            <w:r w:rsidR="0037340E">
              <w:rPr>
                <w:rFonts w:ascii="Verdana" w:hAnsi="Verdana"/>
              </w:rPr>
              <w:t> </w:t>
            </w:r>
            <w:r w:rsidR="0037340E">
              <w:rPr>
                <w:rFonts w:ascii="Verdana" w:hAnsi="Verdana"/>
              </w:rPr>
              <w:t> </w:t>
            </w:r>
            <w:r w:rsidRPr="00E0460D">
              <w:rPr>
                <w:rFonts w:ascii="Verdana" w:hAnsi="Verdana"/>
              </w:rPr>
              <w:fldChar w:fldCharType="end"/>
            </w:r>
          </w:p>
        </w:tc>
      </w:tr>
    </w:tbl>
    <w:p w14:paraId="5E9F10BD" w14:textId="76A48121" w:rsidR="008D3DFD" w:rsidRPr="00CB09C0" w:rsidRDefault="008D3DFD" w:rsidP="00F35233">
      <w:pPr>
        <w:ind w:left="-2552"/>
        <w:jc w:val="both"/>
        <w:rPr>
          <w:rFonts w:ascii="Verdana" w:hAnsi="Verdana" w:cs="Arial"/>
          <w:b/>
        </w:rPr>
      </w:pPr>
      <w:r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8D3DFD" w:rsidRPr="00B27110" w14:paraId="3FB80784" w14:textId="77777777" w:rsidTr="00F35233">
        <w:trPr>
          <w:trHeight w:val="463"/>
        </w:trPr>
        <w:tc>
          <w:tcPr>
            <w:tcW w:w="10065" w:type="dxa"/>
          </w:tcPr>
          <w:p w14:paraId="1751FF33" w14:textId="77777777" w:rsidR="008D3DFD" w:rsidRPr="00B27110" w:rsidRDefault="008D3DFD" w:rsidP="00F35233">
            <w:pPr>
              <w:ind w:left="35"/>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20520BCB" w:rsidR="00ED0955" w:rsidRPr="00CB09C0" w:rsidRDefault="00ED0955" w:rsidP="00F35233">
      <w:pPr>
        <w:ind w:left="-2552"/>
        <w:jc w:val="both"/>
        <w:rPr>
          <w:rFonts w:ascii="Verdana" w:hAnsi="Verdana" w:cs="Arial"/>
          <w:b/>
        </w:rPr>
      </w:pP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065" w:type="dxa"/>
        <w:tblInd w:w="-244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065"/>
      </w:tblGrid>
      <w:tr w:rsidR="00ED0955" w:rsidRPr="00B27110" w14:paraId="217AEDC5" w14:textId="77777777" w:rsidTr="00F35233">
        <w:trPr>
          <w:trHeight w:val="463"/>
        </w:trPr>
        <w:tc>
          <w:tcPr>
            <w:tcW w:w="10065" w:type="dxa"/>
          </w:tcPr>
          <w:p w14:paraId="5CBB88C6" w14:textId="7B1A7CF7" w:rsidR="00ED0955" w:rsidRPr="00B27110" w:rsidRDefault="00ED0955" w:rsidP="00F35233">
            <w:pPr>
              <w:ind w:left="35"/>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953B4F">
              <w:rPr>
                <w:rFonts w:ascii="Verdana" w:hAnsi="Verdana"/>
              </w:rPr>
              <w:t> </w:t>
            </w:r>
            <w:r w:rsidR="00953B4F">
              <w:rPr>
                <w:rFonts w:ascii="Verdana" w:hAnsi="Verdana"/>
              </w:rPr>
              <w:t> </w:t>
            </w:r>
            <w:r w:rsidR="00953B4F">
              <w:rPr>
                <w:rFonts w:ascii="Verdana" w:hAnsi="Verdana"/>
              </w:rPr>
              <w:t> </w:t>
            </w:r>
            <w:r w:rsidR="00953B4F">
              <w:rPr>
                <w:rFonts w:ascii="Verdana" w:hAnsi="Verdana"/>
              </w:rPr>
              <w:t> </w:t>
            </w:r>
            <w:r w:rsidR="00953B4F">
              <w:rPr>
                <w:rFonts w:ascii="Verdana" w:hAnsi="Verdana"/>
              </w:rPr>
              <w:t> </w:t>
            </w:r>
            <w:r w:rsidRPr="00B27110">
              <w:rPr>
                <w:rFonts w:ascii="Verdana" w:hAnsi="Verdana"/>
              </w:rPr>
              <w:fldChar w:fldCharType="end"/>
            </w:r>
          </w:p>
        </w:tc>
      </w:tr>
    </w:tbl>
    <w:p w14:paraId="5B418667" w14:textId="1085D373" w:rsidR="00EE3ABC" w:rsidRDefault="009B6952" w:rsidP="00B27110">
      <w:pPr>
        <w:pStyle w:val="Text"/>
        <w:ind w:left="-2552"/>
        <w:rPr>
          <w:rFonts w:cs="Arial"/>
          <w:b/>
          <w:noProof/>
          <w:color w:val="FFFFFF"/>
          <w:sz w:val="40"/>
          <w:szCs w:val="40"/>
        </w:rPr>
      </w:pPr>
      <w:r>
        <w:rPr>
          <w:noProof/>
        </w:rPr>
        <w:pict w14:anchorId="5B4189BE">
          <v:shapetype id="_x0000_t202" coordsize="21600,21600" o:spt="202" path="m,l,21600r21600,l21600,xe">
            <v:stroke joinstyle="miter"/>
            <v:path gradientshapeok="t" o:connecttype="rect"/>
          </v:shapetype>
          <v:shape id="_x0000_s2052" type="#_x0000_t202" style="position:absolute;left:0;text-align:left;margin-left:43.55pt;margin-top:405pt;width:513.6pt;height:296.8pt;z-index:251658244;mso-position-horizontal-relative:page;mso-position-vertical-relative:page" fillcolor="white [3212]" strokecolor="black [3213]">
            <v:textbox style="mso-next-textbox:#_x0000_s2052" inset="0,3mm">
              <w:txbxContent>
                <w:p w14:paraId="347C1990" w14:textId="77777777" w:rsidR="00B750C9" w:rsidRPr="00845D59" w:rsidRDefault="00B750C9" w:rsidP="00B750C9">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17ED8A6C"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0EE4144C"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5EEB70E3" w14:textId="77777777" w:rsidR="00B750C9" w:rsidRPr="00BF6C37" w:rsidRDefault="00B750C9" w:rsidP="00B750C9">
                  <w:pPr>
                    <w:pStyle w:val="ListParagraph"/>
                    <w:numPr>
                      <w:ilvl w:val="0"/>
                      <w:numId w:val="33"/>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0956A709" w14:textId="77777777" w:rsidR="00B750C9" w:rsidRPr="00B750C9" w:rsidRDefault="00B750C9" w:rsidP="00B750C9">
                  <w:pPr>
                    <w:pStyle w:val="govuk-body"/>
                    <w:spacing w:before="0" w:beforeAutospacing="0" w:after="0" w:afterAutospacing="0"/>
                    <w:ind w:left="709"/>
                    <w:rPr>
                      <w:rStyle w:val="govuk-heading-s"/>
                      <w:rFonts w:ascii="Verdana" w:hAnsi="Verdana" w:cs="Segoe UI"/>
                      <w:b/>
                      <w:bCs/>
                      <w:color w:val="0B0C0C"/>
                      <w:sz w:val="18"/>
                      <w:szCs w:val="18"/>
                    </w:rPr>
                  </w:pPr>
                </w:p>
                <w:p w14:paraId="5C52AD54" w14:textId="77777777" w:rsidR="00B750C9" w:rsidRPr="00B750C9" w:rsidRDefault="00B750C9" w:rsidP="00B750C9">
                  <w:pPr>
                    <w:pStyle w:val="govuk-body"/>
                    <w:spacing w:before="0" w:beforeAutospacing="0" w:after="0" w:afterAutospacing="0"/>
                    <w:ind w:left="709"/>
                    <w:rPr>
                      <w:rFonts w:ascii="Verdana" w:hAnsi="Verdana" w:cs="Segoe UI"/>
                      <w:color w:val="0B0C0C"/>
                      <w:sz w:val="18"/>
                      <w:szCs w:val="18"/>
                    </w:rPr>
                  </w:pPr>
                  <w:r w:rsidRPr="00B750C9">
                    <w:rPr>
                      <w:rStyle w:val="govuk-heading-s"/>
                      <w:rFonts w:ascii="Verdana" w:hAnsi="Verdana" w:cs="Segoe UI"/>
                      <w:color w:val="0B0C0C"/>
                      <w:sz w:val="18"/>
                      <w:szCs w:val="18"/>
                    </w:rPr>
                    <w:t>If the candidate is approved as a CF30AR and is applying to hold a senior management or Significant Influence Appointed Representative function you will need to </w:t>
                  </w:r>
                  <w:hyperlink r:id="rId14" w:history="1">
                    <w:r w:rsidRPr="00B750C9">
                      <w:rPr>
                        <w:rStyle w:val="Hyperlink"/>
                        <w:rFonts w:ascii="Verdana" w:hAnsi="Verdana" w:cs="Segoe UI"/>
                        <w:color w:val="871850"/>
                        <w:sz w:val="18"/>
                        <w:szCs w:val="18"/>
                      </w:rPr>
                      <w:t>complete a long form</w:t>
                    </w:r>
                  </w:hyperlink>
                </w:p>
                <w:p w14:paraId="547E2D30" w14:textId="77777777" w:rsidR="00FF1CC8" w:rsidRDefault="00FF1CC8" w:rsidP="00E731A3">
                  <w:pPr>
                    <w:spacing w:after="0"/>
                    <w:ind w:left="709"/>
                    <w:rPr>
                      <w:rFonts w:ascii="Verdana" w:hAnsi="Verdana" w:cs="Arial"/>
                      <w:b/>
                      <w:sz w:val="18"/>
                      <w:szCs w:val="18"/>
                      <w:u w:val="single"/>
                    </w:rPr>
                  </w:pPr>
                </w:p>
                <w:p w14:paraId="7F92D909" w14:textId="77777777" w:rsidR="00B750C9" w:rsidRDefault="00B750C9" w:rsidP="00E731A3">
                  <w:pPr>
                    <w:spacing w:after="0"/>
                    <w:ind w:left="709"/>
                    <w:rPr>
                      <w:rFonts w:ascii="Verdana" w:hAnsi="Verdana" w:cs="Arial"/>
                      <w:b/>
                      <w:sz w:val="18"/>
                      <w:szCs w:val="18"/>
                      <w:u w:val="single"/>
                    </w:rPr>
                  </w:pPr>
                </w:p>
                <w:p w14:paraId="0E0F32A2" w14:textId="77777777" w:rsidR="00B750C9" w:rsidRDefault="00B750C9" w:rsidP="00E731A3">
                  <w:pPr>
                    <w:spacing w:after="0"/>
                    <w:ind w:left="709"/>
                    <w:rPr>
                      <w:rFonts w:ascii="Verdana" w:hAnsi="Verdana" w:cs="Arial"/>
                      <w:b/>
                      <w:sz w:val="18"/>
                      <w:szCs w:val="18"/>
                      <w:u w:val="single"/>
                    </w:rPr>
                  </w:pPr>
                </w:p>
                <w:p w14:paraId="0531940B" w14:textId="77777777" w:rsidR="00B750C9" w:rsidRPr="00E731A3" w:rsidRDefault="00B750C9" w:rsidP="00E731A3">
                  <w:pPr>
                    <w:spacing w:after="0"/>
                    <w:ind w:left="709"/>
                    <w:rPr>
                      <w:rFonts w:ascii="Verdana" w:hAnsi="Verdana" w:cs="Arial"/>
                      <w:b/>
                      <w:sz w:val="18"/>
                      <w:szCs w:val="18"/>
                      <w:u w:val="single"/>
                    </w:rPr>
                  </w:pPr>
                </w:p>
                <w:p w14:paraId="26D4467B" w14:textId="172D8088" w:rsidR="00FF1CC8" w:rsidRDefault="00FF1CC8" w:rsidP="001C157A">
                  <w:pPr>
                    <w:spacing w:after="0"/>
                    <w:ind w:left="720"/>
                    <w:rPr>
                      <w:rFonts w:ascii="Verdana" w:hAnsi="Verdana"/>
                      <w:sz w:val="18"/>
                      <w:szCs w:val="18"/>
                    </w:rPr>
                  </w:pPr>
                  <w:r w:rsidRPr="00C70FCA">
                    <w:rPr>
                      <w:rFonts w:ascii="Verdana" w:hAnsi="Verdana"/>
                      <w:sz w:val="18"/>
                      <w:szCs w:val="18"/>
                    </w:rPr>
                    <w:t>Financial Conduct Authority</w:t>
                  </w:r>
                  <w:r w:rsidRPr="00C70FCA">
                    <w:rPr>
                      <w:rFonts w:ascii="Verdana" w:hAnsi="Verdana"/>
                      <w:sz w:val="18"/>
                      <w:szCs w:val="18"/>
                    </w:rPr>
                    <w:br/>
                    <w:t>12 Endeavour Square</w:t>
                  </w:r>
                </w:p>
                <w:p w14:paraId="5ABF613C" w14:textId="153ABB41" w:rsidR="00FF1CC8" w:rsidRDefault="00FF1CC8"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73F014C6" w:rsidR="00FF1CC8" w:rsidRPr="00E72230" w:rsidRDefault="00FF1CC8"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Registered as a Limited Company in England and Wales No 1920623. Registered Office as above</w:t>
                  </w:r>
                </w:p>
              </w:txbxContent>
            </v:textbox>
            <w10:wrap anchorx="page" anchory="page"/>
          </v:shape>
        </w:pic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0"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0"/>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1"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1"/>
    </w:p>
    <w:p w14:paraId="5B41866E" w14:textId="77777777" w:rsidR="00EE3ABC" w:rsidRDefault="00EE3ABC" w:rsidP="00B27110">
      <w:pPr>
        <w:pStyle w:val="Question"/>
        <w:keepNext/>
      </w:pPr>
    </w:p>
    <w:p w14:paraId="75627AD7" w14:textId="77777777" w:rsidR="00277191" w:rsidRDefault="00277191" w:rsidP="00277191">
      <w:pPr>
        <w:pStyle w:val="Heading2"/>
        <w:spacing w:before="0" w:after="300"/>
        <w:ind w:left="-1418"/>
        <w:rPr>
          <w:rFonts w:ascii="Verdana" w:hAnsi="Verdana" w:cs="Segoe UI"/>
          <w:color w:val="0B0C0C"/>
          <w:sz w:val="20"/>
        </w:rPr>
      </w:pPr>
    </w:p>
    <w:p w14:paraId="04A9246B" w14:textId="77777777" w:rsidR="000235DE" w:rsidRDefault="000235DE" w:rsidP="001D5363">
      <w:pPr>
        <w:pStyle w:val="Question"/>
        <w:keepNext/>
        <w:ind w:firstLine="0"/>
      </w:pPr>
    </w:p>
    <w:p w14:paraId="12523DC0" w14:textId="77777777" w:rsidR="001D5363" w:rsidRDefault="001D5363" w:rsidP="00B27110">
      <w:pPr>
        <w:pStyle w:val="Question"/>
        <w:keepNext/>
      </w:pPr>
    </w:p>
    <w:p w14:paraId="3FBFA556" w14:textId="77777777" w:rsidR="00912D11" w:rsidRPr="00142AD7" w:rsidRDefault="00912D11" w:rsidP="00E17DFB"/>
    <w:p w14:paraId="68264B4D" w14:textId="77777777" w:rsidR="00912D11" w:rsidRPr="00142AD7" w:rsidRDefault="00912D11" w:rsidP="00E17DFB"/>
    <w:p w14:paraId="17655AF9" w14:textId="77777777" w:rsidR="00912D11" w:rsidRPr="00142AD7" w:rsidRDefault="00912D11" w:rsidP="00B26AD9">
      <w:pPr>
        <w:ind w:left="-2268"/>
      </w:pPr>
    </w:p>
    <w:p w14:paraId="2BABD3F1" w14:textId="77777777" w:rsidR="00694D5B" w:rsidRPr="00845D59" w:rsidRDefault="00694D5B" w:rsidP="00694D5B">
      <w:pPr>
        <w:pStyle w:val="Heading2"/>
        <w:spacing w:before="0" w:after="300"/>
        <w:ind w:left="-1418"/>
        <w:rPr>
          <w:rFonts w:ascii="Verdana" w:hAnsi="Verdana" w:cs="Segoe UI"/>
          <w:color w:val="0B0C0C"/>
          <w:szCs w:val="24"/>
        </w:rPr>
      </w:pPr>
      <w:r w:rsidRPr="00845D59">
        <w:rPr>
          <w:rFonts w:ascii="Verdana" w:hAnsi="Verdana" w:cs="Segoe UI"/>
          <w:color w:val="0B0C0C"/>
          <w:szCs w:val="24"/>
        </w:rPr>
        <w:lastRenderedPageBreak/>
        <w:t>Before you start:</w:t>
      </w:r>
    </w:p>
    <w:p w14:paraId="79EE8EF4" w14:textId="77777777" w:rsidR="00694D5B" w:rsidRDefault="00694D5B" w:rsidP="00694D5B">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due diligence prior to submitting this application. You must be satisfied that it has independently assessed, verified and confirmed that the candidate meeting the requirements of the FCA’s Fit and Proper test before continuing.</w:t>
      </w:r>
    </w:p>
    <w:p w14:paraId="4FEF0EA4" w14:textId="77777777" w:rsidR="00694D5B" w:rsidRPr="00E7544A" w:rsidRDefault="00694D5B" w:rsidP="00694D5B">
      <w:pPr>
        <w:pStyle w:val="govuk-body"/>
        <w:spacing w:before="0" w:beforeAutospacing="0" w:after="300" w:afterAutospacing="0"/>
        <w:ind w:left="-1418"/>
        <w:rPr>
          <w:rFonts w:ascii="Verdana" w:hAnsi="Verdana" w:cs="Segoe UI"/>
          <w:color w:val="0B0C0C"/>
          <w:sz w:val="20"/>
          <w:szCs w:val="20"/>
        </w:rPr>
      </w:pPr>
      <w:r w:rsidRPr="00E7544A">
        <w:rPr>
          <w:rFonts w:ascii="Verdana" w:hAnsi="Verdana" w:cs="Segoe UI"/>
          <w:color w:val="0B0C0C"/>
          <w:sz w:val="20"/>
          <w:szCs w:val="20"/>
        </w:rPr>
        <w:t>You must provide accurate and complete information and disclose all relevant facts. If you do not, you may be committing a criminal offence and it may increase the time taken to assess your application.</w:t>
      </w:r>
    </w:p>
    <w:p w14:paraId="211187EA" w14:textId="77777777" w:rsidR="00694D5B" w:rsidRPr="00E7544A" w:rsidRDefault="00694D5B" w:rsidP="00694D5B">
      <w:pPr>
        <w:pStyle w:val="Heading2"/>
        <w:spacing w:before="0" w:after="300"/>
        <w:ind w:left="-1418"/>
        <w:rPr>
          <w:rFonts w:ascii="Verdana" w:hAnsi="Verdana" w:cs="Segoe UI"/>
          <w:color w:val="0B0C0C"/>
          <w:sz w:val="20"/>
        </w:rPr>
      </w:pPr>
      <w:r w:rsidRPr="00E7544A">
        <w:rPr>
          <w:rFonts w:ascii="Verdana" w:hAnsi="Verdana" w:cs="Segoe UI"/>
          <w:color w:val="0B0C0C"/>
          <w:sz w:val="20"/>
        </w:rPr>
        <w:t>You'll need to provide this information about the candidate:</w:t>
      </w:r>
    </w:p>
    <w:p w14:paraId="3897E9C9"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Contact details</w:t>
      </w:r>
      <w:r>
        <w:rPr>
          <w:rFonts w:ascii="Verdana" w:hAnsi="Verdana" w:cs="Segoe UI"/>
          <w:color w:val="0B0C0C"/>
          <w:sz w:val="20"/>
          <w:szCs w:val="20"/>
        </w:rPr>
        <w:t>.</w:t>
      </w:r>
    </w:p>
    <w:p w14:paraId="36F08C54" w14:textId="2A477DD1" w:rsidR="00694D5B" w:rsidRPr="00E7544A" w:rsidRDefault="00730D75"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3</w:t>
      </w:r>
      <w:r w:rsidR="00694D5B" w:rsidRPr="00E7544A">
        <w:rPr>
          <w:rFonts w:ascii="Verdana" w:hAnsi="Verdana" w:cs="Segoe UI"/>
          <w:color w:val="0B0C0C"/>
          <w:sz w:val="20"/>
          <w:szCs w:val="20"/>
        </w:rPr>
        <w:t xml:space="preserve"> years of address history</w:t>
      </w:r>
      <w:r w:rsidR="00694D5B">
        <w:rPr>
          <w:rFonts w:ascii="Verdana" w:hAnsi="Verdana" w:cs="Segoe UI"/>
          <w:color w:val="0B0C0C"/>
          <w:sz w:val="20"/>
          <w:szCs w:val="20"/>
        </w:rPr>
        <w:t>.</w:t>
      </w:r>
    </w:p>
    <w:p w14:paraId="454430DB"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nature of arrangements between the candidate and the firm</w:t>
      </w:r>
      <w:r>
        <w:rPr>
          <w:rFonts w:ascii="Verdana" w:hAnsi="Verdana" w:cs="Segoe UI"/>
          <w:color w:val="0B0C0C"/>
          <w:sz w:val="20"/>
          <w:szCs w:val="20"/>
        </w:rPr>
        <w:t>.</w:t>
      </w:r>
    </w:p>
    <w:p w14:paraId="64132031"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senior management functions(s) being applied for including job titles</w:t>
      </w:r>
      <w:r>
        <w:rPr>
          <w:rFonts w:ascii="Verdana" w:hAnsi="Verdana" w:cs="Segoe UI"/>
          <w:color w:val="0B0C0C"/>
          <w:sz w:val="20"/>
          <w:szCs w:val="20"/>
        </w:rPr>
        <w:t>. For a</w:t>
      </w:r>
      <w:r w:rsidRPr="00E7544A">
        <w:rPr>
          <w:rFonts w:ascii="Verdana" w:hAnsi="Verdana" w:cs="Segoe UI"/>
          <w:color w:val="0B0C0C"/>
          <w:sz w:val="20"/>
          <w:szCs w:val="20"/>
        </w:rPr>
        <w:t>ppointed representatives (AR</w:t>
      </w:r>
      <w:proofErr w:type="gramStart"/>
      <w:r w:rsidRPr="00E7544A">
        <w:rPr>
          <w:rFonts w:ascii="Verdana" w:hAnsi="Verdana" w:cs="Segoe UI"/>
          <w:color w:val="0B0C0C"/>
          <w:sz w:val="20"/>
          <w:szCs w:val="20"/>
        </w:rPr>
        <w:t>),the</w:t>
      </w:r>
      <w:proofErr w:type="gramEnd"/>
      <w:r w:rsidRPr="00E7544A">
        <w:rPr>
          <w:rFonts w:ascii="Verdana" w:hAnsi="Verdana" w:cs="Segoe UI"/>
          <w:color w:val="0B0C0C"/>
          <w:sz w:val="20"/>
          <w:szCs w:val="20"/>
        </w:rPr>
        <w:t xml:space="preserve"> controlled function(s) being applied for, including job titles</w:t>
      </w:r>
      <w:r>
        <w:rPr>
          <w:rFonts w:ascii="Verdana" w:hAnsi="Verdana" w:cs="Segoe UI"/>
          <w:color w:val="0B0C0C"/>
          <w:sz w:val="20"/>
          <w:szCs w:val="20"/>
        </w:rPr>
        <w:t>.</w:t>
      </w:r>
    </w:p>
    <w:p w14:paraId="4CC6E173"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role and responsibilities the</w:t>
      </w:r>
      <w:r>
        <w:rPr>
          <w:rFonts w:ascii="Verdana" w:hAnsi="Verdana" w:cs="Segoe UI"/>
          <w:color w:val="0B0C0C"/>
          <w:sz w:val="20"/>
          <w:szCs w:val="20"/>
        </w:rPr>
        <w:t xml:space="preserve">y </w:t>
      </w:r>
      <w:r w:rsidRPr="00E7544A">
        <w:rPr>
          <w:rFonts w:ascii="Verdana" w:hAnsi="Verdana" w:cs="Segoe UI"/>
          <w:color w:val="0B0C0C"/>
          <w:sz w:val="20"/>
          <w:szCs w:val="20"/>
        </w:rPr>
        <w:t>will perform as part of their senior management function(s) or controlled functions(s)</w:t>
      </w:r>
      <w:r>
        <w:rPr>
          <w:rFonts w:ascii="Verdana" w:hAnsi="Verdana" w:cs="Segoe UI"/>
          <w:color w:val="0B0C0C"/>
          <w:sz w:val="20"/>
          <w:szCs w:val="20"/>
        </w:rPr>
        <w:t>.</w:t>
      </w:r>
    </w:p>
    <w:p w14:paraId="04C3D6F7"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 xml:space="preserve">10 years </w:t>
      </w:r>
      <w:r w:rsidRPr="00E7544A">
        <w:rPr>
          <w:rFonts w:ascii="Verdana" w:hAnsi="Verdana" w:cs="Segoe UI"/>
          <w:color w:val="0B0C0C"/>
          <w:sz w:val="20"/>
          <w:szCs w:val="20"/>
        </w:rPr>
        <w:t>employment history, including nature of employment, employer details, roles and responsibilities and reasons for leaving</w:t>
      </w:r>
      <w:r>
        <w:rPr>
          <w:rFonts w:ascii="Verdana" w:hAnsi="Verdana" w:cs="Segoe UI"/>
          <w:color w:val="0B0C0C"/>
          <w:sz w:val="20"/>
          <w:szCs w:val="20"/>
        </w:rPr>
        <w:t>.</w:t>
      </w:r>
    </w:p>
    <w:p w14:paraId="681A8191" w14:textId="77777777" w:rsidR="00694D5B"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Details of any qualifications held.</w:t>
      </w:r>
    </w:p>
    <w:p w14:paraId="5BE98E96" w14:textId="77777777" w:rsidR="00694D5B" w:rsidRPr="00E7544A" w:rsidRDefault="00694D5B"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The candidate’s fitness and propriety</w:t>
      </w:r>
      <w:r>
        <w:rPr>
          <w:rFonts w:ascii="Verdana" w:hAnsi="Verdana" w:cs="Segoe UI"/>
          <w:color w:val="0B0C0C"/>
          <w:sz w:val="20"/>
          <w:szCs w:val="20"/>
        </w:rPr>
        <w:t>.</w:t>
      </w:r>
    </w:p>
    <w:p w14:paraId="2A0FF473" w14:textId="4B2D92E6" w:rsidR="00694D5B" w:rsidRPr="00E7544A" w:rsidRDefault="00F16C46" w:rsidP="00694D5B">
      <w:pPr>
        <w:pStyle w:val="ListParagraph"/>
        <w:numPr>
          <w:ilvl w:val="0"/>
          <w:numId w:val="9"/>
        </w:numPr>
        <w:spacing w:before="100" w:beforeAutospacing="1" w:after="75" w:line="240" w:lineRule="auto"/>
        <w:ind w:left="-1058"/>
        <w:rPr>
          <w:rFonts w:ascii="Verdana" w:hAnsi="Verdana" w:cs="Segoe UI"/>
          <w:color w:val="0B0C0C"/>
          <w:sz w:val="20"/>
          <w:szCs w:val="20"/>
        </w:rPr>
      </w:pPr>
      <w:r>
        <w:rPr>
          <w:rFonts w:ascii="Verdana" w:hAnsi="Verdana" w:cs="Segoe UI"/>
          <w:color w:val="0B0C0C"/>
          <w:sz w:val="20"/>
          <w:szCs w:val="20"/>
        </w:rPr>
        <w:t xml:space="preserve">A </w:t>
      </w:r>
      <w:r w:rsidRPr="00B42B3A">
        <w:rPr>
          <w:rFonts w:ascii="Verdana" w:hAnsi="Verdana" w:cs="Segoe UI"/>
          <w:color w:val="0B0C0C"/>
          <w:sz w:val="20"/>
          <w:szCs w:val="20"/>
        </w:rPr>
        <w:t>criminal records</w:t>
      </w:r>
      <w:r w:rsidR="00694D5B" w:rsidRPr="00E7544A">
        <w:rPr>
          <w:rFonts w:ascii="Verdana" w:hAnsi="Verdana" w:cs="Segoe UI"/>
          <w:color w:val="0B0C0C"/>
          <w:sz w:val="20"/>
          <w:szCs w:val="20"/>
        </w:rPr>
        <w:t xml:space="preserve"> check and 6 years employment reference checks</w:t>
      </w:r>
      <w:r w:rsidR="00694D5B">
        <w:rPr>
          <w:rFonts w:ascii="Verdana" w:hAnsi="Verdana" w:cs="Segoe UI"/>
          <w:color w:val="0B0C0C"/>
          <w:sz w:val="20"/>
          <w:szCs w:val="20"/>
        </w:rPr>
        <w:t>.</w:t>
      </w:r>
    </w:p>
    <w:p w14:paraId="41219F18" w14:textId="77777777" w:rsidR="00694D5B" w:rsidRPr="00E7544A" w:rsidRDefault="00694D5B" w:rsidP="00694D5B">
      <w:pPr>
        <w:pStyle w:val="Heading2"/>
        <w:spacing w:before="0" w:after="300"/>
        <w:ind w:left="-1418"/>
        <w:rPr>
          <w:rFonts w:ascii="Verdana" w:hAnsi="Verdana" w:cs="Segoe UI"/>
          <w:color w:val="0B0C0C"/>
          <w:sz w:val="20"/>
        </w:rPr>
      </w:pPr>
      <w:r w:rsidRPr="00E7544A">
        <w:rPr>
          <w:rFonts w:ascii="Verdana" w:hAnsi="Verdana" w:cs="Segoe UI"/>
          <w:color w:val="0B0C0C"/>
          <w:sz w:val="20"/>
        </w:rPr>
        <w:br/>
        <w:t>You may also need</w:t>
      </w:r>
      <w:r>
        <w:rPr>
          <w:rFonts w:ascii="Verdana" w:hAnsi="Verdana" w:cs="Segoe UI"/>
          <w:color w:val="0B0C0C"/>
          <w:sz w:val="20"/>
        </w:rPr>
        <w:t xml:space="preserve"> to provide</w:t>
      </w:r>
      <w:r w:rsidRPr="00E7544A">
        <w:rPr>
          <w:rFonts w:ascii="Verdana" w:hAnsi="Verdana" w:cs="Segoe UI"/>
          <w:color w:val="0B0C0C"/>
          <w:sz w:val="20"/>
        </w:rPr>
        <w:t>:</w:t>
      </w:r>
    </w:p>
    <w:p w14:paraId="41E121DA" w14:textId="77777777"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details of any directorships held in last 10 years</w:t>
      </w:r>
    </w:p>
    <w:p w14:paraId="74DC82A2" w14:textId="77777777" w:rsidR="00694D5B" w:rsidRPr="00E7544A" w:rsidRDefault="00694D5B" w:rsidP="00694D5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5ACA4B5C" w14:textId="2617D182" w:rsidR="00D8409B" w:rsidRDefault="00694D5B" w:rsidP="00D8409B">
      <w:pPr>
        <w:pStyle w:val="ListParagraph"/>
        <w:numPr>
          <w:ilvl w:val="0"/>
          <w:numId w:val="10"/>
        </w:numPr>
        <w:spacing w:before="100" w:beforeAutospacing="1" w:after="75" w:line="240" w:lineRule="auto"/>
        <w:ind w:left="-1058"/>
        <w:rPr>
          <w:rFonts w:ascii="Verdana" w:hAnsi="Verdana" w:cs="Segoe UI"/>
          <w:color w:val="0B0C0C"/>
          <w:sz w:val="20"/>
          <w:szCs w:val="20"/>
        </w:rPr>
      </w:pPr>
      <w:r w:rsidRPr="00E7544A">
        <w:rPr>
          <w:rFonts w:ascii="Verdana" w:hAnsi="Verdana" w:cs="Segoe UI"/>
          <w:color w:val="0B0C0C"/>
          <w:sz w:val="20"/>
          <w:szCs w:val="20"/>
        </w:rPr>
        <w:t>details of any prescribed responsibilities, overall responsibilities, local responsibilities or other responsibilities the candidate will be carrying ou</w:t>
      </w:r>
      <w:r w:rsidR="00056724">
        <w:rPr>
          <w:rFonts w:ascii="Verdana" w:hAnsi="Verdana" w:cs="Segoe UI"/>
          <w:color w:val="0B0C0C"/>
          <w:sz w:val="20"/>
          <w:szCs w:val="20"/>
        </w:rPr>
        <w:t>t</w:t>
      </w:r>
    </w:p>
    <w:p w14:paraId="3B0D0991" w14:textId="31D1DAF9" w:rsidR="00D8409B" w:rsidRPr="00D8409B" w:rsidRDefault="00D8409B" w:rsidP="00D8409B">
      <w:pPr>
        <w:pStyle w:val="ListParagraph"/>
        <w:numPr>
          <w:ilvl w:val="0"/>
          <w:numId w:val="10"/>
        </w:numPr>
        <w:spacing w:before="100" w:beforeAutospacing="1" w:after="75" w:line="240" w:lineRule="auto"/>
        <w:ind w:left="-1058"/>
        <w:rPr>
          <w:rFonts w:ascii="Verdana" w:hAnsi="Verdana" w:cs="Segoe UI"/>
          <w:color w:val="0B0C0C"/>
          <w:sz w:val="20"/>
          <w:szCs w:val="20"/>
        </w:rPr>
      </w:pPr>
      <w:r w:rsidRPr="00D8409B">
        <w:rPr>
          <w:rFonts w:ascii="Verdana" w:hAnsi="Verdana" w:cs="Segoe UI"/>
          <w:color w:val="0B0C0C"/>
          <w:sz w:val="20"/>
          <w:szCs w:val="20"/>
        </w:rPr>
        <w:t xml:space="preserve">a card payment for a category 1 fee (for all standalone long form applications or where there is a change to the candidate’s fitness and propriety). Find out more about your application fee, including how to pay. </w:t>
      </w:r>
    </w:p>
    <w:p w14:paraId="25641385" w14:textId="6F283F6B" w:rsidR="005B771D" w:rsidRPr="00E17DFB" w:rsidRDefault="00250BA1" w:rsidP="002C1BF2">
      <w:pPr>
        <w:ind w:left="720"/>
        <w:rPr>
          <w:b/>
        </w:rPr>
      </w:pPr>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F7739" w:rsidRPr="00EB352E" w14:paraId="3B596BAA" w14:textId="77777777" w:rsidTr="00054963">
        <w:trPr>
          <w:trHeight w:hRule="exact" w:val="559"/>
        </w:trPr>
        <w:tc>
          <w:tcPr>
            <w:tcW w:w="2268" w:type="dxa"/>
            <w:shd w:val="clear" w:color="auto" w:fill="701B45"/>
            <w:vAlign w:val="center"/>
          </w:tcPr>
          <w:p w14:paraId="0AAAECEB" w14:textId="330485BA" w:rsidR="008F7739" w:rsidRPr="00EB352E" w:rsidRDefault="008F7739" w:rsidP="00054963">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49" behindDoc="1" locked="0" layoutInCell="0" allowOverlap="1" wp14:anchorId="02D39940" wp14:editId="7B82E69F">
                      <wp:simplePos x="0" y="0"/>
                      <wp:positionH relativeFrom="column">
                        <wp:posOffset>-1438910</wp:posOffset>
                      </wp:positionH>
                      <wp:positionV relativeFrom="paragraph">
                        <wp:posOffset>1270</wp:posOffset>
                      </wp:positionV>
                      <wp:extent cx="6414135" cy="344170"/>
                      <wp:effectExtent l="0" t="0" r="0" b="3175"/>
                      <wp:wrapNone/>
                      <wp:docPr id="29" name="Rectangle 2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8FB58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6F9E5A0" id="Rectangle 29" o:spid="_x0000_s1026" style="position:absolute;margin-left:-113.3pt;margin-top:.1pt;width:505.05pt;height:27.1pt;z-index:-25165823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7ShK6wEAALUDAAAOAAAAZHJzL2Uyb0RvYy54bWysU8Fu2zAMvQ/YPwi6L45Tp82MOEWXIsOA&#10;rhvQ7QMUWbaFyaJGKXGyrx8lp2mw3opdBFEkn/ienpa3h96wvUKvwVY8n0w5U1ZCrW1b8Z8/Nh8W&#10;nPkgbC0MWFXxo/L8dvX+3XJwpZpBB6ZWyAjE+nJwFe9CcGWWedmpXvgJOGUp2QD2IlCIbVajGAi9&#10;N9lsOr3OBsDaIUjlPZ3ej0m+SvhNo2T41jReBWYqTrOFtGJat3HNVktRtihcp+VpDPGGKXqhLV16&#10;hroXQbAd6ldQvZYIHpowkdBn0DRaqsSB2OTTf9g8dcKpxIXE8e4sk/9/sPJx/+S+YxzduweQvzyz&#10;sO6EbdUdIgydEjVdl0ehssH58twQA0+tbDt8hZqeVuwCJA0ODfYRkNixQ5L6eJZaHQKTdHhd5EV+&#10;NedMUu6qKPKb9BaZKJ+7HfrwWUHP4qbiSE+Z0MX+wYc4jSifS9L0YHS90cakANvt2iDbC3r2xebT&#10;fLFJBIjkZZmxsdhCbBsR40miGZlFE/lyC/WRWCKM3iGv06YD/MPZQL6puP+9E6g4M18sKfUxL4po&#10;tBQU85sZBXiZ2V5mhJUEVfHA2bhdh9GcO4e67eimPJG2cEfqNjoRf5nqNCx5I+lx8nE032Wcql5+&#10;2+ovAAAA//8DAFBLAwQUAAYACAAAACEAd014PN8AAAAIAQAADwAAAGRycy9kb3ducmV2LnhtbEyP&#10;QU+DQBCF7yb+h82YeGsXEbAiS2ObeNHExGqIxy07BSI7S9iF4r93POlx8l6+902xXWwvZhx950jB&#10;zToCgVQ701Gj4OP9abUB4YMmo3tHqOAbPWzLy4tC58ad6Q3nQ2gEQ8jnWkEbwpBL6esWrfZrNyBx&#10;dnKj1YHPsZFm1GeG217GUZRJqzvihVYPuG+x/jpMVkF8/5yk1etuqvbTS5rVn3Pldyelrq+WxwcQ&#10;AZfwV4ZffVaHkp2ObiLjRa9gFcdZxl2mgeD8bnObgjgqSJMEZFnI/w+UPwAAAP//AwBQSwECLQAU&#10;AAYACAAAACEAtoM4kv4AAADhAQAAEwAAAAAAAAAAAAAAAAAAAAAAW0NvbnRlbnRfVHlwZXNdLnht&#10;bFBLAQItABQABgAIAAAAIQA4/SH/1gAAAJQBAAALAAAAAAAAAAAAAAAAAC8BAABfcmVscy8ucmVs&#10;c1BLAQItABQABgAIAAAAIQBv7ShK6wEAALUDAAAOAAAAAAAAAAAAAAAAAC4CAABkcnMvZTJvRG9j&#10;LnhtbFBLAQItABQABgAIAAAAIQB3TXg83wAAAAgBAAAPAAAAAAAAAAAAAAAAAEUEAABkcnMvZG93&#10;bnJldi54bWxQSwUGAAAAAAQABADzAAAAUQUAAAAA&#10;" o:allowincell="f" fillcolor="#8fb58f" stroked="f"/>
                  </w:pict>
                </mc:Fallback>
              </mc:AlternateContent>
            </w:r>
            <w:r>
              <w:rPr>
                <w:rFonts w:ascii="Verdana" w:hAnsi="Verdana"/>
                <w:sz w:val="32"/>
              </w:rPr>
              <w:t>1</w:t>
            </w:r>
          </w:p>
        </w:tc>
        <w:tc>
          <w:tcPr>
            <w:tcW w:w="7825" w:type="dxa"/>
            <w:shd w:val="clear" w:color="auto" w:fill="701B45"/>
            <w:vAlign w:val="center"/>
          </w:tcPr>
          <w:p w14:paraId="5A4F9D7B" w14:textId="41C8162E" w:rsidR="008F7739" w:rsidRPr="00EB352E" w:rsidRDefault="008F7739" w:rsidP="00054963">
            <w:pPr>
              <w:pStyle w:val="Sectionheading"/>
              <w:spacing w:before="0"/>
              <w:rPr>
                <w:rFonts w:ascii="Verdana" w:hAnsi="Verdana"/>
              </w:rPr>
            </w:pPr>
            <w:r>
              <w:rPr>
                <w:rFonts w:ascii="Verdana" w:hAnsi="Verdana"/>
              </w:rPr>
              <w:t>Application contact details</w:t>
            </w:r>
          </w:p>
        </w:tc>
      </w:tr>
    </w:tbl>
    <w:p w14:paraId="70842A34" w14:textId="239CC6F4" w:rsidR="008F7739" w:rsidRDefault="008F7739" w:rsidP="008F7739">
      <w:pPr>
        <w:pStyle w:val="Question"/>
        <w:rPr>
          <w:rFonts w:ascii="Verdana" w:hAnsi="Verdana"/>
          <w:b/>
        </w:rPr>
      </w:pPr>
      <w:r w:rsidRPr="00B27110">
        <w:rPr>
          <w:rFonts w:ascii="Verdana" w:hAnsi="Verdana"/>
          <w:b/>
        </w:rPr>
        <w:tab/>
      </w:r>
      <w:r>
        <w:rPr>
          <w:rFonts w:ascii="Verdana" w:hAnsi="Verdana"/>
          <w:b/>
        </w:rPr>
        <w:t>1</w:t>
      </w:r>
      <w:r w:rsidRPr="00B27110">
        <w:rPr>
          <w:rFonts w:ascii="Verdana" w:hAnsi="Verdana"/>
          <w:b/>
        </w:rPr>
        <w:t>.1</w:t>
      </w:r>
      <w:r w:rsidRPr="00B27110">
        <w:rPr>
          <w:rFonts w:ascii="Verdana" w:hAnsi="Verdana"/>
          <w:b/>
        </w:rPr>
        <w:tab/>
      </w:r>
      <w:r>
        <w:rPr>
          <w:rFonts w:ascii="Verdana" w:hAnsi="Verdana"/>
          <w:b/>
        </w:rPr>
        <w:t>Who should we contact from the firm about this application</w:t>
      </w:r>
    </w:p>
    <w:p w14:paraId="3B17F1C7" w14:textId="78138F14" w:rsidR="008F7739" w:rsidRPr="00B27110" w:rsidRDefault="008F7739" w:rsidP="008F7739">
      <w:pPr>
        <w:pStyle w:val="Question"/>
        <w:rPr>
          <w:rFonts w:ascii="Verdana" w:hAnsi="Verdana"/>
          <w:b/>
        </w:rPr>
      </w:pPr>
      <w:r>
        <w:rPr>
          <w:rFonts w:ascii="Verdana" w:hAnsi="Verdana"/>
          <w:b/>
        </w:rPr>
        <w:tab/>
      </w:r>
      <w:r>
        <w:rPr>
          <w:rFonts w:ascii="Verdana" w:hAnsi="Verdana"/>
          <w:b/>
        </w:rPr>
        <w:tab/>
        <w:t xml:space="preserve">First name(s)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4553E866" w14:textId="77777777" w:rsidTr="00054963">
        <w:trPr>
          <w:trHeight w:hRule="exact" w:val="397"/>
        </w:trPr>
        <w:tc>
          <w:tcPr>
            <w:tcW w:w="7088" w:type="dxa"/>
            <w:vAlign w:val="center"/>
          </w:tcPr>
          <w:p w14:paraId="1953F7BE"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9B320E" w14:textId="43D7B926" w:rsidR="008F7739" w:rsidRPr="00B27110" w:rsidRDefault="008F7739" w:rsidP="008F7739">
      <w:pPr>
        <w:pStyle w:val="Question"/>
        <w:rPr>
          <w:rFonts w:ascii="Verdana" w:hAnsi="Verdana"/>
          <w:b/>
        </w:rPr>
      </w:pPr>
      <w:r>
        <w:rPr>
          <w:rFonts w:ascii="Verdana" w:hAnsi="Verdana"/>
          <w:b/>
        </w:rPr>
        <w:tab/>
      </w:r>
      <w:r>
        <w:rPr>
          <w:rFonts w:ascii="Verdana" w:hAnsi="Verdana"/>
          <w:b/>
        </w:rPr>
        <w:tab/>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56064DFB" w14:textId="77777777" w:rsidTr="00054963">
        <w:trPr>
          <w:trHeight w:hRule="exact" w:val="397"/>
        </w:trPr>
        <w:tc>
          <w:tcPr>
            <w:tcW w:w="7088" w:type="dxa"/>
            <w:vAlign w:val="center"/>
          </w:tcPr>
          <w:p w14:paraId="61DC2863"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E6CC55" w14:textId="656F1386" w:rsidR="008F7739" w:rsidRPr="00B27110" w:rsidRDefault="008F7739" w:rsidP="008F7739">
      <w:pPr>
        <w:pStyle w:val="Question"/>
        <w:rPr>
          <w:rFonts w:ascii="Verdana" w:hAnsi="Verdana"/>
          <w:b/>
        </w:rPr>
      </w:pPr>
      <w:r>
        <w:rPr>
          <w:rFonts w:ascii="Verdana" w:hAnsi="Verdana"/>
          <w:b/>
        </w:rPr>
        <w:tab/>
      </w:r>
      <w:r>
        <w:rPr>
          <w:rFonts w:ascii="Verdana" w:hAnsi="Verdana"/>
          <w:b/>
        </w:rPr>
        <w:tab/>
        <w:t>Contact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3B3F265E" w14:textId="77777777" w:rsidTr="00054963">
        <w:trPr>
          <w:trHeight w:hRule="exact" w:val="397"/>
        </w:trPr>
        <w:tc>
          <w:tcPr>
            <w:tcW w:w="7088" w:type="dxa"/>
            <w:vAlign w:val="center"/>
          </w:tcPr>
          <w:p w14:paraId="4239B770"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4CE57A" w14:textId="4351A0D3" w:rsidR="008F7739" w:rsidRPr="00B27110" w:rsidRDefault="008F7739" w:rsidP="008F7739">
      <w:pPr>
        <w:pStyle w:val="Question"/>
        <w:rPr>
          <w:rFonts w:ascii="Verdana" w:hAnsi="Verdana"/>
          <w:b/>
        </w:rPr>
      </w:pPr>
      <w:r>
        <w:rPr>
          <w:rFonts w:ascii="Verdana" w:hAnsi="Verdana"/>
          <w:b/>
        </w:rPr>
        <w:tab/>
      </w:r>
      <w:r>
        <w:rPr>
          <w:rFonts w:ascii="Verdana" w:hAnsi="Verdana"/>
          <w:b/>
        </w:rPr>
        <w:tab/>
        <w:t>Email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2C9C7E16" w14:textId="77777777" w:rsidTr="00054963">
        <w:trPr>
          <w:trHeight w:hRule="exact" w:val="397"/>
        </w:trPr>
        <w:tc>
          <w:tcPr>
            <w:tcW w:w="7088" w:type="dxa"/>
            <w:vAlign w:val="center"/>
          </w:tcPr>
          <w:p w14:paraId="2E0C6571"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28D98C" w14:textId="075254C8" w:rsidR="008F7739" w:rsidRDefault="008F7739"/>
    <w:p w14:paraId="4267130B" w14:textId="05BF469A" w:rsidR="008F7739" w:rsidRDefault="008F7739">
      <w:pPr>
        <w:rPr>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F7739" w:rsidRPr="00EB352E" w14:paraId="7BF03E48" w14:textId="77777777" w:rsidTr="00054963">
        <w:trPr>
          <w:trHeight w:hRule="exact" w:val="559"/>
        </w:trPr>
        <w:tc>
          <w:tcPr>
            <w:tcW w:w="2268" w:type="dxa"/>
            <w:shd w:val="clear" w:color="auto" w:fill="701B45"/>
            <w:vAlign w:val="center"/>
          </w:tcPr>
          <w:p w14:paraId="47DB6EFC" w14:textId="7B7A8B6C" w:rsidR="008F7739" w:rsidRPr="00EB352E" w:rsidRDefault="008F7739" w:rsidP="00054963">
            <w:pPr>
              <w:pStyle w:val="Sectionheading"/>
              <w:tabs>
                <w:tab w:val="right" w:pos="-142"/>
              </w:tabs>
              <w:spacing w:before="0"/>
              <w:ind w:right="142"/>
              <w:jc w:val="right"/>
              <w:rPr>
                <w:rFonts w:ascii="Verdana" w:hAnsi="Verdana"/>
                <w:sz w:val="32"/>
              </w:rPr>
            </w:pPr>
            <w:r>
              <w:rPr>
                <w:rFonts w:ascii="Verdana" w:hAnsi="Verdana"/>
              </w:rPr>
              <mc:AlternateContent>
                <mc:Choice Requires="wps">
                  <w:drawing>
                    <wp:anchor distT="0" distB="0" distL="114300" distR="114300" simplePos="0" relativeHeight="251658252" behindDoc="1" locked="0" layoutInCell="0" allowOverlap="1" wp14:anchorId="0B370A3A" wp14:editId="599015D5">
                      <wp:simplePos x="0" y="0"/>
                      <wp:positionH relativeFrom="column">
                        <wp:posOffset>-1438910</wp:posOffset>
                      </wp:positionH>
                      <wp:positionV relativeFrom="paragraph">
                        <wp:posOffset>1270</wp:posOffset>
                      </wp:positionV>
                      <wp:extent cx="6414135" cy="344170"/>
                      <wp:effectExtent l="0" t="0" r="0" b="3175"/>
                      <wp:wrapNone/>
                      <wp:docPr id="30" name="Rectangle 3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8FB58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DD6C957" id="Rectangle 30" o:spid="_x0000_s1026" style="position:absolute;margin-left:-113.3pt;margin-top:.1pt;width:505.05pt;height:27.1pt;z-index:-2516582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7ShK6wEAALUDAAAOAAAAZHJzL2Uyb0RvYy54bWysU8Fu2zAMvQ/YPwi6L45Tp82MOEWXIsOA&#10;rhvQ7QMUWbaFyaJGKXGyrx8lp2mw3opdBFEkn/ienpa3h96wvUKvwVY8n0w5U1ZCrW1b8Z8/Nh8W&#10;nPkgbC0MWFXxo/L8dvX+3XJwpZpBB6ZWyAjE+nJwFe9CcGWWedmpXvgJOGUp2QD2IlCIbVajGAi9&#10;N9lsOr3OBsDaIUjlPZ3ej0m+SvhNo2T41jReBWYqTrOFtGJat3HNVktRtihcp+VpDPGGKXqhLV16&#10;hroXQbAd6ldQvZYIHpowkdBn0DRaqsSB2OTTf9g8dcKpxIXE8e4sk/9/sPJx/+S+YxzduweQvzyz&#10;sO6EbdUdIgydEjVdl0ehssH58twQA0+tbDt8hZqeVuwCJA0ODfYRkNixQ5L6eJZaHQKTdHhd5EV+&#10;NedMUu6qKPKb9BaZKJ+7HfrwWUHP4qbiSE+Z0MX+wYc4jSifS9L0YHS90cakANvt2iDbC3r2xebT&#10;fLFJBIjkZZmxsdhCbBsR40miGZlFE/lyC/WRWCKM3iGv06YD/MPZQL6puP+9E6g4M18sKfUxL4po&#10;tBQU85sZBXiZ2V5mhJUEVfHA2bhdh9GcO4e67eimPJG2cEfqNjoRf5nqNCx5I+lx8nE032Wcql5+&#10;2+ovAAAA//8DAFBLAwQUAAYACAAAACEAd014PN8AAAAIAQAADwAAAGRycy9kb3ducmV2LnhtbEyP&#10;QU+DQBCF7yb+h82YeGsXEbAiS2ObeNHExGqIxy07BSI7S9iF4r93POlx8l6+902xXWwvZhx950jB&#10;zToCgVQ701Gj4OP9abUB4YMmo3tHqOAbPWzLy4tC58ad6Q3nQ2gEQ8jnWkEbwpBL6esWrfZrNyBx&#10;dnKj1YHPsZFm1GeG217GUZRJqzvihVYPuG+x/jpMVkF8/5yk1etuqvbTS5rVn3Pldyelrq+WxwcQ&#10;AZfwV4ZffVaHkp2ObiLjRa9gFcdZxl2mgeD8bnObgjgqSJMEZFnI/w+UPwAAAP//AwBQSwECLQAU&#10;AAYACAAAACEAtoM4kv4AAADhAQAAEwAAAAAAAAAAAAAAAAAAAAAAW0NvbnRlbnRfVHlwZXNdLnht&#10;bFBLAQItABQABgAIAAAAIQA4/SH/1gAAAJQBAAALAAAAAAAAAAAAAAAAAC8BAABfcmVscy8ucmVs&#10;c1BLAQItABQABgAIAAAAIQBv7ShK6wEAALUDAAAOAAAAAAAAAAAAAAAAAC4CAABkcnMvZTJvRG9j&#10;LnhtbFBLAQItABQABgAIAAAAIQB3TXg83wAAAAgBAAAPAAAAAAAAAAAAAAAAAEUEAABkcnMvZG93&#10;bnJldi54bWxQSwUGAAAAAAQABADzAAAAUQUAAAAA&#10;" o:allowincell="f" fillcolor="#8fb58f" stroked="f"/>
                  </w:pict>
                </mc:Fallback>
              </mc:AlternateContent>
            </w:r>
            <w:r>
              <w:rPr>
                <w:rFonts w:ascii="Verdana" w:hAnsi="Verdana"/>
                <w:sz w:val="32"/>
              </w:rPr>
              <w:t>2</w:t>
            </w:r>
          </w:p>
        </w:tc>
        <w:tc>
          <w:tcPr>
            <w:tcW w:w="7825" w:type="dxa"/>
            <w:shd w:val="clear" w:color="auto" w:fill="701B45"/>
            <w:vAlign w:val="center"/>
          </w:tcPr>
          <w:p w14:paraId="483D8A52" w14:textId="5F26493B" w:rsidR="008F7739" w:rsidRPr="00EB352E" w:rsidRDefault="008F7739" w:rsidP="00054963">
            <w:pPr>
              <w:pStyle w:val="Sectionheading"/>
              <w:spacing w:before="0"/>
              <w:rPr>
                <w:rFonts w:ascii="Verdana" w:hAnsi="Verdana"/>
              </w:rPr>
            </w:pPr>
            <w:r>
              <w:rPr>
                <w:rFonts w:ascii="Verdana" w:hAnsi="Verdana"/>
              </w:rPr>
              <w:t>Firm identification details</w:t>
            </w:r>
          </w:p>
        </w:tc>
      </w:tr>
    </w:tbl>
    <w:p w14:paraId="4A924FD5" w14:textId="5313B0C5" w:rsidR="008F7739" w:rsidRDefault="008F7739" w:rsidP="008F7739">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.1</w:t>
      </w:r>
      <w:r w:rsidRPr="00B27110">
        <w:rPr>
          <w:rFonts w:ascii="Verdana" w:hAnsi="Verdana"/>
          <w:b/>
        </w:rPr>
        <w:tab/>
      </w:r>
      <w:r>
        <w:rPr>
          <w:rFonts w:ascii="Verdana" w:hAnsi="Verdana"/>
          <w:b/>
        </w:rPr>
        <w:t xml:space="preserve">Name of firm making this application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0E8E7BFB" w14:textId="77777777" w:rsidTr="00054963">
        <w:trPr>
          <w:trHeight w:hRule="exact" w:val="397"/>
        </w:trPr>
        <w:tc>
          <w:tcPr>
            <w:tcW w:w="7088" w:type="dxa"/>
            <w:vAlign w:val="center"/>
          </w:tcPr>
          <w:p w14:paraId="24C0ABE0"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E763CD" w14:textId="584B9D2F" w:rsidR="008F7739" w:rsidRDefault="008F7739" w:rsidP="008F7739">
      <w:pPr>
        <w:pStyle w:val="Question"/>
        <w:rPr>
          <w:rFonts w:ascii="Verdana" w:hAnsi="Verdana"/>
          <w:b/>
        </w:rPr>
      </w:pPr>
      <w:r w:rsidRPr="00B27110">
        <w:rPr>
          <w:rFonts w:ascii="Verdana" w:hAnsi="Verdana"/>
          <w:b/>
        </w:rPr>
        <w:tab/>
      </w:r>
      <w:r>
        <w:rPr>
          <w:rFonts w:ascii="Verdana" w:hAnsi="Verdana"/>
          <w:b/>
        </w:rPr>
        <w:t>2</w:t>
      </w:r>
      <w:r w:rsidRPr="00B27110">
        <w:rPr>
          <w:rFonts w:ascii="Verdana" w:hAnsi="Verdana"/>
          <w:b/>
        </w:rPr>
        <w:t>.</w:t>
      </w:r>
      <w:r>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7739" w:rsidRPr="00E0460D" w14:paraId="5009377C" w14:textId="77777777" w:rsidTr="00054963">
        <w:trPr>
          <w:trHeight w:hRule="exact" w:val="397"/>
        </w:trPr>
        <w:tc>
          <w:tcPr>
            <w:tcW w:w="7088" w:type="dxa"/>
            <w:vAlign w:val="center"/>
          </w:tcPr>
          <w:p w14:paraId="1FEC8724" w14:textId="77777777" w:rsidR="008F7739" w:rsidRPr="00E0460D" w:rsidRDefault="008F7739"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036236" w14:textId="314EA5B3" w:rsidR="008F7739" w:rsidRDefault="008F7739"/>
    <w:p w14:paraId="31379A45" w14:textId="77777777" w:rsidR="008F7739" w:rsidRDefault="008F7739">
      <w:r>
        <w:br w:type="page"/>
      </w:r>
    </w:p>
    <w:p w14:paraId="7B4F6E7D" w14:textId="77777777" w:rsidR="008F7739" w:rsidRDefault="008F7739"/>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3A21EB">
        <w:trPr>
          <w:trHeight w:hRule="exact" w:val="559"/>
        </w:trPr>
        <w:tc>
          <w:tcPr>
            <w:tcW w:w="2268" w:type="dxa"/>
            <w:shd w:val="clear" w:color="auto" w:fill="701B45"/>
            <w:vAlign w:val="center"/>
          </w:tcPr>
          <w:p w14:paraId="5B418673" w14:textId="0DCE678C" w:rsidR="000830DE" w:rsidRPr="00EB352E" w:rsidRDefault="009B6952">
            <w:pPr>
              <w:pStyle w:val="Sectionheading"/>
              <w:tabs>
                <w:tab w:val="right" w:pos="-142"/>
              </w:tabs>
              <w:spacing w:before="0"/>
              <w:ind w:right="142"/>
              <w:jc w:val="right"/>
              <w:rPr>
                <w:rFonts w:ascii="Verdana" w:hAnsi="Verdana"/>
                <w:sz w:val="32"/>
              </w:rPr>
            </w:pPr>
            <w:r>
              <w:rPr>
                <w:rFonts w:ascii="Verdana" w:hAnsi="Verdana"/>
              </w:rPr>
              <w:pict w14:anchorId="5B4189C3">
                <v:rect id="_x0000_s2060" style="position:absolute;left:0;text-align:left;margin-left:-113.3pt;margin-top:.1pt;width:505.05pt;height:27.1pt;z-index:-251658235" o:allowincell="f" fillcolor="#8fb58f" stroked="f"/>
              </w:pict>
            </w:r>
            <w:r w:rsidR="004033C2">
              <w:rPr>
                <w:rFonts w:ascii="Verdana" w:hAnsi="Verdana"/>
                <w:sz w:val="32"/>
              </w:rPr>
              <w:t>3</w:t>
            </w:r>
          </w:p>
        </w:tc>
        <w:tc>
          <w:tcPr>
            <w:tcW w:w="7825" w:type="dxa"/>
            <w:shd w:val="clear" w:color="auto" w:fill="701B45"/>
            <w:vAlign w:val="center"/>
          </w:tcPr>
          <w:p w14:paraId="5B418674" w14:textId="280A65E4" w:rsidR="000830DE" w:rsidRPr="00EB352E" w:rsidRDefault="00561AD1">
            <w:pPr>
              <w:pStyle w:val="Sectionheading"/>
              <w:spacing w:before="0"/>
              <w:rPr>
                <w:rFonts w:ascii="Verdana" w:hAnsi="Verdana"/>
              </w:rPr>
            </w:pPr>
            <w:r>
              <w:rPr>
                <w:rFonts w:ascii="Verdana" w:hAnsi="Verdana"/>
              </w:rPr>
              <w:t>Candidate</w:t>
            </w:r>
            <w:r w:rsidR="00D73518">
              <w:rPr>
                <w:rFonts w:ascii="Verdana" w:hAnsi="Verdana"/>
              </w:rPr>
              <w:t xml:space="preserve"> </w:t>
            </w:r>
            <w:r w:rsidR="00146290">
              <w:rPr>
                <w:rFonts w:ascii="Verdana" w:hAnsi="Verdana"/>
              </w:rPr>
              <w:t>details</w:t>
            </w:r>
          </w:p>
        </w:tc>
      </w:tr>
    </w:tbl>
    <w:p w14:paraId="5B418676" w14:textId="366A8665" w:rsidR="000830DE" w:rsidRPr="00B27110" w:rsidRDefault="000830DE">
      <w:pPr>
        <w:pStyle w:val="Question"/>
        <w:rPr>
          <w:rFonts w:ascii="Verdana" w:hAnsi="Verdana"/>
          <w:b/>
        </w:rPr>
      </w:pPr>
      <w:r w:rsidRPr="00B27110">
        <w:rPr>
          <w:rFonts w:ascii="Verdana" w:hAnsi="Verdana"/>
          <w:b/>
        </w:rPr>
        <w:tab/>
      </w:r>
      <w:r w:rsidR="00DA5B84">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561AD1">
        <w:rPr>
          <w:rFonts w:ascii="Verdana" w:hAnsi="Verdana"/>
          <w:b/>
        </w:rPr>
        <w:t>’s</w:t>
      </w:r>
      <w:r w:rsidR="00E64BFB">
        <w:rPr>
          <w:rFonts w:ascii="Verdana" w:hAnsi="Verdana"/>
          <w:b/>
        </w:rPr>
        <w:t xml:space="preserve"> Individual </w:t>
      </w:r>
      <w:r w:rsidR="00D73518">
        <w:rPr>
          <w:rFonts w:ascii="Verdana" w:hAnsi="Verdana"/>
          <w:b/>
        </w:rPr>
        <w:t>Reference Number (IRN)</w:t>
      </w:r>
      <w:r w:rsidR="00DA5B84">
        <w:rPr>
          <w:rFonts w:ascii="Verdana" w:hAnsi="Verdana"/>
          <w:b/>
        </w:rPr>
        <w:t xml:space="preserve"> if known to the FCA or PRA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77777777">
        <w:trPr>
          <w:trHeight w:hRule="exact" w:val="397"/>
        </w:trPr>
        <w:tc>
          <w:tcPr>
            <w:tcW w:w="7088" w:type="dxa"/>
            <w:vAlign w:val="center"/>
          </w:tcPr>
          <w:p w14:paraId="5B418677" w14:textId="77777777" w:rsidR="000830DE" w:rsidRPr="00E0460D" w:rsidRDefault="000830DE" w:rsidP="00B2711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748C5E67" w:rsidR="000830DE" w:rsidRPr="00B27110" w:rsidRDefault="000830DE">
      <w:pPr>
        <w:pStyle w:val="Question"/>
        <w:rPr>
          <w:rFonts w:ascii="Verdana" w:hAnsi="Verdana"/>
          <w:b/>
        </w:rPr>
      </w:pPr>
      <w:r w:rsidRPr="00B27110">
        <w:rPr>
          <w:rFonts w:ascii="Verdana" w:hAnsi="Verdana"/>
          <w:b/>
        </w:rPr>
        <w:tab/>
      </w:r>
      <w:r w:rsidR="003E06D5">
        <w:rPr>
          <w:rFonts w:ascii="Verdana" w:hAnsi="Verdana"/>
          <w:b/>
        </w:rPr>
        <w:t>3.2</w:t>
      </w:r>
      <w:r w:rsidRPr="00ED1D1E">
        <w:rPr>
          <w:rFonts w:ascii="Verdana" w:hAnsi="Verdana"/>
          <w:b/>
        </w:rPr>
        <w:tab/>
      </w:r>
      <w:r w:rsidR="003E06D5">
        <w:rPr>
          <w:rFonts w:ascii="Verdana" w:hAnsi="Verdana"/>
          <w:b/>
        </w:rPr>
        <w:t>First name (s)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6F670AEC" w:rsidR="000830DE" w:rsidRPr="00B27110" w:rsidRDefault="000830DE">
      <w:pPr>
        <w:pStyle w:val="Question"/>
        <w:rPr>
          <w:rFonts w:ascii="Verdana" w:hAnsi="Verdana"/>
          <w:b/>
        </w:rPr>
      </w:pPr>
      <w:r w:rsidRPr="00B27110">
        <w:rPr>
          <w:rFonts w:ascii="Verdana" w:hAnsi="Verdana"/>
          <w:b/>
        </w:rPr>
        <w:tab/>
      </w:r>
      <w:r w:rsidR="003E06D5">
        <w:rPr>
          <w:rFonts w:ascii="Verdana" w:hAnsi="Verdana"/>
          <w:b/>
        </w:rPr>
        <w:t>3.3</w:t>
      </w:r>
      <w:r w:rsidRPr="00B27110">
        <w:rPr>
          <w:rFonts w:ascii="Verdana" w:hAnsi="Verdana"/>
          <w:b/>
        </w:rPr>
        <w:tab/>
      </w:r>
      <w:r w:rsidR="003E06D5">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27302AA9" w:rsidR="00133D63" w:rsidRDefault="00133D63" w:rsidP="00133D63">
      <w:pPr>
        <w:pStyle w:val="Question"/>
        <w:rPr>
          <w:rFonts w:ascii="Verdana" w:hAnsi="Verdana"/>
        </w:rPr>
      </w:pPr>
      <w:r w:rsidRPr="00B27110">
        <w:rPr>
          <w:rFonts w:ascii="Verdana" w:hAnsi="Verdana"/>
          <w:b/>
        </w:rPr>
        <w:tab/>
      </w:r>
      <w:r w:rsidR="003E06D5">
        <w:rPr>
          <w:rFonts w:ascii="Verdana" w:hAnsi="Verdana"/>
          <w:b/>
        </w:rPr>
        <w:t>3.4</w:t>
      </w:r>
      <w:r w:rsidRPr="00B27110">
        <w:rPr>
          <w:rFonts w:ascii="Verdana" w:hAnsi="Verdana"/>
          <w:b/>
        </w:rPr>
        <w:tab/>
      </w:r>
      <w:r>
        <w:rPr>
          <w:rFonts w:ascii="Verdana" w:hAnsi="Verdana"/>
          <w:b/>
        </w:rPr>
        <w:t xml:space="preserve">Name </w:t>
      </w:r>
      <w:r w:rsidR="003E06D5">
        <w:rPr>
          <w:rFonts w:ascii="Verdana" w:hAnsi="Verdana"/>
          <w:b/>
        </w:rPr>
        <w:t>or names</w:t>
      </w:r>
      <w:r>
        <w:rPr>
          <w:rFonts w:ascii="Verdana" w:hAnsi="Verdana"/>
          <w:b/>
        </w:rPr>
        <w:t xml:space="preserve"> commonly known by</w:t>
      </w:r>
      <w:r w:rsidR="003E06D5">
        <w:rPr>
          <w:rFonts w:ascii="Verdana" w:hAnsi="Verdana"/>
          <w:b/>
        </w:rPr>
        <w:t xml:space="preserve"> </w:t>
      </w:r>
      <w:r w:rsidR="003E06D5" w:rsidRPr="00E17DFB">
        <w:rPr>
          <w:rFonts w:ascii="Verdana" w:hAnsi="Verdana"/>
          <w:bCs/>
        </w:rPr>
        <w:t>(optional)</w:t>
      </w:r>
    </w:p>
    <w:p w14:paraId="760DA975" w14:textId="77777777" w:rsidR="00A57079" w:rsidRPr="004951F6" w:rsidRDefault="00A57079" w:rsidP="00A57079">
      <w:pPr>
        <w:pStyle w:val="Question"/>
        <w:tabs>
          <w:tab w:val="clear" w:pos="-142"/>
        </w:tabs>
        <w:spacing w:before="20"/>
        <w:ind w:firstLine="0"/>
        <w:rPr>
          <w:rFonts w:ascii="Verdana" w:hAnsi="Verdana"/>
          <w:bCs/>
        </w:rPr>
      </w:pPr>
      <w:r>
        <w:rPr>
          <w:rFonts w:ascii="Verdana" w:hAnsi="Verdana"/>
          <w:bCs/>
        </w:rPr>
        <w:t>For example, Jo or Will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FF1CC8">
        <w:trPr>
          <w:trHeight w:hRule="exact" w:val="397"/>
        </w:trPr>
        <w:tc>
          <w:tcPr>
            <w:tcW w:w="7088" w:type="dxa"/>
            <w:vAlign w:val="center"/>
          </w:tcPr>
          <w:p w14:paraId="5F77BB19" w14:textId="77777777" w:rsidR="00133D63" w:rsidRPr="00E0460D" w:rsidRDefault="00133D63"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FBE927A" w14:textId="7BD8D8C8" w:rsidR="00B83072" w:rsidRPr="00B27110" w:rsidRDefault="000830DE" w:rsidP="00B83072">
      <w:pPr>
        <w:pStyle w:val="Question"/>
        <w:rPr>
          <w:rFonts w:ascii="Verdana" w:hAnsi="Verdana"/>
          <w:b/>
        </w:rPr>
      </w:pPr>
      <w:r w:rsidRPr="00B27110">
        <w:rPr>
          <w:rFonts w:ascii="Verdana" w:hAnsi="Verdana"/>
          <w:b/>
        </w:rPr>
        <w:tab/>
      </w:r>
      <w:r w:rsidR="00B83072">
        <w:rPr>
          <w:rFonts w:ascii="Verdana" w:hAnsi="Verdana"/>
          <w:b/>
        </w:rPr>
        <w:t>3.5</w:t>
      </w:r>
      <w:r w:rsidR="00B83072" w:rsidRPr="00B27110">
        <w:rPr>
          <w:rFonts w:ascii="Verdana" w:hAnsi="Verdana"/>
          <w:b/>
        </w:rPr>
        <w:tab/>
      </w:r>
      <w:r w:rsidR="004D21AF">
        <w:rPr>
          <w:rFonts w:ascii="Verdana" w:hAnsi="Verdana"/>
          <w:b/>
        </w:rPr>
        <w:t>C</w:t>
      </w:r>
      <w:r w:rsidR="00B83072">
        <w:rPr>
          <w:rFonts w:ascii="Verdana" w:hAnsi="Verdana"/>
          <w:b/>
        </w:rPr>
        <w:t>ontact</w:t>
      </w:r>
      <w:r w:rsidR="00E76F3F">
        <w:rPr>
          <w:rFonts w:ascii="Verdana" w:hAnsi="Verdana"/>
          <w:b/>
        </w:rPr>
        <w:t xml:space="preserv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3072" w:rsidRPr="00E0460D" w14:paraId="514ECD43" w14:textId="77777777" w:rsidTr="00143B06">
        <w:trPr>
          <w:trHeight w:hRule="exact" w:val="397"/>
        </w:trPr>
        <w:tc>
          <w:tcPr>
            <w:tcW w:w="7088" w:type="dxa"/>
            <w:vAlign w:val="center"/>
          </w:tcPr>
          <w:p w14:paraId="5D062F3B" w14:textId="101B7F7B" w:rsidR="00B83072" w:rsidRPr="00E0460D" w:rsidRDefault="00B83072"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00EF6DC5">
              <w:rPr>
                <w:rFonts w:ascii="Verdana" w:hAnsi="Verdana"/>
              </w:rPr>
              <w:t> </w:t>
            </w:r>
            <w:r w:rsidR="00EF6DC5">
              <w:rPr>
                <w:rFonts w:ascii="Verdana" w:hAnsi="Verdana"/>
              </w:rPr>
              <w:t> </w:t>
            </w:r>
            <w:r w:rsidR="00EF6DC5">
              <w:rPr>
                <w:rFonts w:ascii="Verdana" w:hAnsi="Verdana"/>
              </w:rPr>
              <w:t> </w:t>
            </w:r>
            <w:r w:rsidR="00EF6DC5">
              <w:rPr>
                <w:rFonts w:ascii="Verdana" w:hAnsi="Verdana"/>
              </w:rPr>
              <w:t> </w:t>
            </w:r>
            <w:r w:rsidR="00EF6DC5">
              <w:rPr>
                <w:rFonts w:ascii="Verdana" w:hAnsi="Verdana"/>
              </w:rPr>
              <w:t> </w:t>
            </w:r>
            <w:r w:rsidRPr="00E0460D">
              <w:rPr>
                <w:rFonts w:ascii="Verdana" w:hAnsi="Verdana"/>
              </w:rPr>
              <w:fldChar w:fldCharType="end"/>
            </w:r>
          </w:p>
        </w:tc>
      </w:tr>
    </w:tbl>
    <w:p w14:paraId="4677BE06" w14:textId="6AAF4547" w:rsidR="00E76F3F" w:rsidRPr="00B27110" w:rsidRDefault="004D21AF" w:rsidP="00E76F3F">
      <w:pPr>
        <w:pStyle w:val="Question"/>
        <w:rPr>
          <w:rFonts w:ascii="Verdana" w:hAnsi="Verdana"/>
          <w:b/>
        </w:rPr>
      </w:pPr>
      <w:r>
        <w:rPr>
          <w:rFonts w:ascii="Verdana" w:hAnsi="Verdana"/>
          <w:b/>
        </w:rPr>
        <w:tab/>
      </w:r>
      <w:r w:rsidR="00E76F3F">
        <w:rPr>
          <w:rFonts w:ascii="Verdana" w:hAnsi="Verdana"/>
          <w:b/>
        </w:rPr>
        <w:t>3.</w:t>
      </w:r>
      <w:r w:rsidR="00133D63">
        <w:rPr>
          <w:rFonts w:ascii="Verdana" w:hAnsi="Verdana"/>
          <w:b/>
        </w:rPr>
        <w:t>6</w:t>
      </w:r>
      <w:r>
        <w:rPr>
          <w:rFonts w:ascii="Verdana" w:hAnsi="Verdana"/>
          <w:b/>
        </w:rPr>
        <w:tab/>
      </w:r>
      <w:r w:rsidR="00E76F3F">
        <w:rPr>
          <w:rFonts w:ascii="Verdana" w:hAnsi="Verdana"/>
          <w:b/>
        </w:rPr>
        <w:t xml:space="preserve">Alternative contact number </w:t>
      </w:r>
      <w:r w:rsidR="00E76F3F" w:rsidRPr="00E17DFB">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76F3F" w:rsidRPr="00E0460D" w14:paraId="75D99654" w14:textId="77777777" w:rsidTr="00143B06">
        <w:trPr>
          <w:trHeight w:hRule="exact" w:val="397"/>
        </w:trPr>
        <w:tc>
          <w:tcPr>
            <w:tcW w:w="7088" w:type="dxa"/>
            <w:vAlign w:val="center"/>
          </w:tcPr>
          <w:p w14:paraId="7AC1BF6C" w14:textId="77777777" w:rsidR="00E76F3F" w:rsidRPr="00E0460D" w:rsidRDefault="00E76F3F"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5F0387B" w14:textId="342D38B0" w:rsidR="00E76F3F" w:rsidRPr="00214691" w:rsidRDefault="004D21AF" w:rsidP="00E76F3F">
      <w:pPr>
        <w:pStyle w:val="Question"/>
        <w:rPr>
          <w:rFonts w:ascii="Verdana" w:hAnsi="Verdana"/>
          <w:bCs/>
        </w:rPr>
      </w:pPr>
      <w:r>
        <w:rPr>
          <w:rFonts w:ascii="Verdana" w:hAnsi="Verdana"/>
          <w:b/>
        </w:rPr>
        <w:tab/>
      </w:r>
      <w:r w:rsidR="00E76F3F">
        <w:rPr>
          <w:rFonts w:ascii="Verdana" w:hAnsi="Verdana"/>
          <w:b/>
        </w:rPr>
        <w:t>3.7</w:t>
      </w:r>
      <w:r>
        <w:rPr>
          <w:rFonts w:ascii="Verdana" w:hAnsi="Verdana"/>
          <w:b/>
        </w:rPr>
        <w:tab/>
      </w:r>
      <w:r w:rsidR="00E76F3F">
        <w:rPr>
          <w:rFonts w:ascii="Verdana" w:hAnsi="Verdana"/>
          <w:b/>
        </w:rPr>
        <w:t>Email address</w:t>
      </w:r>
      <w:r w:rsidR="00214691">
        <w:rPr>
          <w:rFonts w:ascii="Verdana" w:hAnsi="Verdana"/>
          <w:b/>
        </w:rPr>
        <w:br/>
      </w:r>
      <w:r w:rsidR="00214691" w:rsidRPr="00214691">
        <w:rPr>
          <w:rFonts w:ascii="Verdana" w:hAnsi="Verdana"/>
          <w:bCs/>
        </w:rPr>
        <w:t>We will 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76F3F" w:rsidRPr="00E0460D" w14:paraId="732AFCFB" w14:textId="77777777" w:rsidTr="00143B06">
        <w:trPr>
          <w:trHeight w:hRule="exact" w:val="397"/>
        </w:trPr>
        <w:tc>
          <w:tcPr>
            <w:tcW w:w="7088" w:type="dxa"/>
            <w:vAlign w:val="center"/>
          </w:tcPr>
          <w:p w14:paraId="3BB39369" w14:textId="77777777" w:rsidR="00E76F3F" w:rsidRPr="00E0460D" w:rsidRDefault="00E76F3F"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0D7D7A2C" w:rsidR="000830DE" w:rsidRPr="00FA1D5A" w:rsidRDefault="00214691">
      <w:pPr>
        <w:pStyle w:val="Question"/>
        <w:rPr>
          <w:rFonts w:ascii="Verdana" w:hAnsi="Verdana"/>
          <w:bCs/>
        </w:rPr>
      </w:pPr>
      <w:r>
        <w:rPr>
          <w:rFonts w:ascii="Verdana" w:hAnsi="Verdana"/>
          <w:b/>
        </w:rPr>
        <w:tab/>
      </w:r>
      <w:r w:rsidR="003E06D5">
        <w:rPr>
          <w:rFonts w:ascii="Verdana" w:hAnsi="Verdana"/>
          <w:b/>
        </w:rPr>
        <w:t>3.</w:t>
      </w:r>
      <w:r w:rsidR="00E76F3F">
        <w:rPr>
          <w:rFonts w:ascii="Verdana" w:hAnsi="Verdana"/>
          <w:b/>
        </w:rPr>
        <w:t>8</w:t>
      </w:r>
      <w:r>
        <w:rPr>
          <w:rFonts w:ascii="Verdana" w:hAnsi="Verdana"/>
          <w:b/>
        </w:rPr>
        <w:tab/>
      </w:r>
      <w:r w:rsidR="000830DE" w:rsidRPr="00B27110">
        <w:rPr>
          <w:rFonts w:ascii="Verdana" w:hAnsi="Verdana"/>
          <w:b/>
        </w:rPr>
        <w:t>Date of birth (dd/mm/yy</w:t>
      </w:r>
      <w:r w:rsidR="00142AD7">
        <w:rPr>
          <w:rFonts w:ascii="Verdana" w:hAnsi="Verdana"/>
          <w:b/>
        </w:rPr>
        <w:t>yy</w:t>
      </w:r>
      <w:r w:rsidR="000830DE" w:rsidRPr="00B27110">
        <w:rPr>
          <w:rFonts w:ascii="Verdana" w:hAnsi="Verdana"/>
          <w:b/>
        </w:rPr>
        <w:t>)</w:t>
      </w:r>
      <w:r w:rsidR="00FA1D5A">
        <w:rPr>
          <w:rFonts w:ascii="Verdana" w:hAnsi="Verdana"/>
          <w:b/>
        </w:rPr>
        <w:br/>
      </w:r>
      <w:r w:rsidR="00FA1D5A" w:rsidRPr="00FA1D5A">
        <w:rPr>
          <w:rFonts w:ascii="Verdana" w:hAnsi="Verdana"/>
          <w:bCs/>
        </w:rPr>
        <w:t>For example, 14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0830DE" w:rsidRPr="00B27110" w14:paraId="5B41868B" w14:textId="7777777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2"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2"/>
          </w:p>
        </w:tc>
        <w:tc>
          <w:tcPr>
            <w:tcW w:w="360" w:type="dxa"/>
            <w:tcBorders>
              <w:top w:val="nil"/>
              <w:left w:val="single" w:sz="4" w:space="0" w:color="auto"/>
              <w:bottom w:val="nil"/>
              <w:right w:val="single" w:sz="4" w:space="0" w:color="auto"/>
            </w:tcBorders>
            <w:vAlign w:val="center"/>
          </w:tcPr>
          <w:p w14:paraId="5B418685"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3"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4"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nil"/>
              <w:left w:val="single" w:sz="4" w:space="0" w:color="auto"/>
              <w:bottom w:val="nil"/>
              <w:right w:val="single" w:sz="4" w:space="0" w:color="auto"/>
            </w:tcBorders>
            <w:vAlign w:val="center"/>
          </w:tcPr>
          <w:p w14:paraId="5B418688"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5"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77777777" w:rsidR="000830DE" w:rsidRPr="00B27110" w:rsidRDefault="000830DE">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6"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r>
    </w:tbl>
    <w:p w14:paraId="776DC9F0" w14:textId="21C4B49D" w:rsidR="003E65EB" w:rsidRDefault="00E11E18" w:rsidP="003E65EB">
      <w:pPr>
        <w:pStyle w:val="Question"/>
        <w:rPr>
          <w:rFonts w:ascii="Verdana" w:hAnsi="Verdana"/>
          <w:b/>
        </w:rPr>
      </w:pPr>
      <w:r w:rsidRPr="00B27110">
        <w:rPr>
          <w:rFonts w:ascii="Verdana" w:hAnsi="Verdana"/>
          <w:b/>
        </w:rPr>
        <w:tab/>
      </w:r>
      <w:r w:rsidR="003E65EB">
        <w:rPr>
          <w:rFonts w:ascii="Verdana" w:hAnsi="Verdana"/>
          <w:b/>
        </w:rPr>
        <w:t>3.9</w:t>
      </w:r>
      <w:r w:rsidR="003E65EB" w:rsidRPr="00B27110">
        <w:rPr>
          <w:rFonts w:ascii="Verdana" w:hAnsi="Verdana"/>
          <w:b/>
        </w:rPr>
        <w:tab/>
      </w:r>
      <w:r w:rsidR="003E65EB">
        <w:rPr>
          <w:rFonts w:ascii="Verdana" w:hAnsi="Verdana"/>
          <w:b/>
        </w:rPr>
        <w:t xml:space="preserve">Does the candidate have any previous names? </w:t>
      </w:r>
    </w:p>
    <w:p w14:paraId="49E8F1D3" w14:textId="7FB4BB29" w:rsidR="003E65EB" w:rsidRDefault="003E65EB" w:rsidP="003E65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FA1D5A">
        <w:rPr>
          <w:rFonts w:ascii="Verdana" w:hAnsi="Verdana"/>
        </w:rPr>
        <w:t>Yes</w:t>
      </w:r>
      <w:r w:rsidRPr="00EF3638">
        <w:rPr>
          <w:rFonts w:ascii="Webdings" w:eastAsia="Webdings" w:hAnsi="Webdings" w:cs="Webdings"/>
        </w:rPr>
        <w:t>4</w:t>
      </w:r>
      <w:r>
        <w:rPr>
          <w:rFonts w:ascii="Verdana" w:hAnsi="Verdana"/>
        </w:rPr>
        <w:t>Continue to Question 3.10</w:t>
      </w:r>
    </w:p>
    <w:p w14:paraId="45E00164" w14:textId="410BB01B" w:rsidR="003E65EB" w:rsidRPr="00E17DFB" w:rsidRDefault="003E65EB" w:rsidP="00E17D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FA1D5A">
        <w:rPr>
          <w:rFonts w:ascii="Verdana" w:hAnsi="Verdana"/>
        </w:rPr>
        <w:t>No</w:t>
      </w:r>
      <w:r w:rsidRPr="00EF3638">
        <w:rPr>
          <w:rFonts w:ascii="Webdings" w:eastAsia="Webdings" w:hAnsi="Webdings" w:cs="Webdings"/>
        </w:rPr>
        <w:t>4</w:t>
      </w:r>
      <w:r>
        <w:rPr>
          <w:rFonts w:ascii="Verdana" w:hAnsi="Verdana"/>
        </w:rPr>
        <w:t>Continue to Question 3.1</w:t>
      </w:r>
      <w:r w:rsidR="00FA1D5A">
        <w:rPr>
          <w:rFonts w:ascii="Verdana" w:hAnsi="Verdana"/>
        </w:rPr>
        <w:t>5</w:t>
      </w:r>
    </w:p>
    <w:p w14:paraId="3B8601E1" w14:textId="7043C299" w:rsidR="00E11E18" w:rsidRPr="000E24D4" w:rsidRDefault="003E65EB" w:rsidP="00E11E18">
      <w:pPr>
        <w:pStyle w:val="Question"/>
        <w:rPr>
          <w:rFonts w:ascii="Verdana" w:hAnsi="Verdana"/>
          <w:b/>
        </w:rPr>
      </w:pPr>
      <w:r>
        <w:rPr>
          <w:rFonts w:ascii="Verdana" w:hAnsi="Verdana"/>
          <w:b/>
        </w:rPr>
        <w:t xml:space="preserve">3.10 </w:t>
      </w:r>
      <w:r w:rsidR="00E11E18" w:rsidRPr="000E24D4">
        <w:rPr>
          <w:rFonts w:ascii="Verdana" w:hAnsi="Verdana"/>
          <w:b/>
        </w:rPr>
        <w:tab/>
      </w:r>
      <w:r w:rsidR="00F3567F" w:rsidRPr="000E24D4">
        <w:rPr>
          <w:rFonts w:ascii="Verdana" w:hAnsi="Verdana"/>
          <w:b/>
        </w:rPr>
        <w:t>Previous</w:t>
      </w:r>
      <w:r>
        <w:rPr>
          <w:rFonts w:ascii="Verdana" w:hAnsi="Verdana"/>
          <w:b/>
        </w:rPr>
        <w:t xml:space="preserve"> first</w:t>
      </w:r>
      <w:r w:rsidR="00F3567F" w:rsidRPr="000E24D4">
        <w:rPr>
          <w:rFonts w:ascii="Verdana" w:hAnsi="Verdana"/>
          <w:b/>
        </w:rPr>
        <w:t xml:space="preserve"> name</w:t>
      </w:r>
    </w:p>
    <w:p w14:paraId="6E76FA8C" w14:textId="0614E78C" w:rsidR="003E65EB" w:rsidRPr="00FA1D5A" w:rsidRDefault="003E65EB" w:rsidP="00FA1D5A">
      <w:pPr>
        <w:pStyle w:val="Question"/>
        <w:tabs>
          <w:tab w:val="clear" w:pos="-142"/>
        </w:tabs>
        <w:spacing w:before="20"/>
        <w:ind w:firstLine="0"/>
        <w:rPr>
          <w:rFonts w:ascii="Verdana" w:hAnsi="Verdana"/>
        </w:rPr>
      </w:pPr>
      <w:r w:rsidRPr="00FA1D5A">
        <w:rPr>
          <w:rFonts w:ascii="Verdana" w:hAnsi="Verdana"/>
        </w:rPr>
        <w:t>For example, ‘Mathew’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11E18" w:rsidRPr="00E0460D" w14:paraId="4D87A0F2" w14:textId="77777777" w:rsidTr="00B03385">
        <w:trPr>
          <w:trHeight w:hRule="exact" w:val="397"/>
        </w:trPr>
        <w:tc>
          <w:tcPr>
            <w:tcW w:w="7088" w:type="dxa"/>
            <w:vAlign w:val="center"/>
          </w:tcPr>
          <w:p w14:paraId="1F02E7E9" w14:textId="77777777" w:rsidR="00E11E18" w:rsidRPr="00E0460D" w:rsidRDefault="00E11E18" w:rsidP="00B03385">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3B0B3BA" w14:textId="093CF26C" w:rsidR="003E65EB" w:rsidRDefault="003E65EB" w:rsidP="003E65EB">
      <w:pPr>
        <w:pStyle w:val="Question"/>
        <w:rPr>
          <w:rFonts w:ascii="Verdana" w:hAnsi="Verdana"/>
          <w:b/>
        </w:rPr>
      </w:pPr>
      <w:r>
        <w:rPr>
          <w:rFonts w:ascii="Verdana" w:hAnsi="Verdana"/>
          <w:b/>
        </w:rPr>
        <w:t xml:space="preserve">3.11 </w:t>
      </w:r>
      <w:r w:rsidRPr="000E24D4">
        <w:rPr>
          <w:rFonts w:ascii="Verdana" w:hAnsi="Verdana"/>
          <w:b/>
        </w:rPr>
        <w:tab/>
        <w:t>Previous</w:t>
      </w:r>
      <w:r>
        <w:rPr>
          <w:rFonts w:ascii="Verdana" w:hAnsi="Verdana"/>
          <w:b/>
        </w:rPr>
        <w:t xml:space="preserve"> last</w:t>
      </w:r>
      <w:r w:rsidRPr="000E24D4">
        <w:rPr>
          <w:rFonts w:ascii="Verdana" w:hAnsi="Verdana"/>
          <w:b/>
        </w:rPr>
        <w:t xml:space="preserve"> name</w:t>
      </w:r>
    </w:p>
    <w:p w14:paraId="3CEBCE7F" w14:textId="5FEF9F35" w:rsidR="003E65EB" w:rsidRPr="009C3980" w:rsidRDefault="003E65EB" w:rsidP="009C3980">
      <w:pPr>
        <w:pStyle w:val="Question"/>
        <w:tabs>
          <w:tab w:val="clear" w:pos="-142"/>
        </w:tabs>
        <w:spacing w:before="20"/>
        <w:ind w:firstLine="0"/>
        <w:rPr>
          <w:rFonts w:ascii="Verdana" w:hAnsi="Verdana"/>
        </w:rPr>
      </w:pPr>
      <w:r w:rsidRPr="009C3980">
        <w:rPr>
          <w:rFonts w:ascii="Verdana" w:hAnsi="Verdana"/>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E65EB" w:rsidRPr="00E0460D" w14:paraId="4F08E7C2" w14:textId="77777777" w:rsidTr="00143B06">
        <w:trPr>
          <w:trHeight w:hRule="exact" w:val="397"/>
        </w:trPr>
        <w:tc>
          <w:tcPr>
            <w:tcW w:w="7088" w:type="dxa"/>
            <w:vAlign w:val="center"/>
          </w:tcPr>
          <w:p w14:paraId="3D5DB581" w14:textId="77777777" w:rsidR="003E65EB" w:rsidRPr="00E0460D" w:rsidRDefault="003E65EB" w:rsidP="00143B06">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B4D74F3" w14:textId="6DBA05CC" w:rsidR="00F3567F" w:rsidRPr="00B27110" w:rsidRDefault="00F3567F" w:rsidP="00F3567F">
      <w:pPr>
        <w:pStyle w:val="Question"/>
        <w:rPr>
          <w:rFonts w:ascii="Verdana" w:hAnsi="Verdana"/>
          <w:b/>
        </w:rPr>
      </w:pPr>
      <w:r w:rsidRPr="00B27110">
        <w:rPr>
          <w:rFonts w:ascii="Verdana" w:hAnsi="Verdana"/>
          <w:b/>
        </w:rPr>
        <w:tab/>
      </w:r>
      <w:r w:rsidR="003E65EB">
        <w:rPr>
          <w:rFonts w:ascii="Verdana" w:hAnsi="Verdana"/>
          <w:b/>
        </w:rPr>
        <w:t>3.12</w:t>
      </w:r>
      <w:r w:rsidRPr="00B27110">
        <w:rPr>
          <w:rFonts w:ascii="Verdana" w:hAnsi="Verdana"/>
          <w:b/>
        </w:rPr>
        <w:tab/>
        <w:t xml:space="preserve">Date of </w:t>
      </w:r>
      <w:r>
        <w:rPr>
          <w:rFonts w:ascii="Verdana" w:hAnsi="Verdana"/>
          <w:b/>
        </w:rPr>
        <w:t>name change</w:t>
      </w:r>
      <w:r w:rsidRPr="00B27110">
        <w:rPr>
          <w:rFonts w:ascii="Verdana" w:hAnsi="Verdana"/>
          <w:b/>
        </w:rPr>
        <w:t xml:space="preserve"> (dd/mm/yy</w:t>
      </w:r>
      <w:r w:rsidR="003E65EB">
        <w:rPr>
          <w:rFonts w:ascii="Verdana" w:hAnsi="Verdana"/>
          <w:b/>
        </w:rPr>
        <w:t>yy</w:t>
      </w:r>
      <w:r w:rsidRPr="00B27110">
        <w:rPr>
          <w:rFonts w:ascii="Verdana" w:hAnsi="Verdana"/>
          <w:b/>
        </w:rPr>
        <w:t>)</w:t>
      </w:r>
      <w:r w:rsidR="009C3980">
        <w:rPr>
          <w:rFonts w:ascii="Verdana" w:hAnsi="Verdana"/>
          <w:b/>
        </w:rPr>
        <w:br/>
      </w:r>
      <w:r w:rsidR="009C3980" w:rsidRPr="009C3980">
        <w:rPr>
          <w:rFonts w:ascii="Verdana" w:hAnsi="Verdana"/>
        </w:rPr>
        <w:t xml:space="preserve">For example, </w:t>
      </w:r>
      <w:r w:rsidR="007B4F24">
        <w:rPr>
          <w:rFonts w:ascii="Verdana" w:hAnsi="Verdana"/>
        </w:rPr>
        <w:t>14 03 1995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3567F" w:rsidRPr="00B27110" w14:paraId="79D3ECDB" w14:textId="6D6996B8" w:rsidTr="00E17DFB">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8C6557"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618BD5B"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E25248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1F7FC8F"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1A0AA6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BB70571"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758A4FA"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EBDFE5D" w14:textId="77777777" w:rsidR="00F3567F" w:rsidRPr="00B27110" w:rsidRDefault="00F3567F" w:rsidP="00FF1CC8">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BFB07A" w14:textId="26A6D352" w:rsidR="003E65EB" w:rsidRPr="00B27110" w:rsidRDefault="003E65EB" w:rsidP="003E65E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CE1E08F" w14:textId="6905B6FF" w:rsidR="003E65EB" w:rsidRPr="00B27110" w:rsidRDefault="003E65EB" w:rsidP="003E65EB">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BEF8743" w14:textId="77777777" w:rsidR="007B4F24" w:rsidRDefault="007B4F24" w:rsidP="007B4F24">
      <w:pPr>
        <w:pStyle w:val="Question"/>
        <w:rPr>
          <w:rFonts w:ascii="Verdana" w:hAnsi="Verdana"/>
          <w:b/>
        </w:rPr>
      </w:pPr>
    </w:p>
    <w:p w14:paraId="51302BFC" w14:textId="77777777" w:rsidR="007B4F24" w:rsidRDefault="007B4F24">
      <w:pPr>
        <w:rPr>
          <w:rFonts w:ascii="Verdana" w:eastAsia="Times New Roman" w:hAnsi="Verdana" w:cs="Times New Roman"/>
          <w:b/>
          <w:sz w:val="18"/>
          <w:szCs w:val="20"/>
          <w:lang w:eastAsia="en-GB"/>
        </w:rPr>
      </w:pPr>
      <w:r>
        <w:rPr>
          <w:rFonts w:ascii="Verdana" w:hAnsi="Verdana"/>
          <w:b/>
        </w:rPr>
        <w:br w:type="page"/>
      </w:r>
    </w:p>
    <w:p w14:paraId="510B4B1A" w14:textId="4F24C897" w:rsidR="007B4F24" w:rsidRDefault="007B4F24" w:rsidP="007B4F24">
      <w:pPr>
        <w:pStyle w:val="Question"/>
        <w:rPr>
          <w:rFonts w:ascii="Verdana" w:hAnsi="Verdana"/>
          <w:b/>
        </w:rPr>
      </w:pPr>
      <w:r>
        <w:rPr>
          <w:rFonts w:ascii="Verdana" w:hAnsi="Verdana"/>
          <w:b/>
        </w:rPr>
        <w:lastRenderedPageBreak/>
        <w:t xml:space="preserve">3.13 </w:t>
      </w:r>
      <w:r w:rsidRPr="000E24D4">
        <w:rPr>
          <w:rFonts w:ascii="Verdana" w:hAnsi="Verdana"/>
          <w:b/>
        </w:rPr>
        <w:tab/>
      </w:r>
      <w:r>
        <w:rPr>
          <w:rFonts w:ascii="Verdana" w:hAnsi="Verdana"/>
          <w:b/>
        </w:rPr>
        <w:t>Why did the name change?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B4F24" w:rsidRPr="00E0460D" w14:paraId="4231F3E3" w14:textId="77777777" w:rsidTr="007B4F24">
        <w:trPr>
          <w:trHeight w:hRule="exact" w:val="1198"/>
        </w:trPr>
        <w:tc>
          <w:tcPr>
            <w:tcW w:w="7088" w:type="dxa"/>
            <w:vAlign w:val="center"/>
          </w:tcPr>
          <w:p w14:paraId="5CC66588" w14:textId="77777777" w:rsidR="007B4F24" w:rsidRPr="00E0460D" w:rsidRDefault="007B4F24" w:rsidP="0005496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5356FA9E" w14:textId="77777777" w:rsidR="00336FC2" w:rsidRDefault="00336FC2" w:rsidP="00336FC2">
      <w:pPr>
        <w:pStyle w:val="Question"/>
        <w:rPr>
          <w:rFonts w:ascii="Verdana" w:hAnsi="Verdana"/>
          <w:b/>
        </w:rPr>
      </w:pPr>
      <w:r>
        <w:rPr>
          <w:rFonts w:ascii="Verdana" w:hAnsi="Verdana"/>
          <w:b/>
        </w:rPr>
        <w:t>3.14</w:t>
      </w:r>
      <w:r w:rsidRPr="00B27110">
        <w:rPr>
          <w:rFonts w:ascii="Verdana" w:hAnsi="Verdana"/>
          <w:b/>
        </w:rPr>
        <w:tab/>
      </w:r>
      <w:r>
        <w:rPr>
          <w:rFonts w:ascii="Verdana" w:hAnsi="Verdana"/>
          <w:b/>
        </w:rPr>
        <w:t>Previous names will be added to the Register. Is there a reason that the candidate’s previous name should not be added?</w:t>
      </w:r>
    </w:p>
    <w:p w14:paraId="4AD95C76" w14:textId="307576CB" w:rsidR="00336FC2" w:rsidRDefault="00336FC2" w:rsidP="00336FC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291BE6">
        <w:rPr>
          <w:rFonts w:ascii="Verdana" w:hAnsi="Verdana"/>
        </w:rPr>
        <w:t>.</w:t>
      </w:r>
      <w:r>
        <w:rPr>
          <w:rFonts w:ascii="Verdana" w:hAnsi="Verdana"/>
        </w:rPr>
        <w:t xml:space="preserve"> Please note, name changes due to marriage must be included on the Register unless in exceptional circumstances.</w:t>
      </w:r>
    </w:p>
    <w:p w14:paraId="0FBCE546" w14:textId="77777777" w:rsidR="00336FC2" w:rsidRDefault="00336FC2" w:rsidP="00336FC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6FC2" w:rsidRPr="00E0460D" w14:paraId="113C1A84" w14:textId="77777777" w:rsidTr="00C60C38">
        <w:trPr>
          <w:trHeight w:hRule="exact" w:val="1112"/>
        </w:trPr>
        <w:tc>
          <w:tcPr>
            <w:tcW w:w="7088" w:type="dxa"/>
            <w:vAlign w:val="center"/>
          </w:tcPr>
          <w:p w14:paraId="5CB47011" w14:textId="77777777" w:rsidR="00336FC2" w:rsidRPr="00E0460D" w:rsidRDefault="00336FC2" w:rsidP="00C60C38">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037C63E6" w14:textId="02BAC008" w:rsidR="009E0440" w:rsidRDefault="009E0440" w:rsidP="009E0440">
      <w:pPr>
        <w:pStyle w:val="Question"/>
        <w:rPr>
          <w:rFonts w:ascii="Verdana" w:hAnsi="Verdana"/>
          <w:b/>
        </w:rPr>
      </w:pPr>
      <w:r>
        <w:rPr>
          <w:rFonts w:ascii="Verdana" w:hAnsi="Verdana"/>
          <w:b/>
        </w:rPr>
        <w:tab/>
        <w:t>3.1</w:t>
      </w:r>
      <w:r w:rsidR="006D3163">
        <w:rPr>
          <w:rFonts w:ascii="Verdana" w:hAnsi="Verdana"/>
          <w:b/>
        </w:rPr>
        <w:t>5</w:t>
      </w:r>
      <w:r w:rsidRPr="00B27110">
        <w:rPr>
          <w:rFonts w:ascii="Verdana" w:hAnsi="Verdana"/>
          <w:b/>
        </w:rPr>
        <w:tab/>
      </w:r>
      <w:r>
        <w:rPr>
          <w:rFonts w:ascii="Verdana" w:hAnsi="Verdana"/>
          <w:b/>
        </w:rPr>
        <w:t>Does the candidate have a National Insurance number?</w:t>
      </w:r>
    </w:p>
    <w:p w14:paraId="561112BE" w14:textId="2D023E51" w:rsidR="009E0440" w:rsidRDefault="009E0440" w:rsidP="009E0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Answer Question 3.1</w:t>
      </w:r>
      <w:r w:rsidR="006D3163">
        <w:rPr>
          <w:rFonts w:ascii="Verdana" w:hAnsi="Verdana"/>
        </w:rPr>
        <w:t>6</w:t>
      </w:r>
      <w:r>
        <w:rPr>
          <w:rFonts w:ascii="Verdana" w:hAnsi="Verdana"/>
        </w:rPr>
        <w:t xml:space="preserve"> and continue to Question 3.1</w:t>
      </w:r>
      <w:r w:rsidR="006D3163">
        <w:rPr>
          <w:rFonts w:ascii="Verdana" w:hAnsi="Verdana"/>
        </w:rPr>
        <w:t>8</w:t>
      </w:r>
    </w:p>
    <w:p w14:paraId="6808F8F5" w14:textId="64C3CD1A" w:rsidR="009E0440" w:rsidRPr="003C1C0D" w:rsidRDefault="009E0440" w:rsidP="009E0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6D3163">
        <w:rPr>
          <w:rFonts w:ascii="Verdana" w:hAnsi="Verdana"/>
        </w:rPr>
        <w:t>7</w:t>
      </w:r>
    </w:p>
    <w:p w14:paraId="3B43CB76" w14:textId="111C9AD3" w:rsidR="009E0440" w:rsidRDefault="009E0440" w:rsidP="009E0440">
      <w:pPr>
        <w:pStyle w:val="Question"/>
        <w:rPr>
          <w:rFonts w:ascii="Verdana" w:hAnsi="Verdana"/>
          <w:b/>
        </w:rPr>
      </w:pPr>
      <w:r>
        <w:rPr>
          <w:rFonts w:ascii="Verdana" w:hAnsi="Verdana"/>
          <w:b/>
        </w:rPr>
        <w:t>3</w:t>
      </w:r>
      <w:r w:rsidRPr="00B27110">
        <w:rPr>
          <w:rFonts w:ascii="Verdana" w:hAnsi="Verdana"/>
          <w:b/>
        </w:rPr>
        <w:t>.</w:t>
      </w:r>
      <w:r>
        <w:rPr>
          <w:rFonts w:ascii="Verdana" w:hAnsi="Verdana"/>
          <w:b/>
        </w:rPr>
        <w:t>1</w:t>
      </w:r>
      <w:r w:rsidR="006D3163">
        <w:rPr>
          <w:rFonts w:ascii="Verdana" w:hAnsi="Verdana"/>
          <w:b/>
        </w:rPr>
        <w:t>6</w:t>
      </w:r>
      <w:r w:rsidRPr="00B27110">
        <w:rPr>
          <w:rFonts w:ascii="Verdana" w:hAnsi="Verdana"/>
          <w:b/>
        </w:rPr>
        <w:tab/>
      </w:r>
      <w:r>
        <w:rPr>
          <w:rFonts w:ascii="Verdana" w:hAnsi="Verdana"/>
          <w:b/>
        </w:rPr>
        <w:t>National Insurance number</w:t>
      </w:r>
    </w:p>
    <w:p w14:paraId="4C193662" w14:textId="25BD209A" w:rsidR="004D12E4" w:rsidRPr="00B27110" w:rsidRDefault="004D12E4" w:rsidP="004D12E4">
      <w:pPr>
        <w:pStyle w:val="Question"/>
        <w:rPr>
          <w:rFonts w:ascii="Verdana" w:hAnsi="Verdana"/>
          <w:b/>
        </w:rPr>
      </w:pPr>
      <w:r>
        <w:rPr>
          <w:rFonts w:ascii="Verdana" w:hAnsi="Verdana"/>
        </w:rPr>
        <w:tab/>
      </w:r>
      <w:r>
        <w:rPr>
          <w:rFonts w:ascii="Verdana" w:hAnsi="Verdana"/>
        </w:rPr>
        <w:tab/>
        <w:t>For example, QQ123456C</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E0440" w:rsidRPr="00E0460D" w14:paraId="05D6AFF5" w14:textId="77777777" w:rsidTr="00143B06">
        <w:trPr>
          <w:trHeight w:hRule="exact" w:val="397"/>
        </w:trPr>
        <w:tc>
          <w:tcPr>
            <w:tcW w:w="7088" w:type="dxa"/>
            <w:vAlign w:val="center"/>
          </w:tcPr>
          <w:p w14:paraId="32E13C65" w14:textId="77777777" w:rsidR="009E0440" w:rsidRPr="00E0460D" w:rsidRDefault="009E0440"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290580" w14:textId="0383E063" w:rsidR="009E0440" w:rsidRDefault="009E0440" w:rsidP="009E0440">
      <w:pPr>
        <w:pStyle w:val="Question"/>
        <w:rPr>
          <w:rFonts w:ascii="Verdana" w:hAnsi="Verdana"/>
          <w:b/>
        </w:rPr>
      </w:pPr>
      <w:r>
        <w:rPr>
          <w:rFonts w:ascii="Verdana" w:hAnsi="Verdana"/>
          <w:b/>
        </w:rPr>
        <w:tab/>
        <w:t>3.1</w:t>
      </w:r>
      <w:r w:rsidR="006D3163">
        <w:rPr>
          <w:rFonts w:ascii="Verdana" w:hAnsi="Verdana"/>
          <w:b/>
        </w:rPr>
        <w:t>7</w:t>
      </w:r>
      <w:r>
        <w:rPr>
          <w:rFonts w:ascii="Verdana" w:hAnsi="Verdana"/>
          <w:b/>
        </w:rPr>
        <w:tab/>
        <w:t xml:space="preserve">Passport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E0440" w:rsidRPr="00E0460D" w14:paraId="4D196830" w14:textId="77777777" w:rsidTr="00143B06">
        <w:trPr>
          <w:trHeight w:hRule="exact" w:val="397"/>
        </w:trPr>
        <w:tc>
          <w:tcPr>
            <w:tcW w:w="7088" w:type="dxa"/>
            <w:vAlign w:val="center"/>
          </w:tcPr>
          <w:p w14:paraId="0CB66A51" w14:textId="17F44EB8" w:rsidR="009E0440" w:rsidRPr="00E0460D" w:rsidRDefault="009E0440"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BC1404" w14:textId="0E25F65E" w:rsidR="009E0440" w:rsidRDefault="009E0440" w:rsidP="009E0440">
      <w:pPr>
        <w:pStyle w:val="Question"/>
        <w:rPr>
          <w:rFonts w:ascii="Verdana" w:hAnsi="Verdana"/>
          <w:b/>
        </w:rPr>
      </w:pPr>
      <w:r>
        <w:rPr>
          <w:rFonts w:ascii="Verdana" w:hAnsi="Verdana"/>
          <w:b/>
        </w:rPr>
        <w:t>3.1</w:t>
      </w:r>
      <w:r w:rsidR="006D3163">
        <w:rPr>
          <w:rFonts w:ascii="Verdana" w:hAnsi="Verdana"/>
          <w:b/>
        </w:rPr>
        <w:t>8</w:t>
      </w:r>
      <w:r w:rsidR="000E24D4" w:rsidRPr="00B27110">
        <w:rPr>
          <w:rFonts w:ascii="Verdana" w:hAnsi="Verdana"/>
          <w:b/>
        </w:rPr>
        <w:tab/>
      </w:r>
      <w:r w:rsidR="000E24D4">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24D4" w:rsidRPr="00E0460D" w14:paraId="29210D2A" w14:textId="77777777" w:rsidTr="00FF1CC8">
        <w:trPr>
          <w:trHeight w:hRule="exact" w:val="397"/>
        </w:trPr>
        <w:tc>
          <w:tcPr>
            <w:tcW w:w="7088" w:type="dxa"/>
            <w:vAlign w:val="center"/>
          </w:tcPr>
          <w:p w14:paraId="41C12123" w14:textId="77777777" w:rsidR="000E24D4" w:rsidRPr="00E0460D" w:rsidRDefault="000E24D4"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23BBB2D4" w:rsidR="00060B5F" w:rsidRDefault="00060B5F" w:rsidP="00060B5F">
      <w:pPr>
        <w:pStyle w:val="Question"/>
        <w:rPr>
          <w:rFonts w:ascii="Verdana" w:hAnsi="Verdana"/>
          <w:b/>
        </w:rPr>
      </w:pPr>
      <w:r w:rsidRPr="00B27110">
        <w:rPr>
          <w:rFonts w:ascii="Verdana" w:hAnsi="Verdana"/>
          <w:b/>
        </w:rPr>
        <w:tab/>
      </w:r>
      <w:r w:rsidR="006E094D">
        <w:rPr>
          <w:rFonts w:ascii="Verdana" w:hAnsi="Verdana"/>
          <w:b/>
        </w:rPr>
        <w:t>3.1</w:t>
      </w:r>
      <w:r w:rsidR="006D3163">
        <w:rPr>
          <w:rFonts w:ascii="Verdana" w:hAnsi="Verdana"/>
          <w:b/>
        </w:rPr>
        <w:t>9</w:t>
      </w:r>
      <w:r w:rsidR="006D3163">
        <w:rPr>
          <w:rFonts w:ascii="Verdana" w:hAnsi="Verdana"/>
          <w:b/>
        </w:rPr>
        <w:tab/>
      </w:r>
      <w:r w:rsidR="00842421">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FF1CC8">
        <w:trPr>
          <w:trHeight w:hRule="exact" w:val="397"/>
        </w:trPr>
        <w:tc>
          <w:tcPr>
            <w:tcW w:w="7088" w:type="dxa"/>
            <w:vAlign w:val="center"/>
          </w:tcPr>
          <w:p w14:paraId="7335C50F" w14:textId="77777777" w:rsidR="00060B5F" w:rsidRPr="00E0460D" w:rsidRDefault="00060B5F" w:rsidP="00FF1CC8">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027764" w14:textId="77777777" w:rsidR="006D3163" w:rsidRDefault="006D3163" w:rsidP="00C86085">
      <w:pPr>
        <w:pStyle w:val="Question"/>
        <w:rPr>
          <w:rFonts w:ascii="Verdana" w:hAnsi="Verdana"/>
          <w:b/>
        </w:rPr>
      </w:pPr>
    </w:p>
    <w:p w14:paraId="5074B8B7" w14:textId="77777777" w:rsidR="006D3163" w:rsidRDefault="006D3163">
      <w:pPr>
        <w:rPr>
          <w:rFonts w:ascii="Verdana" w:eastAsia="Times New Roman" w:hAnsi="Verdana" w:cs="Times New Roman"/>
          <w:b/>
          <w:sz w:val="18"/>
          <w:szCs w:val="20"/>
          <w:lang w:eastAsia="en-GB"/>
        </w:rPr>
      </w:pPr>
      <w:r>
        <w:rPr>
          <w:rFonts w:ascii="Verdana" w:hAnsi="Verdana"/>
          <w:b/>
        </w:rPr>
        <w:br w:type="page"/>
      </w:r>
    </w:p>
    <w:p w14:paraId="35DB13BE" w14:textId="77777777" w:rsidR="00B875B5" w:rsidRDefault="00B875B5" w:rsidP="00B875B5">
      <w:pPr>
        <w:pStyle w:val="Question"/>
        <w:rPr>
          <w:rFonts w:ascii="Verdana" w:hAnsi="Verdana"/>
          <w:b/>
          <w:bCs/>
          <w:sz w:val="22"/>
          <w:szCs w:val="22"/>
        </w:rPr>
      </w:pPr>
      <w:r>
        <w:rPr>
          <w:rFonts w:ascii="Verdana" w:hAnsi="Verdana"/>
          <w:szCs w:val="22"/>
        </w:rPr>
        <w:lastRenderedPageBreak/>
        <w:tab/>
      </w:r>
      <w:r>
        <w:rPr>
          <w:rFonts w:ascii="Verdana" w:hAnsi="Verdana"/>
          <w:szCs w:val="22"/>
        </w:rPr>
        <w:tab/>
      </w:r>
      <w:r w:rsidRPr="00151E93">
        <w:rPr>
          <w:rFonts w:ascii="Verdana" w:hAnsi="Verdana"/>
          <w:b/>
          <w:bCs/>
          <w:sz w:val="22"/>
          <w:szCs w:val="22"/>
        </w:rPr>
        <w:t>Address history</w:t>
      </w:r>
    </w:p>
    <w:p w14:paraId="0B0D00A8" w14:textId="77777777" w:rsidR="00F33030" w:rsidRPr="00850235" w:rsidRDefault="00F33030" w:rsidP="00F33030">
      <w:pPr>
        <w:pStyle w:val="Question"/>
        <w:ind w:firstLine="0"/>
        <w:rPr>
          <w:rFonts w:ascii="Verdana" w:hAnsi="Verdana"/>
          <w:bCs/>
        </w:rPr>
      </w:pPr>
      <w:r w:rsidRPr="00850235">
        <w:rPr>
          <w:rFonts w:ascii="Verdana" w:hAnsi="Verdana"/>
          <w:bCs/>
        </w:rPr>
        <w:t xml:space="preserve">You may need to explain a gap in address </w:t>
      </w:r>
      <w:proofErr w:type="gramStart"/>
      <w:r w:rsidRPr="00850235">
        <w:rPr>
          <w:rFonts w:ascii="Verdana" w:hAnsi="Verdana"/>
          <w:bCs/>
        </w:rPr>
        <w:t>history,</w:t>
      </w:r>
      <w:r>
        <w:rPr>
          <w:rFonts w:ascii="Verdana" w:hAnsi="Verdana"/>
          <w:bCs/>
        </w:rPr>
        <w:t xml:space="preserve"> </w:t>
      </w:r>
      <w:r w:rsidRPr="00850235">
        <w:rPr>
          <w:rFonts w:ascii="Verdana" w:hAnsi="Verdana"/>
          <w:bCs/>
        </w:rPr>
        <w:t>or</w:t>
      </w:r>
      <w:proofErr w:type="gramEnd"/>
      <w:r w:rsidRPr="00850235">
        <w:rPr>
          <w:rFonts w:ascii="Verdana" w:hAnsi="Verdana"/>
          <w:bCs/>
        </w:rPr>
        <w:t xml:space="preserve"> tell us about other personal addresses you feel we need to know about.</w:t>
      </w:r>
    </w:p>
    <w:p w14:paraId="0CDEEED2" w14:textId="77777777" w:rsidR="00F33030" w:rsidRPr="00850235" w:rsidRDefault="00F33030" w:rsidP="00F33030">
      <w:pPr>
        <w:pStyle w:val="Question"/>
        <w:ind w:firstLine="0"/>
        <w:rPr>
          <w:rFonts w:ascii="Verdana" w:hAnsi="Verdana"/>
          <w:bCs/>
        </w:rPr>
      </w:pPr>
      <w:r w:rsidRPr="00850235">
        <w:rPr>
          <w:rFonts w:ascii="Verdana" w:hAnsi="Verdana"/>
          <w:bCs/>
        </w:rPr>
        <w:t>You can enter any additional information in the 'Supplementary information' section of this application.</w:t>
      </w:r>
    </w:p>
    <w:p w14:paraId="5F7CB432" w14:textId="77777777" w:rsidR="00F33030" w:rsidRPr="00850235" w:rsidRDefault="00F33030" w:rsidP="00F33030">
      <w:pPr>
        <w:pStyle w:val="Question"/>
        <w:ind w:firstLine="0"/>
        <w:rPr>
          <w:rFonts w:ascii="Verdana" w:hAnsi="Verdana"/>
          <w:bCs/>
        </w:rPr>
      </w:pPr>
      <w:r w:rsidRPr="00850235">
        <w:rPr>
          <w:rFonts w:ascii="Verdana" w:hAnsi="Verdana"/>
          <w:bCs/>
        </w:rPr>
        <w:t>For addresses outside of the United Kingdom you can add a zip code or region code instead of a postcode.</w:t>
      </w:r>
    </w:p>
    <w:p w14:paraId="14B34BE1" w14:textId="4A5EF0F9" w:rsidR="00C86085" w:rsidRPr="00B27110" w:rsidRDefault="00CB2917" w:rsidP="00C86085">
      <w:pPr>
        <w:pStyle w:val="Question"/>
        <w:rPr>
          <w:rFonts w:ascii="Verdana" w:hAnsi="Verdana"/>
          <w:b/>
        </w:rPr>
      </w:pPr>
      <w:r>
        <w:rPr>
          <w:rFonts w:ascii="Verdana" w:hAnsi="Verdana"/>
          <w:b/>
        </w:rPr>
        <w:t>3.</w:t>
      </w:r>
      <w:r w:rsidR="00CB1F78">
        <w:rPr>
          <w:rFonts w:ascii="Verdana" w:hAnsi="Verdana"/>
          <w:b/>
        </w:rPr>
        <w:t>20</w:t>
      </w:r>
      <w:r w:rsidR="00C86085" w:rsidRPr="00B27110">
        <w:rPr>
          <w:rFonts w:ascii="Verdana" w:hAnsi="Verdana"/>
          <w:b/>
        </w:rPr>
        <w:tab/>
      </w:r>
      <w:r w:rsidR="00187FB2">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B7FB2" w:rsidRPr="00862EE7" w14:paraId="57644976" w14:textId="77777777" w:rsidTr="003037B8">
        <w:trPr>
          <w:trHeight w:val="1569"/>
        </w:trPr>
        <w:tc>
          <w:tcPr>
            <w:tcW w:w="1701" w:type="dxa"/>
            <w:tcBorders>
              <w:top w:val="single" w:sz="4" w:space="0" w:color="auto"/>
              <w:left w:val="single" w:sz="4" w:space="0" w:color="auto"/>
              <w:bottom w:val="nil"/>
              <w:right w:val="single" w:sz="12" w:space="0" w:color="C0C0C0"/>
            </w:tcBorders>
            <w:vAlign w:val="center"/>
          </w:tcPr>
          <w:p w14:paraId="131C8E28" w14:textId="77777777" w:rsidR="00BB7FB2" w:rsidRPr="00862EE7" w:rsidRDefault="00BB7FB2" w:rsidP="00E23127">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top w:val="single" w:sz="4" w:space="0" w:color="auto"/>
              <w:left w:val="nil"/>
              <w:bottom w:val="single" w:sz="4" w:space="0" w:color="auto"/>
              <w:right w:val="single" w:sz="4" w:space="0" w:color="auto"/>
            </w:tcBorders>
          </w:tcPr>
          <w:p w14:paraId="3F9F253C" w14:textId="6DFA1180" w:rsidR="00BB7FB2" w:rsidRPr="00862EE7" w:rsidRDefault="00BB7FB2" w:rsidP="003037B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r w:rsidR="00BB7FB2" w:rsidRPr="00862EE7" w14:paraId="469A7C9C" w14:textId="77777777" w:rsidTr="00E23127">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AB4A1C3" w14:textId="77777777" w:rsidR="00BB7FB2" w:rsidRPr="00862EE7" w:rsidRDefault="00BB7FB2" w:rsidP="00E23127">
            <w:pPr>
              <w:pStyle w:val="QspromptChar"/>
              <w:keepNext/>
              <w:rPr>
                <w:rFonts w:ascii="Verdana" w:hAnsi="Verdana"/>
              </w:rPr>
            </w:pPr>
            <w:r w:rsidRPr="00862EE7">
              <w:rPr>
                <w:rFonts w:ascii="Verdana" w:hAnsi="Verdana"/>
              </w:rPr>
              <w:t>Postcode</w:t>
            </w:r>
          </w:p>
        </w:tc>
        <w:tc>
          <w:tcPr>
            <w:tcW w:w="5387" w:type="dxa"/>
            <w:tcBorders>
              <w:top w:val="single" w:sz="4" w:space="0" w:color="auto"/>
              <w:left w:val="nil"/>
              <w:bottom w:val="single" w:sz="4" w:space="0" w:color="auto"/>
              <w:right w:val="single" w:sz="4" w:space="0" w:color="auto"/>
            </w:tcBorders>
          </w:tcPr>
          <w:p w14:paraId="3EAE7A66" w14:textId="77777777" w:rsidR="00BB7FB2" w:rsidRPr="00862EE7" w:rsidRDefault="00BB7FB2" w:rsidP="00E23127">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r w:rsidR="00BB7FB2" w:rsidRPr="00862EE7" w14:paraId="4AF7B0F5" w14:textId="77777777" w:rsidTr="00E23127">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2FAB598B" w14:textId="77777777" w:rsidR="00BB7FB2" w:rsidRPr="00862EE7" w:rsidRDefault="00BB7FB2" w:rsidP="00E23127">
            <w:pPr>
              <w:pStyle w:val="QspromptChar"/>
              <w:keepNext/>
              <w:rPr>
                <w:rFonts w:ascii="Verdana" w:hAnsi="Verdana"/>
              </w:rPr>
            </w:pPr>
            <w:r>
              <w:rPr>
                <w:rFonts w:ascii="Verdana" w:hAnsi="Verdana"/>
              </w:rPr>
              <w:t>Country</w:t>
            </w:r>
          </w:p>
        </w:tc>
        <w:tc>
          <w:tcPr>
            <w:tcW w:w="5387" w:type="dxa"/>
            <w:tcBorders>
              <w:top w:val="single" w:sz="4" w:space="0" w:color="auto"/>
              <w:left w:val="nil"/>
              <w:bottom w:val="single" w:sz="4" w:space="0" w:color="auto"/>
              <w:right w:val="single" w:sz="4" w:space="0" w:color="auto"/>
            </w:tcBorders>
          </w:tcPr>
          <w:p w14:paraId="5B970069" w14:textId="77777777" w:rsidR="00BB7FB2" w:rsidRPr="00862EE7" w:rsidRDefault="00BB7FB2" w:rsidP="00E23127">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7DA956C3" w14:textId="2EA6B2E1" w:rsidR="00F134D0" w:rsidRPr="00B27110" w:rsidRDefault="003037B8" w:rsidP="00F134D0">
      <w:pPr>
        <w:pStyle w:val="Question"/>
        <w:rPr>
          <w:rFonts w:ascii="Verdana" w:hAnsi="Verdana"/>
          <w:b/>
        </w:rPr>
      </w:pPr>
      <w:r>
        <w:rPr>
          <w:rFonts w:ascii="Verdana" w:hAnsi="Verdana"/>
          <w:b/>
        </w:rPr>
        <w:tab/>
      </w:r>
      <w:r>
        <w:rPr>
          <w:rFonts w:ascii="Verdana" w:hAnsi="Verdana"/>
          <w:b/>
        </w:rPr>
        <w:tab/>
      </w:r>
      <w:r w:rsidR="00F134D0">
        <w:rPr>
          <w:rFonts w:ascii="Verdana" w:hAnsi="Verdana"/>
          <w:b/>
        </w:rPr>
        <w:t xml:space="preserve">Month and year the candidate moved in </w:t>
      </w:r>
      <w:r w:rsidR="00F134D0" w:rsidRPr="00B27110">
        <w:rPr>
          <w:rFonts w:ascii="Verdana" w:hAnsi="Verdana"/>
          <w:b/>
        </w:rPr>
        <w:t>(mm/yy</w:t>
      </w:r>
      <w:r w:rsidR="00F134D0">
        <w:rPr>
          <w:rFonts w:ascii="Verdana" w:hAnsi="Verdana"/>
          <w:b/>
        </w:rPr>
        <w:t>yy</w:t>
      </w:r>
      <w:r w:rsidR="00F134D0" w:rsidRPr="00B27110">
        <w:rPr>
          <w:rFonts w:ascii="Verdana" w:hAnsi="Verdana"/>
          <w:b/>
        </w:rPr>
        <w:t>)</w:t>
      </w:r>
      <w:r w:rsidR="00F134D0">
        <w:rPr>
          <w:rFonts w:ascii="Verdana" w:hAnsi="Verdana"/>
          <w:b/>
        </w:rPr>
        <w:br/>
      </w:r>
      <w:r w:rsidR="00F134D0">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134D0" w:rsidRPr="00B27110" w14:paraId="2D0FDA1C" w14:textId="77777777" w:rsidTr="00143B06">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4726967"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4428A48"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7BFBB48"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1808BCD"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B801EB9"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2784BD"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1BFEEE" w14:textId="77777777" w:rsidR="00F134D0" w:rsidRPr="00B27110" w:rsidRDefault="00F134D0"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42F425B" w14:textId="444656CE" w:rsidR="00F134D0" w:rsidRPr="00EE0413" w:rsidRDefault="00F134D0" w:rsidP="00F134D0">
      <w:pPr>
        <w:pStyle w:val="Question"/>
        <w:rPr>
          <w:rFonts w:ascii="Verdana" w:hAnsi="Verdana"/>
          <w:bCs/>
        </w:rPr>
      </w:pPr>
      <w:r w:rsidRPr="00EE0413">
        <w:rPr>
          <w:rFonts w:ascii="Verdana" w:hAnsi="Verdana"/>
          <w:bCs/>
        </w:rPr>
        <w:tab/>
      </w:r>
      <w:r w:rsidR="00E23B5E">
        <w:rPr>
          <w:rFonts w:ascii="Verdana" w:hAnsi="Verdana"/>
          <w:bCs/>
        </w:rPr>
        <w:tab/>
      </w:r>
      <w:r w:rsidRPr="00EE0413">
        <w:rPr>
          <w:rFonts w:ascii="Verdana" w:hAnsi="Verdana"/>
          <w:bCs/>
        </w:rPr>
        <w:t>To Present</w:t>
      </w:r>
    </w:p>
    <w:p w14:paraId="1EB215F6" w14:textId="78961D8E"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F33030">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E23B5E">
        <w:trPr>
          <w:trHeight w:val="1328"/>
        </w:trPr>
        <w:tc>
          <w:tcPr>
            <w:tcW w:w="1701" w:type="dxa"/>
            <w:tcBorders>
              <w:top w:val="single" w:sz="4" w:space="0" w:color="auto"/>
              <w:left w:val="single" w:sz="4" w:space="0" w:color="auto"/>
              <w:bottom w:val="single" w:sz="4" w:space="0" w:color="auto"/>
              <w:right w:val="single" w:sz="12" w:space="0" w:color="C0C0C0"/>
            </w:tcBorders>
            <w:vAlign w:val="center"/>
          </w:tcPr>
          <w:p w14:paraId="5E3D712D" w14:textId="1EF841E0" w:rsidR="00EE0413" w:rsidRPr="00862EE7" w:rsidRDefault="00777DB4" w:rsidP="00FF1CC8">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tcBorders>
              <w:left w:val="nil"/>
            </w:tcBorders>
          </w:tcPr>
          <w:p w14:paraId="762BBDC3" w14:textId="77777777" w:rsidR="00EE0413" w:rsidRPr="00862EE7" w:rsidRDefault="00EE0413"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FF1CC8">
            <w:pPr>
              <w:pStyle w:val="Qsanswer"/>
              <w:keepNext/>
              <w:spacing w:before="20"/>
              <w:ind w:right="57"/>
              <w:rPr>
                <w:rFonts w:ascii="Verdana" w:hAnsi="Verdana"/>
                <w:color w:val="auto"/>
              </w:rPr>
            </w:pPr>
          </w:p>
        </w:tc>
      </w:tr>
      <w:tr w:rsidR="00EE0413" w:rsidRPr="00862EE7" w14:paraId="74D2ED18" w14:textId="77777777" w:rsidTr="00E23B5E">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3ABA66BF" w14:textId="77777777" w:rsidR="00EE0413" w:rsidRPr="00862EE7" w:rsidRDefault="00EE0413" w:rsidP="00FF1CC8">
            <w:pPr>
              <w:pStyle w:val="QspromptChar"/>
              <w:keepNext/>
              <w:rPr>
                <w:rFonts w:ascii="Verdana" w:hAnsi="Verdana"/>
              </w:rPr>
            </w:pPr>
            <w:r w:rsidRPr="00862EE7">
              <w:rPr>
                <w:rFonts w:ascii="Verdana" w:hAnsi="Verdana"/>
              </w:rPr>
              <w:t>Postcode</w:t>
            </w:r>
          </w:p>
        </w:tc>
        <w:tc>
          <w:tcPr>
            <w:tcW w:w="5387" w:type="dxa"/>
            <w:tcBorders>
              <w:left w:val="single" w:sz="4" w:space="0" w:color="auto"/>
            </w:tcBorders>
            <w:vAlign w:val="center"/>
          </w:tcPr>
          <w:p w14:paraId="1C04879A" w14:textId="77777777" w:rsidR="00EE0413" w:rsidRPr="00862EE7" w:rsidRDefault="00EE0413"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B7FB2" w:rsidRPr="00862EE7" w14:paraId="03EE9D95" w14:textId="77777777" w:rsidTr="00E23B5E">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602994CA" w14:textId="247DC47D" w:rsidR="00BB7FB2" w:rsidRPr="00862EE7" w:rsidRDefault="00BB7FB2" w:rsidP="00FF1CC8">
            <w:pPr>
              <w:pStyle w:val="QspromptChar"/>
              <w:keepNext/>
              <w:rPr>
                <w:rFonts w:ascii="Verdana" w:hAnsi="Verdana"/>
              </w:rPr>
            </w:pPr>
            <w:r>
              <w:rPr>
                <w:rFonts w:ascii="Verdana" w:hAnsi="Verdana"/>
              </w:rPr>
              <w:t>Country</w:t>
            </w:r>
          </w:p>
        </w:tc>
        <w:tc>
          <w:tcPr>
            <w:tcW w:w="5387" w:type="dxa"/>
            <w:tcBorders>
              <w:left w:val="single" w:sz="4" w:space="0" w:color="auto"/>
              <w:bottom w:val="single" w:sz="4" w:space="0" w:color="auto"/>
            </w:tcBorders>
            <w:vAlign w:val="center"/>
          </w:tcPr>
          <w:p w14:paraId="363E0265" w14:textId="51BF9AF0" w:rsidR="00BB7FB2" w:rsidRPr="00862EE7" w:rsidRDefault="0057547A"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ADE9CDD" w14:textId="55D34D91"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B51EEA">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B51EEA" w:rsidRPr="00B27110" w14:paraId="7A6EF4FB"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D778983"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E35508"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5420A1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189194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39A756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5EED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DF9925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Default="00EE0413" w:rsidP="00777DB4">
      <w:pPr>
        <w:pStyle w:val="Question"/>
        <w:rPr>
          <w:rFonts w:ascii="Verdana" w:hAnsi="Verdana"/>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B51EEA" w:rsidRPr="00B27110" w14:paraId="4F21D554"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D3F4406"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21864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42A1602"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D9B22FE"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9A4310"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0BA004"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906A62D" w14:textId="77777777" w:rsidR="00B51EEA" w:rsidRPr="00B27110" w:rsidRDefault="00B51EEA"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617B6C9B" w14:textId="77777777" w:rsidR="002E4B62" w:rsidRDefault="002E4B62" w:rsidP="00777DB4">
      <w:pPr>
        <w:pStyle w:val="Question"/>
        <w:rPr>
          <w:rFonts w:ascii="Verdana" w:hAnsi="Verdana"/>
          <w:b/>
        </w:rPr>
      </w:pPr>
    </w:p>
    <w:p w14:paraId="5D46F017" w14:textId="77777777" w:rsidR="0057547A" w:rsidRDefault="0057547A">
      <w:pPr>
        <w:rPr>
          <w:rFonts w:ascii="Verdana" w:eastAsia="Times New Roman" w:hAnsi="Verdana" w:cs="Times New Roman"/>
          <w:b/>
          <w:sz w:val="18"/>
          <w:szCs w:val="20"/>
          <w:lang w:eastAsia="en-GB"/>
        </w:rPr>
      </w:pPr>
      <w:r>
        <w:rPr>
          <w:rFonts w:ascii="Verdana" w:hAnsi="Verdana"/>
          <w:b/>
        </w:rPr>
        <w:br w:type="page"/>
      </w:r>
    </w:p>
    <w:p w14:paraId="661BD6F5" w14:textId="0BF004E0" w:rsidR="00777DB4" w:rsidRPr="00B27110" w:rsidRDefault="0057547A" w:rsidP="00777DB4">
      <w:pPr>
        <w:pStyle w:val="Question"/>
        <w:rPr>
          <w:rFonts w:ascii="Verdana" w:hAnsi="Verdana"/>
          <w:b/>
        </w:rPr>
      </w:pPr>
      <w:r>
        <w:rPr>
          <w:rFonts w:ascii="Verdana" w:hAnsi="Verdana"/>
          <w:b/>
        </w:rPr>
        <w:lastRenderedPageBreak/>
        <w:tab/>
      </w:r>
      <w:r>
        <w:rPr>
          <w:rFonts w:ascii="Verdana" w:hAnsi="Verdana"/>
          <w:b/>
        </w:rPr>
        <w:tab/>
      </w:r>
      <w:r w:rsidR="00777DB4">
        <w:rPr>
          <w:rFonts w:ascii="Verdana" w:hAnsi="Verdana"/>
          <w:b/>
        </w:rPr>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57547A">
        <w:trPr>
          <w:trHeight w:val="1431"/>
        </w:trPr>
        <w:tc>
          <w:tcPr>
            <w:tcW w:w="1701" w:type="dxa"/>
            <w:tcBorders>
              <w:top w:val="single" w:sz="4" w:space="0" w:color="auto"/>
              <w:left w:val="single" w:sz="4" w:space="0" w:color="auto"/>
              <w:bottom w:val="single" w:sz="4" w:space="0" w:color="auto"/>
              <w:right w:val="single" w:sz="4" w:space="0" w:color="auto"/>
            </w:tcBorders>
            <w:vAlign w:val="center"/>
          </w:tcPr>
          <w:p w14:paraId="551268D8" w14:textId="77777777" w:rsidR="00777DB4" w:rsidRPr="00862EE7" w:rsidRDefault="00777DB4" w:rsidP="00FF1CC8">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left w:val="single" w:sz="4" w:space="0" w:color="auto"/>
            </w:tcBorders>
          </w:tcPr>
          <w:p w14:paraId="3E4CF944" w14:textId="77777777" w:rsidR="00777DB4" w:rsidRPr="00862EE7" w:rsidRDefault="00777DB4"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FF1CC8">
            <w:pPr>
              <w:pStyle w:val="Qsanswer"/>
              <w:keepNext/>
              <w:spacing w:before="20"/>
              <w:ind w:right="57"/>
              <w:rPr>
                <w:rFonts w:ascii="Verdana" w:hAnsi="Verdana"/>
                <w:color w:val="auto"/>
              </w:rPr>
            </w:pPr>
          </w:p>
        </w:tc>
      </w:tr>
      <w:tr w:rsidR="00777DB4" w:rsidRPr="00862EE7" w14:paraId="1DBBE819" w14:textId="77777777" w:rsidTr="0057547A">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24F61EBA" w14:textId="77777777" w:rsidR="00777DB4" w:rsidRPr="00862EE7" w:rsidRDefault="00777DB4" w:rsidP="00FF1CC8">
            <w:pPr>
              <w:pStyle w:val="QspromptChar"/>
              <w:keepNext/>
              <w:rPr>
                <w:rFonts w:ascii="Verdana" w:hAnsi="Verdana"/>
              </w:rPr>
            </w:pPr>
            <w:r w:rsidRPr="00862EE7">
              <w:rPr>
                <w:rFonts w:ascii="Verdana" w:hAnsi="Verdana"/>
              </w:rPr>
              <w:t>Postcode</w:t>
            </w:r>
          </w:p>
        </w:tc>
        <w:tc>
          <w:tcPr>
            <w:tcW w:w="5387" w:type="dxa"/>
            <w:tcBorders>
              <w:left w:val="single" w:sz="4" w:space="0" w:color="auto"/>
            </w:tcBorders>
            <w:vAlign w:val="center"/>
          </w:tcPr>
          <w:p w14:paraId="110591ED" w14:textId="77777777" w:rsidR="00777DB4" w:rsidRPr="00862EE7" w:rsidRDefault="00777DB4"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060728" w:rsidRPr="00862EE7" w14:paraId="566B12D8" w14:textId="77777777" w:rsidTr="0057547A">
        <w:trPr>
          <w:trHeight w:val="397"/>
        </w:trPr>
        <w:tc>
          <w:tcPr>
            <w:tcW w:w="1701" w:type="dxa"/>
            <w:tcBorders>
              <w:top w:val="single" w:sz="4" w:space="0" w:color="auto"/>
              <w:left w:val="single" w:sz="4" w:space="0" w:color="auto"/>
              <w:bottom w:val="single" w:sz="4" w:space="0" w:color="auto"/>
              <w:right w:val="single" w:sz="4" w:space="0" w:color="auto"/>
            </w:tcBorders>
            <w:vAlign w:val="center"/>
          </w:tcPr>
          <w:p w14:paraId="16A9AF3D" w14:textId="63802A1E" w:rsidR="00060728" w:rsidRPr="00862EE7" w:rsidRDefault="00060728" w:rsidP="00FF1CC8">
            <w:pPr>
              <w:pStyle w:val="QspromptChar"/>
              <w:keepNext/>
              <w:rPr>
                <w:rFonts w:ascii="Verdana" w:hAnsi="Verdana"/>
              </w:rPr>
            </w:pPr>
            <w:r>
              <w:rPr>
                <w:rFonts w:ascii="Verdana" w:hAnsi="Verdana"/>
              </w:rPr>
              <w:t>Country</w:t>
            </w:r>
          </w:p>
        </w:tc>
        <w:tc>
          <w:tcPr>
            <w:tcW w:w="5387" w:type="dxa"/>
            <w:tcBorders>
              <w:left w:val="single" w:sz="4" w:space="0" w:color="auto"/>
              <w:bottom w:val="single" w:sz="4" w:space="0" w:color="auto"/>
            </w:tcBorders>
            <w:vAlign w:val="center"/>
          </w:tcPr>
          <w:p w14:paraId="06B48550" w14:textId="7BA706DF" w:rsidR="00060728" w:rsidRPr="00862EE7" w:rsidRDefault="0057547A" w:rsidP="00FF1CC8">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C3C6FF" w14:textId="74D49788"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B51EEA">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F0965" w:rsidRPr="00B27110" w14:paraId="64576997"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CD1E678"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83630F"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A7C22A5"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49F8DE"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BDD5031"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45A1EB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597E84"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4F0965" w:rsidRPr="00B27110" w14:paraId="33594A40"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31F3EC0"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0B7193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B4F98DE"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7A84B7A"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643E17"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AEF017"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03D8662" w14:textId="77777777" w:rsidR="004F0965" w:rsidRPr="00B27110" w:rsidRDefault="004F0965"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656E1600" w14:textId="29E85AE2" w:rsidR="00EE0413" w:rsidRDefault="00383B0F" w:rsidP="00E17DFB">
      <w:pPr>
        <w:pStyle w:val="Question"/>
        <w:rPr>
          <w:rFonts w:ascii="Verdana" w:hAnsi="Verdana"/>
          <w:b/>
        </w:rPr>
      </w:pPr>
      <w:r w:rsidRPr="00383B0F">
        <w:rPr>
          <w:rFonts w:ascii="Verdana" w:hAnsi="Verdana"/>
          <w:bCs/>
        </w:rPr>
        <w:tab/>
      </w:r>
      <w:r w:rsidRPr="00383B0F">
        <w:rPr>
          <w:rFonts w:ascii="Verdana" w:hAnsi="Verdana"/>
          <w:bCs/>
        </w:rPr>
        <w:tab/>
      </w:r>
    </w:p>
    <w:p w14:paraId="3DA6A5CD" w14:textId="77777777" w:rsidR="00B224C9" w:rsidRDefault="00B224C9">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1237DD">
        <w:trPr>
          <w:trHeight w:hRule="exact" w:val="993"/>
        </w:trPr>
        <w:tc>
          <w:tcPr>
            <w:tcW w:w="2268" w:type="dxa"/>
            <w:shd w:val="clear" w:color="auto" w:fill="701B45"/>
            <w:vAlign w:val="center"/>
          </w:tcPr>
          <w:p w14:paraId="2E8A4B8F" w14:textId="68A5D9EF"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060728">
              <w:rPr>
                <w:rFonts w:ascii="Verdana" w:hAnsi="Verdana"/>
              </w:rPr>
              <mc:AlternateContent>
                <mc:Choice Requires="wps">
                  <w:drawing>
                    <wp:anchor distT="0" distB="0" distL="114300" distR="114300" simplePos="0" relativeHeight="251658242" behindDoc="1" locked="0" layoutInCell="0" allowOverlap="1" wp14:anchorId="7D807D5C" wp14:editId="45563EEA">
                      <wp:simplePos x="0" y="0"/>
                      <wp:positionH relativeFrom="column">
                        <wp:posOffset>-1438910</wp:posOffset>
                      </wp:positionH>
                      <wp:positionV relativeFrom="paragraph">
                        <wp:posOffset>1270</wp:posOffset>
                      </wp:positionV>
                      <wp:extent cx="6414135" cy="344170"/>
                      <wp:effectExtent l="0" t="1270" r="0" b="0"/>
                      <wp:wrapNone/>
                      <wp:docPr id="6"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A10B18C" id="Rectangle 6" o:spid="_x0000_s1026" style="position:absolute;margin-left:-113.3pt;margin-top:.1pt;width:505.05pt;height:27.1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060728">
              <w:rPr>
                <w:rFonts w:ascii="Verdana" w:hAnsi="Verdana"/>
              </w:rPr>
              <w:t xml:space="preserve">4 </w:t>
            </w:r>
          </w:p>
        </w:tc>
        <w:tc>
          <w:tcPr>
            <w:tcW w:w="7825" w:type="dxa"/>
            <w:shd w:val="clear" w:color="auto" w:fill="701B45"/>
            <w:vAlign w:val="center"/>
          </w:tcPr>
          <w:p w14:paraId="0A8171E3" w14:textId="643AB85B" w:rsidR="00741028" w:rsidRPr="00EB352E" w:rsidRDefault="00FA7BC4" w:rsidP="00B03385">
            <w:pPr>
              <w:pStyle w:val="Sectionheading"/>
              <w:spacing w:before="0"/>
              <w:rPr>
                <w:rFonts w:ascii="Verdana" w:hAnsi="Verdana"/>
              </w:rPr>
            </w:pPr>
            <w:r>
              <w:rPr>
                <w:rFonts w:ascii="Verdana" w:hAnsi="Verdana"/>
              </w:rPr>
              <w:t>Role being applied for</w:t>
            </w:r>
          </w:p>
        </w:tc>
      </w:tr>
    </w:tbl>
    <w:p w14:paraId="53C613B3" w14:textId="77777777" w:rsidR="001309EF" w:rsidRDefault="001309EF" w:rsidP="001309EF">
      <w:pPr>
        <w:pStyle w:val="Question"/>
        <w:tabs>
          <w:tab w:val="clear" w:pos="-142"/>
        </w:tabs>
        <w:spacing w:before="20"/>
        <w:ind w:firstLine="0"/>
        <w:rPr>
          <w:rFonts w:ascii="Verdana" w:hAnsi="Verdana"/>
        </w:rPr>
      </w:pPr>
    </w:p>
    <w:p w14:paraId="51BB021C" w14:textId="77777777" w:rsidR="00EC0D29" w:rsidRDefault="00741028" w:rsidP="00EC0D29">
      <w:pPr>
        <w:pStyle w:val="Question"/>
        <w:tabs>
          <w:tab w:val="clear" w:pos="-142"/>
        </w:tabs>
        <w:spacing w:before="20"/>
        <w:ind w:firstLine="0"/>
        <w:rPr>
          <w:rFonts w:ascii="Verdana" w:hAnsi="Verdana"/>
        </w:rPr>
      </w:pPr>
      <w:r w:rsidRPr="00B27110">
        <w:rPr>
          <w:rFonts w:ascii="Verdana" w:hAnsi="Verdana"/>
          <w:b/>
        </w:rPr>
        <w:tab/>
      </w:r>
    </w:p>
    <w:p w14:paraId="6534C23A" w14:textId="77777777" w:rsidR="00EC0D29" w:rsidRDefault="00EC0D29" w:rsidP="00EC0D29">
      <w:pPr>
        <w:pStyle w:val="Question"/>
        <w:tabs>
          <w:tab w:val="clear" w:pos="-142"/>
        </w:tabs>
        <w:spacing w:before="20"/>
        <w:ind w:firstLine="0"/>
        <w:rPr>
          <w:rFonts w:ascii="Verdana" w:hAnsi="Verdana"/>
        </w:rPr>
      </w:pPr>
      <w:r>
        <w:rPr>
          <w:rFonts w:ascii="Verdana" w:hAnsi="Verdana"/>
        </w:rPr>
        <w:t xml:space="preserve">We need to know about the arrangement between the candidate and the applicant firm. </w:t>
      </w:r>
    </w:p>
    <w:p w14:paraId="31E88E30" w14:textId="77777777" w:rsidR="00540DBB" w:rsidRDefault="00540DBB" w:rsidP="00EC0D29">
      <w:pPr>
        <w:pStyle w:val="Question"/>
        <w:tabs>
          <w:tab w:val="clear" w:pos="-142"/>
        </w:tabs>
        <w:spacing w:before="20"/>
        <w:ind w:firstLine="0"/>
        <w:rPr>
          <w:rFonts w:ascii="Verdana" w:hAnsi="Verdana"/>
        </w:rPr>
      </w:pPr>
    </w:p>
    <w:p w14:paraId="340C14A5" w14:textId="77777777" w:rsidR="00EC0D29" w:rsidRDefault="00EC0D29" w:rsidP="00EC0D29">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Pr>
          <w:rFonts w:ascii="Verdana" w:hAnsi="Verdana"/>
        </w:rPr>
        <w:t>4</w:t>
      </w:r>
      <w:r w:rsidRPr="00A41BCA">
        <w:rPr>
          <w:rFonts w:ascii="Verdana" w:hAnsi="Verdana"/>
        </w:rPr>
        <w:t xml:space="preserve"> and not this section.</w:t>
      </w:r>
    </w:p>
    <w:p w14:paraId="3E60679A" w14:textId="77777777" w:rsidR="00540DBB" w:rsidRDefault="00540DBB" w:rsidP="00EC0D29">
      <w:pPr>
        <w:pStyle w:val="Question"/>
        <w:tabs>
          <w:tab w:val="clear" w:pos="-142"/>
        </w:tabs>
        <w:spacing w:before="20"/>
        <w:ind w:firstLine="0"/>
        <w:rPr>
          <w:rFonts w:ascii="Verdana" w:hAnsi="Verdana"/>
        </w:rPr>
      </w:pPr>
    </w:p>
    <w:p w14:paraId="19BEEFE5" w14:textId="77777777" w:rsidR="00286DFD" w:rsidRDefault="00286DFD" w:rsidP="00286DFD">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17"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50A66008" w14:textId="77777777" w:rsidR="00286DFD" w:rsidRPr="001309EF" w:rsidRDefault="00286DFD" w:rsidP="00EC0D29">
      <w:pPr>
        <w:pStyle w:val="Question"/>
        <w:tabs>
          <w:tab w:val="clear" w:pos="-142"/>
        </w:tabs>
        <w:spacing w:before="20"/>
        <w:ind w:firstLine="0"/>
        <w:rPr>
          <w:rFonts w:ascii="Verdana" w:hAnsi="Verdana"/>
        </w:rPr>
      </w:pPr>
    </w:p>
    <w:p w14:paraId="4E80D528" w14:textId="77777777" w:rsidR="00EC0D29" w:rsidRDefault="00EC0D29" w:rsidP="00EC0D29">
      <w:pPr>
        <w:pStyle w:val="Question"/>
        <w:rPr>
          <w:rFonts w:ascii="Verdana" w:hAnsi="Verdana"/>
          <w:b/>
        </w:rPr>
      </w:pPr>
      <w:r w:rsidRPr="00B27110">
        <w:rPr>
          <w:rFonts w:ascii="Verdana" w:hAnsi="Verdana"/>
          <w:b/>
        </w:rPr>
        <w:tab/>
      </w:r>
      <w:r>
        <w:rPr>
          <w:rFonts w:ascii="Verdana" w:hAnsi="Verdana"/>
          <w:b/>
        </w:rPr>
        <w:t>4</w:t>
      </w:r>
      <w:r w:rsidRPr="00B27110">
        <w:rPr>
          <w:rFonts w:ascii="Verdana" w:hAnsi="Verdana"/>
          <w:b/>
        </w:rPr>
        <w:t>.1</w:t>
      </w:r>
      <w:r w:rsidRPr="00B27110">
        <w:rPr>
          <w:rFonts w:ascii="Verdana" w:hAnsi="Verdana"/>
          <w:b/>
        </w:rPr>
        <w:tab/>
      </w:r>
      <w:r>
        <w:rPr>
          <w:rFonts w:ascii="Verdana" w:hAnsi="Verdana"/>
          <w:b/>
        </w:rPr>
        <w:t>Select the arrangement between the candidate and the applicant firm.</w:t>
      </w:r>
    </w:p>
    <w:p w14:paraId="3F7E49DB"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Employee</w:t>
      </w:r>
      <w:r w:rsidRPr="00EF3638">
        <w:rPr>
          <w:rFonts w:ascii="Webdings" w:eastAsia="Webdings" w:hAnsi="Webdings" w:cs="Webdings"/>
        </w:rPr>
        <w:t>4</w:t>
      </w:r>
      <w:r>
        <w:rPr>
          <w:rFonts w:ascii="Verdana" w:hAnsi="Verdana"/>
        </w:rPr>
        <w:t>Continue to Section 5</w:t>
      </w:r>
    </w:p>
    <w:p w14:paraId="6AE426BB"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Contract for services</w:t>
      </w:r>
      <w:r w:rsidRPr="00EF3638">
        <w:rPr>
          <w:rFonts w:ascii="Webdings" w:eastAsia="Webdings" w:hAnsi="Webdings" w:cs="Webdings"/>
        </w:rPr>
        <w:t>4</w:t>
      </w:r>
      <w:r>
        <w:rPr>
          <w:rFonts w:ascii="Verdana" w:hAnsi="Verdana"/>
        </w:rPr>
        <w:t>Continue to Section 5</w:t>
      </w:r>
    </w:p>
    <w:p w14:paraId="4DAEBB69"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43587F24" w14:textId="77777777" w:rsidR="00EC0D29"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 reference number below and continue to Section 6</w:t>
      </w:r>
    </w:p>
    <w:p w14:paraId="3512534F" w14:textId="77777777" w:rsidR="00EC0D29" w:rsidRPr="003C1C0D" w:rsidRDefault="00EC0D29" w:rsidP="00EC0D2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Pr="00591384">
        <w:rPr>
          <w:rFonts w:ascii="Verdana" w:hAnsi="Verdana"/>
        </w:rPr>
        <w:t xml:space="preserve"> </w:t>
      </w:r>
      <w:r>
        <w:rPr>
          <w:rFonts w:ascii="Verdana" w:hAnsi="Verdana"/>
        </w:rPr>
        <w:t>arrangement</w:t>
      </w:r>
      <w:r w:rsidRPr="00EF3638">
        <w:rPr>
          <w:rFonts w:ascii="Webdings" w:eastAsia="Webdings" w:hAnsi="Webdings" w:cs="Webdings"/>
        </w:rPr>
        <w:t>4</w:t>
      </w:r>
      <w:r>
        <w:rPr>
          <w:rFonts w:ascii="Verdana" w:hAnsi="Verdana"/>
        </w:rPr>
        <w:t>Give details below and continue to Section 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394044B5" w14:textId="77777777" w:rsidTr="00143B06">
        <w:trPr>
          <w:trHeight w:hRule="exact" w:val="605"/>
        </w:trPr>
        <w:tc>
          <w:tcPr>
            <w:tcW w:w="7088" w:type="dxa"/>
            <w:vAlign w:val="center"/>
          </w:tcPr>
          <w:p w14:paraId="1B12BF44"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98A5A6" w14:textId="77777777" w:rsidR="00EC0D29" w:rsidRDefault="00EC0D29" w:rsidP="00EC0D29">
      <w:pPr>
        <w:pStyle w:val="Question"/>
        <w:rPr>
          <w:rFonts w:ascii="Verdana" w:hAnsi="Verdana"/>
          <w:b/>
        </w:rPr>
      </w:pPr>
    </w:p>
    <w:p w14:paraId="0817BF9A" w14:textId="77777777" w:rsidR="00EC0D29" w:rsidRDefault="00EC0D29" w:rsidP="00EC0D29">
      <w:pPr>
        <w:pStyle w:val="Question"/>
        <w:tabs>
          <w:tab w:val="clear" w:pos="-142"/>
        </w:tabs>
        <w:spacing w:before="20"/>
        <w:ind w:firstLine="0"/>
        <w:rPr>
          <w:rFonts w:ascii="Verdana" w:hAnsi="Verdana"/>
        </w:rPr>
      </w:pPr>
    </w:p>
    <w:p w14:paraId="121E38CF"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4C3902AD" w14:textId="77777777" w:rsidTr="00143B06">
        <w:trPr>
          <w:trHeight w:hRule="exact" w:val="441"/>
        </w:trPr>
        <w:tc>
          <w:tcPr>
            <w:tcW w:w="7088" w:type="dxa"/>
            <w:vAlign w:val="center"/>
          </w:tcPr>
          <w:p w14:paraId="2C762A14"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22896A4"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588AB906" w14:textId="77777777" w:rsidTr="00143B06">
        <w:trPr>
          <w:trHeight w:hRule="exact" w:val="423"/>
        </w:trPr>
        <w:tc>
          <w:tcPr>
            <w:tcW w:w="7088" w:type="dxa"/>
            <w:vAlign w:val="center"/>
          </w:tcPr>
          <w:p w14:paraId="2A27EBB8"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CE90A72" w14:textId="77777777" w:rsidR="00EC0D29" w:rsidRDefault="00EC0D29" w:rsidP="00EC0D29">
      <w:pPr>
        <w:pStyle w:val="Question"/>
        <w:tabs>
          <w:tab w:val="clear" w:pos="-142"/>
        </w:tabs>
        <w:spacing w:before="20"/>
        <w:ind w:firstLine="0"/>
        <w:rPr>
          <w:rFonts w:ascii="Verdana" w:hAnsi="Verdana"/>
        </w:rPr>
      </w:pPr>
    </w:p>
    <w:p w14:paraId="7342AD80" w14:textId="77777777" w:rsidR="00EC0D29" w:rsidRPr="001309EF" w:rsidRDefault="00EC0D29" w:rsidP="00EC0D29">
      <w:pPr>
        <w:pStyle w:val="Question"/>
        <w:tabs>
          <w:tab w:val="clear" w:pos="-142"/>
        </w:tabs>
        <w:spacing w:before="20"/>
        <w:ind w:firstLine="0"/>
        <w:rPr>
          <w:rFonts w:ascii="Verdana" w:hAnsi="Verdana"/>
        </w:rPr>
      </w:pPr>
      <w:r>
        <w:rPr>
          <w:rFonts w:ascii="Verdana" w:hAnsi="Verdana"/>
        </w:rPr>
        <w:t>Other arrangement details</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0D29" w:rsidRPr="00E0460D" w14:paraId="048686C5" w14:textId="77777777" w:rsidTr="00286DFD">
        <w:trPr>
          <w:trHeight w:hRule="exact" w:val="938"/>
        </w:trPr>
        <w:tc>
          <w:tcPr>
            <w:tcW w:w="7088" w:type="dxa"/>
            <w:vAlign w:val="center"/>
          </w:tcPr>
          <w:p w14:paraId="6006EB87" w14:textId="77777777" w:rsidR="00EC0D29" w:rsidRPr="00E0460D" w:rsidRDefault="00EC0D29"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974AAA" w14:textId="77777777" w:rsidR="00286DFD" w:rsidRDefault="00286DFD">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274B6" w:rsidRPr="00EB352E" w14:paraId="1FF214E0" w14:textId="77777777" w:rsidTr="00286DFD">
        <w:trPr>
          <w:trHeight w:hRule="exact" w:val="993"/>
        </w:trPr>
        <w:tc>
          <w:tcPr>
            <w:tcW w:w="2268" w:type="dxa"/>
            <w:shd w:val="clear" w:color="auto" w:fill="701B45"/>
            <w:vAlign w:val="center"/>
          </w:tcPr>
          <w:p w14:paraId="1A400857" w14:textId="651E89BF" w:rsidR="003274B6" w:rsidRPr="00EB352E" w:rsidRDefault="003274B6" w:rsidP="00143B06">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5</w:t>
            </w:r>
          </w:p>
        </w:tc>
        <w:tc>
          <w:tcPr>
            <w:tcW w:w="7825" w:type="dxa"/>
            <w:shd w:val="clear" w:color="auto" w:fill="701B45"/>
            <w:vAlign w:val="center"/>
          </w:tcPr>
          <w:p w14:paraId="258CA712" w14:textId="77777777" w:rsidR="003274B6" w:rsidRPr="00EB352E" w:rsidRDefault="003274B6" w:rsidP="00143B06">
            <w:pPr>
              <w:pStyle w:val="Sectionheading"/>
              <w:spacing w:before="0"/>
              <w:rPr>
                <w:rFonts w:ascii="Verdana" w:hAnsi="Verdana"/>
              </w:rPr>
            </w:pPr>
            <w:r>
              <w:rPr>
                <w:rFonts w:ascii="Verdana" w:hAnsi="Verdana"/>
              </w:rPr>
              <w:t>Senior management functions</w:t>
            </w:r>
          </w:p>
        </w:tc>
      </w:tr>
    </w:tbl>
    <w:p w14:paraId="246F3D76" w14:textId="77777777" w:rsidR="00932349" w:rsidRDefault="00932349" w:rsidP="00054963">
      <w:pPr>
        <w:pStyle w:val="Question"/>
        <w:tabs>
          <w:tab w:val="clear" w:pos="-142"/>
        </w:tabs>
        <w:spacing w:before="20"/>
        <w:ind w:firstLine="0"/>
        <w:rPr>
          <w:rFonts w:ascii="Verdana" w:hAnsi="Verdana"/>
        </w:rPr>
      </w:pPr>
    </w:p>
    <w:p w14:paraId="139CA8AF" w14:textId="49142228"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The candidate can hold more than one senior management function (SMF). For example a director can perform the director function and the compliance oversight function.</w:t>
      </w:r>
    </w:p>
    <w:p w14:paraId="7BFFF62C" w14:textId="77777777"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2593E375" w14:textId="77777777" w:rsidR="00932349" w:rsidRPr="001C730D" w:rsidRDefault="00932349" w:rsidP="00054963">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3589C184" w14:textId="77777777" w:rsidR="00932349" w:rsidRDefault="00932349" w:rsidP="00054963">
      <w:pPr>
        <w:pStyle w:val="Question"/>
        <w:rPr>
          <w:rFonts w:ascii="Verdana" w:hAnsi="Verdana"/>
          <w:b/>
        </w:rPr>
      </w:pPr>
      <w:r w:rsidRPr="00B27110">
        <w:rPr>
          <w:rFonts w:ascii="Verdana" w:hAnsi="Verdana"/>
          <w:b/>
        </w:rPr>
        <w:tab/>
      </w:r>
      <w:r>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00D1BFC5" w14:textId="77777777" w:rsidR="00932349" w:rsidRDefault="00932349" w:rsidP="00932349">
      <w:pPr>
        <w:pStyle w:val="Question"/>
        <w:rPr>
          <w:rFonts w:ascii="Verdana" w:hAnsi="Verdana"/>
          <w:b/>
        </w:rPr>
      </w:pPr>
      <w:r>
        <w:rPr>
          <w:rFonts w:ascii="Verdana" w:hAnsi="Verdana"/>
          <w:b/>
        </w:rPr>
        <w:tab/>
      </w:r>
      <w:r>
        <w:rPr>
          <w:rFonts w:ascii="Verdana" w:hAnsi="Verdana"/>
          <w:b/>
        </w:rPr>
        <w:tab/>
        <w:t xml:space="preserve">If the senior management functions are to be performed for more than one firm, go to </w:t>
      </w:r>
      <w:r w:rsidRPr="000F1688">
        <w:rPr>
          <w:rFonts w:ascii="Verdana" w:hAnsi="Verdana"/>
          <w:b/>
        </w:rPr>
        <w:t xml:space="preserve">Question </w:t>
      </w:r>
      <w:r>
        <w:rPr>
          <w:rFonts w:ascii="Verdana" w:hAnsi="Verdana"/>
          <w:b/>
        </w:rPr>
        <w:t>5</w:t>
      </w:r>
      <w:r w:rsidRPr="000F1688">
        <w:rPr>
          <w:rFonts w:ascii="Verdana" w:hAnsi="Verdana"/>
          <w:b/>
        </w:rPr>
        <w:t>.</w:t>
      </w:r>
      <w:r>
        <w:rPr>
          <w:rFonts w:ascii="Verdana" w:hAnsi="Verdana"/>
          <w:b/>
        </w:rPr>
        <w:t>7</w:t>
      </w:r>
    </w:p>
    <w:p w14:paraId="6DE0E336" w14:textId="2557CD25" w:rsidR="007A35AE" w:rsidRPr="00481037" w:rsidRDefault="007A35AE" w:rsidP="007A35AE">
      <w:pPr>
        <w:pStyle w:val="Question"/>
        <w:rPr>
          <w:rFonts w:ascii="Verdana" w:hAnsi="Verdana"/>
          <w:bCs/>
        </w:rPr>
      </w:pPr>
      <w:r w:rsidRPr="00481037">
        <w:rPr>
          <w:rFonts w:ascii="Verdana" w:hAnsi="Verdana"/>
          <w:bCs/>
        </w:rPr>
        <w:tab/>
      </w:r>
      <w:r w:rsidRPr="00481037">
        <w:rPr>
          <w:rFonts w:ascii="Verdana" w:hAnsi="Verdana"/>
          <w:bCs/>
        </w:rPr>
        <w:tab/>
        <w:t>The table below sets out the full list of senior management functions (SMFs). Please refer to the FCA Handbook for the mandatory SMFs for your firm.</w:t>
      </w:r>
    </w:p>
    <w:tbl>
      <w:tblPr>
        <w:tblStyle w:val="TableGrid"/>
        <w:tblW w:w="9345" w:type="dxa"/>
        <w:tblInd w:w="-1310" w:type="dxa"/>
        <w:tblLayout w:type="fixed"/>
        <w:tblLook w:val="04A0" w:firstRow="1" w:lastRow="0" w:firstColumn="1" w:lastColumn="0" w:noHBand="0" w:noVBand="1"/>
      </w:tblPr>
      <w:tblGrid>
        <w:gridCol w:w="1417"/>
        <w:gridCol w:w="2266"/>
        <w:gridCol w:w="1415"/>
        <w:gridCol w:w="1416"/>
        <w:gridCol w:w="1415"/>
        <w:gridCol w:w="1416"/>
      </w:tblGrid>
      <w:tr w:rsidR="00F35027" w14:paraId="4E16A9B5" w14:textId="77777777" w:rsidTr="002E61B4">
        <w:tc>
          <w:tcPr>
            <w:tcW w:w="1417" w:type="dxa"/>
            <w:vMerge w:val="restart"/>
            <w:shd w:val="clear" w:color="auto" w:fill="D9D9D9" w:themeFill="background1" w:themeFillShade="D9"/>
          </w:tcPr>
          <w:p w14:paraId="36E53DE1" w14:textId="326D06AD" w:rsidR="00F35027" w:rsidRDefault="00F35027" w:rsidP="006D7B8A">
            <w:pPr>
              <w:pStyle w:val="Question"/>
              <w:tabs>
                <w:tab w:val="clear" w:pos="284"/>
              </w:tabs>
              <w:ind w:right="-9" w:firstLine="0"/>
              <w:rPr>
                <w:rFonts w:ascii="Verdana" w:hAnsi="Verdana"/>
                <w:b/>
              </w:rPr>
            </w:pPr>
            <w:r>
              <w:rPr>
                <w:rFonts w:ascii="Verdana" w:hAnsi="Verdana"/>
                <w:b/>
              </w:rPr>
              <w:t>Function</w:t>
            </w:r>
          </w:p>
        </w:tc>
        <w:tc>
          <w:tcPr>
            <w:tcW w:w="2266" w:type="dxa"/>
            <w:vMerge w:val="restart"/>
            <w:shd w:val="clear" w:color="auto" w:fill="D9D9D9" w:themeFill="background1" w:themeFillShade="D9"/>
          </w:tcPr>
          <w:p w14:paraId="1383A3BA" w14:textId="55E38BAF" w:rsidR="00F35027" w:rsidRDefault="00F35027" w:rsidP="006D7B8A">
            <w:pPr>
              <w:pStyle w:val="Question"/>
              <w:ind w:right="-92" w:firstLine="0"/>
              <w:rPr>
                <w:rFonts w:ascii="Verdana" w:hAnsi="Verdana"/>
                <w:b/>
              </w:rPr>
            </w:pPr>
            <w:r>
              <w:rPr>
                <w:rFonts w:ascii="Verdana" w:hAnsi="Verdana"/>
                <w:b/>
              </w:rPr>
              <w:t>Description of Senior Management Function</w:t>
            </w:r>
          </w:p>
        </w:tc>
        <w:tc>
          <w:tcPr>
            <w:tcW w:w="5662" w:type="dxa"/>
            <w:gridSpan w:val="4"/>
            <w:shd w:val="clear" w:color="auto" w:fill="D9D9D9" w:themeFill="background1" w:themeFillShade="D9"/>
          </w:tcPr>
          <w:p w14:paraId="25D095FC" w14:textId="148C1FC8" w:rsidR="00F35027" w:rsidRDefault="00F35027" w:rsidP="00F35027">
            <w:pPr>
              <w:pStyle w:val="Question"/>
              <w:ind w:firstLine="0"/>
              <w:jc w:val="center"/>
              <w:rPr>
                <w:rFonts w:ascii="Verdana" w:hAnsi="Verdana"/>
                <w:b/>
              </w:rPr>
            </w:pPr>
            <w:r>
              <w:rPr>
                <w:rFonts w:ascii="Verdana" w:hAnsi="Verdana"/>
                <w:b/>
              </w:rPr>
              <w:t>Tick (if applicable</w:t>
            </w:r>
          </w:p>
        </w:tc>
      </w:tr>
      <w:tr w:rsidR="00F35027" w14:paraId="6627E9C0" w14:textId="77777777" w:rsidTr="002E61B4">
        <w:tc>
          <w:tcPr>
            <w:tcW w:w="1417" w:type="dxa"/>
            <w:vMerge/>
            <w:shd w:val="clear" w:color="auto" w:fill="D9D9D9" w:themeFill="background1" w:themeFillShade="D9"/>
          </w:tcPr>
          <w:p w14:paraId="56795154" w14:textId="77777777" w:rsidR="00F35027" w:rsidRDefault="00F35027" w:rsidP="006D7B8A">
            <w:pPr>
              <w:pStyle w:val="Question"/>
              <w:tabs>
                <w:tab w:val="clear" w:pos="284"/>
              </w:tabs>
              <w:ind w:firstLine="0"/>
              <w:rPr>
                <w:rFonts w:ascii="Verdana" w:hAnsi="Verdana"/>
                <w:b/>
              </w:rPr>
            </w:pPr>
          </w:p>
        </w:tc>
        <w:tc>
          <w:tcPr>
            <w:tcW w:w="2266" w:type="dxa"/>
            <w:vMerge/>
            <w:shd w:val="clear" w:color="auto" w:fill="D9D9D9" w:themeFill="background1" w:themeFillShade="D9"/>
          </w:tcPr>
          <w:p w14:paraId="0731F5C9" w14:textId="7DDEA530" w:rsidR="00F35027" w:rsidRDefault="00F35027" w:rsidP="003D2E66">
            <w:pPr>
              <w:pStyle w:val="Question"/>
              <w:ind w:firstLine="0"/>
              <w:rPr>
                <w:rFonts w:ascii="Verdana" w:hAnsi="Verdana"/>
                <w:b/>
              </w:rPr>
            </w:pPr>
          </w:p>
        </w:tc>
        <w:tc>
          <w:tcPr>
            <w:tcW w:w="4246" w:type="dxa"/>
            <w:gridSpan w:val="3"/>
            <w:shd w:val="clear" w:color="auto" w:fill="D9D9D9" w:themeFill="background1" w:themeFillShade="D9"/>
          </w:tcPr>
          <w:p w14:paraId="5844C87A" w14:textId="47CAAD4D" w:rsidR="00F35027" w:rsidRDefault="00F35027" w:rsidP="004A387D">
            <w:pPr>
              <w:pStyle w:val="Question"/>
              <w:ind w:right="0" w:firstLine="0"/>
              <w:jc w:val="center"/>
              <w:rPr>
                <w:rFonts w:ascii="Verdana" w:hAnsi="Verdana"/>
                <w:b/>
              </w:rPr>
            </w:pPr>
            <w:r>
              <w:rPr>
                <w:rFonts w:ascii="Verdana" w:hAnsi="Verdana"/>
                <w:b/>
              </w:rPr>
              <w:t>Core firms</w:t>
            </w:r>
          </w:p>
        </w:tc>
        <w:tc>
          <w:tcPr>
            <w:tcW w:w="1416" w:type="dxa"/>
            <w:vMerge w:val="restart"/>
            <w:shd w:val="clear" w:color="auto" w:fill="D9D9D9" w:themeFill="background1" w:themeFillShade="D9"/>
          </w:tcPr>
          <w:p w14:paraId="61CBE548" w14:textId="316E5606" w:rsidR="00F35027" w:rsidRDefault="00F35027" w:rsidP="004A387D">
            <w:pPr>
              <w:pStyle w:val="Question"/>
              <w:tabs>
                <w:tab w:val="clear" w:pos="284"/>
              </w:tabs>
              <w:ind w:right="0" w:firstLine="0"/>
              <w:rPr>
                <w:rFonts w:ascii="Verdana" w:hAnsi="Verdana"/>
                <w:b/>
              </w:rPr>
            </w:pPr>
            <w:r>
              <w:rPr>
                <w:rFonts w:ascii="Verdana" w:hAnsi="Verdana"/>
                <w:b/>
              </w:rPr>
              <w:t>Enhanced scope SMCR firms</w:t>
            </w:r>
          </w:p>
        </w:tc>
      </w:tr>
      <w:tr w:rsidR="003606A1" w14:paraId="136ABA66" w14:textId="77777777" w:rsidTr="002E61B4">
        <w:tc>
          <w:tcPr>
            <w:tcW w:w="1417" w:type="dxa"/>
            <w:vMerge/>
            <w:shd w:val="clear" w:color="auto" w:fill="BFBFBF" w:themeFill="background1" w:themeFillShade="BF"/>
          </w:tcPr>
          <w:p w14:paraId="1950FF8D" w14:textId="77777777" w:rsidR="003606A1" w:rsidRPr="00ED33C2" w:rsidRDefault="003606A1" w:rsidP="006D7B8A">
            <w:pPr>
              <w:pStyle w:val="Question"/>
              <w:tabs>
                <w:tab w:val="clear" w:pos="284"/>
              </w:tabs>
              <w:ind w:right="274" w:firstLine="0"/>
              <w:rPr>
                <w:rFonts w:ascii="Verdana" w:hAnsi="Verdana"/>
              </w:rPr>
            </w:pPr>
          </w:p>
        </w:tc>
        <w:tc>
          <w:tcPr>
            <w:tcW w:w="2266" w:type="dxa"/>
            <w:vMerge/>
            <w:shd w:val="clear" w:color="auto" w:fill="BFBFBF" w:themeFill="background1" w:themeFillShade="BF"/>
          </w:tcPr>
          <w:p w14:paraId="5368857C" w14:textId="77777777" w:rsidR="003606A1" w:rsidRPr="009143E0" w:rsidRDefault="003606A1" w:rsidP="006D7B8A">
            <w:pPr>
              <w:pStyle w:val="Question"/>
              <w:ind w:right="-104" w:firstLine="0"/>
              <w:rPr>
                <w:rFonts w:ascii="Verdana" w:hAnsi="Verdana"/>
              </w:rPr>
            </w:pPr>
          </w:p>
        </w:tc>
        <w:tc>
          <w:tcPr>
            <w:tcW w:w="1415" w:type="dxa"/>
            <w:shd w:val="clear" w:color="auto" w:fill="D9D9D9" w:themeFill="background1" w:themeFillShade="D9"/>
          </w:tcPr>
          <w:p w14:paraId="6BD5C7E7" w14:textId="0288A019" w:rsidR="003606A1" w:rsidRDefault="003606A1" w:rsidP="00F35027">
            <w:pPr>
              <w:pStyle w:val="Question"/>
              <w:ind w:right="168" w:firstLine="0"/>
              <w:rPr>
                <w:rFonts w:ascii="Verdana" w:hAnsi="Verdana"/>
                <w:b/>
              </w:rPr>
            </w:pPr>
            <w:r>
              <w:rPr>
                <w:rFonts w:ascii="Verdana" w:hAnsi="Verdana"/>
                <w:b/>
              </w:rPr>
              <w:t>Limited scope SMCR firms</w:t>
            </w:r>
          </w:p>
        </w:tc>
        <w:tc>
          <w:tcPr>
            <w:tcW w:w="1416" w:type="dxa"/>
            <w:shd w:val="clear" w:color="auto" w:fill="D9D9D9" w:themeFill="background1" w:themeFillShade="D9"/>
          </w:tcPr>
          <w:p w14:paraId="0362CB4E" w14:textId="60532910" w:rsidR="003606A1" w:rsidRPr="00F35027" w:rsidRDefault="003606A1" w:rsidP="00F35027">
            <w:pPr>
              <w:pStyle w:val="Question"/>
              <w:ind w:right="317" w:firstLine="0"/>
              <w:rPr>
                <w:rFonts w:ascii="Verdana" w:hAnsi="Verdana"/>
                <w:b/>
                <w:bCs/>
              </w:rPr>
            </w:pPr>
            <w:r w:rsidRPr="00F35027">
              <w:rPr>
                <w:rFonts w:ascii="Verdana" w:hAnsi="Verdana"/>
                <w:b/>
                <w:bCs/>
              </w:rPr>
              <w:t>UK core SMCR firms</w:t>
            </w:r>
          </w:p>
        </w:tc>
        <w:tc>
          <w:tcPr>
            <w:tcW w:w="1415" w:type="dxa"/>
            <w:shd w:val="clear" w:color="auto" w:fill="D9D9D9" w:themeFill="background1" w:themeFillShade="D9"/>
          </w:tcPr>
          <w:p w14:paraId="001E0F7C" w14:textId="16DDAD45" w:rsidR="003606A1" w:rsidRDefault="003606A1" w:rsidP="00F35027">
            <w:pPr>
              <w:pStyle w:val="Question"/>
              <w:ind w:right="0" w:firstLine="0"/>
              <w:rPr>
                <w:rFonts w:ascii="Verdana" w:hAnsi="Verdana"/>
                <w:b/>
              </w:rPr>
            </w:pPr>
            <w:r>
              <w:rPr>
                <w:rFonts w:ascii="Verdana" w:hAnsi="Verdana"/>
                <w:b/>
              </w:rPr>
              <w:t>Third country branches</w:t>
            </w:r>
          </w:p>
        </w:tc>
        <w:tc>
          <w:tcPr>
            <w:tcW w:w="1416" w:type="dxa"/>
            <w:vMerge/>
            <w:shd w:val="clear" w:color="auto" w:fill="BFBFBF" w:themeFill="background1" w:themeFillShade="BF"/>
          </w:tcPr>
          <w:p w14:paraId="1C44B89A" w14:textId="77777777" w:rsidR="003606A1" w:rsidRDefault="003606A1" w:rsidP="006D7B8A">
            <w:pPr>
              <w:pStyle w:val="Question"/>
              <w:ind w:firstLine="0"/>
              <w:rPr>
                <w:rFonts w:ascii="Verdana" w:hAnsi="Verdana"/>
                <w:b/>
              </w:rPr>
            </w:pPr>
          </w:p>
        </w:tc>
      </w:tr>
      <w:tr w:rsidR="006D7B8A" w14:paraId="5EF6E2FD" w14:textId="77777777" w:rsidTr="00F35027">
        <w:tc>
          <w:tcPr>
            <w:tcW w:w="1417" w:type="dxa"/>
          </w:tcPr>
          <w:p w14:paraId="747C7950" w14:textId="6FA8ECA7" w:rsidR="006D7B8A" w:rsidRDefault="006D7B8A" w:rsidP="006D7B8A">
            <w:pPr>
              <w:pStyle w:val="Question"/>
              <w:tabs>
                <w:tab w:val="clear" w:pos="284"/>
              </w:tabs>
              <w:ind w:right="274" w:firstLine="0"/>
              <w:rPr>
                <w:rFonts w:ascii="Verdana" w:hAnsi="Verdana"/>
                <w:b/>
              </w:rPr>
            </w:pPr>
            <w:r w:rsidRPr="00ED33C2">
              <w:rPr>
                <w:rFonts w:ascii="Verdana" w:hAnsi="Verdana"/>
              </w:rPr>
              <w:t xml:space="preserve">SMF 1 </w:t>
            </w:r>
          </w:p>
        </w:tc>
        <w:tc>
          <w:tcPr>
            <w:tcW w:w="2266" w:type="dxa"/>
          </w:tcPr>
          <w:p w14:paraId="6646E11B" w14:textId="3E8BB396" w:rsidR="006D7B8A" w:rsidRDefault="006D7B8A" w:rsidP="006D7B8A">
            <w:pPr>
              <w:pStyle w:val="Question"/>
              <w:ind w:right="-104" w:firstLine="0"/>
              <w:rPr>
                <w:rFonts w:ascii="Verdana" w:hAnsi="Verdana"/>
                <w:b/>
              </w:rPr>
            </w:pPr>
            <w:r w:rsidRPr="009143E0">
              <w:rPr>
                <w:rFonts w:ascii="Verdana" w:hAnsi="Verdana"/>
              </w:rPr>
              <w:t>Chief Executive</w:t>
            </w:r>
          </w:p>
        </w:tc>
        <w:tc>
          <w:tcPr>
            <w:tcW w:w="1415" w:type="dxa"/>
          </w:tcPr>
          <w:p w14:paraId="4836AA24" w14:textId="77777777" w:rsidR="006D7B8A" w:rsidRDefault="006D7B8A" w:rsidP="006D7B8A">
            <w:pPr>
              <w:pStyle w:val="Question"/>
              <w:ind w:firstLine="0"/>
              <w:rPr>
                <w:rFonts w:ascii="Verdana" w:hAnsi="Verdana"/>
                <w:b/>
              </w:rPr>
            </w:pPr>
          </w:p>
        </w:tc>
        <w:tc>
          <w:tcPr>
            <w:tcW w:w="1416" w:type="dxa"/>
          </w:tcPr>
          <w:p w14:paraId="7429FF0B" w14:textId="3FB2C6F2" w:rsidR="006D7B8A" w:rsidRDefault="006D7B8A"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5" w:type="dxa"/>
          </w:tcPr>
          <w:p w14:paraId="0A2A2C48" w14:textId="77777777" w:rsidR="006D7B8A" w:rsidRDefault="006D7B8A" w:rsidP="006D7B8A">
            <w:pPr>
              <w:pStyle w:val="Question"/>
              <w:ind w:firstLine="0"/>
              <w:rPr>
                <w:rFonts w:ascii="Verdana" w:hAnsi="Verdana"/>
                <w:b/>
              </w:rPr>
            </w:pPr>
          </w:p>
        </w:tc>
        <w:tc>
          <w:tcPr>
            <w:tcW w:w="1416" w:type="dxa"/>
          </w:tcPr>
          <w:p w14:paraId="0EF16D32" w14:textId="050891FD" w:rsidR="006D7B8A" w:rsidRDefault="00CD6757"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r>
      <w:tr w:rsidR="006D7B8A" w14:paraId="28B7E119" w14:textId="77777777" w:rsidTr="00F35027">
        <w:tc>
          <w:tcPr>
            <w:tcW w:w="1417" w:type="dxa"/>
          </w:tcPr>
          <w:p w14:paraId="40C3A595" w14:textId="0F205465" w:rsidR="006D7B8A" w:rsidRDefault="006D7B8A" w:rsidP="006D7B8A">
            <w:pPr>
              <w:pStyle w:val="Question"/>
              <w:tabs>
                <w:tab w:val="clear" w:pos="284"/>
              </w:tabs>
              <w:ind w:right="274" w:firstLine="0"/>
              <w:rPr>
                <w:rFonts w:ascii="Verdana" w:hAnsi="Verdana"/>
                <w:b/>
              </w:rPr>
            </w:pPr>
            <w:r w:rsidRPr="00ED33C2">
              <w:rPr>
                <w:rFonts w:ascii="Verdana" w:hAnsi="Verdana"/>
              </w:rPr>
              <w:t>SMF</w:t>
            </w:r>
            <w:r w:rsidR="00BF2943">
              <w:rPr>
                <w:rFonts w:ascii="Verdana" w:hAnsi="Verdana"/>
              </w:rPr>
              <w:t xml:space="preserve"> </w:t>
            </w:r>
            <w:r w:rsidRPr="00ED33C2">
              <w:rPr>
                <w:rFonts w:ascii="Verdana" w:hAnsi="Verdana"/>
              </w:rPr>
              <w:t>2</w:t>
            </w:r>
          </w:p>
        </w:tc>
        <w:tc>
          <w:tcPr>
            <w:tcW w:w="2266" w:type="dxa"/>
          </w:tcPr>
          <w:p w14:paraId="2CB410F5" w14:textId="0D01C014" w:rsidR="006D7B8A" w:rsidRDefault="006D7B8A" w:rsidP="006D7B8A">
            <w:pPr>
              <w:pStyle w:val="Question"/>
              <w:ind w:right="-104" w:firstLine="0"/>
              <w:rPr>
                <w:rFonts w:ascii="Verdana" w:hAnsi="Verdana"/>
                <w:b/>
              </w:rPr>
            </w:pPr>
            <w:r w:rsidRPr="009143E0">
              <w:rPr>
                <w:rFonts w:ascii="Verdana" w:hAnsi="Verdana"/>
                <w:bCs/>
              </w:rPr>
              <w:t>Chief Finance</w:t>
            </w:r>
          </w:p>
        </w:tc>
        <w:tc>
          <w:tcPr>
            <w:tcW w:w="1415" w:type="dxa"/>
          </w:tcPr>
          <w:p w14:paraId="12FB59F4" w14:textId="77777777" w:rsidR="006D7B8A" w:rsidRDefault="006D7B8A" w:rsidP="006D7B8A">
            <w:pPr>
              <w:pStyle w:val="Question"/>
              <w:ind w:firstLine="0"/>
              <w:rPr>
                <w:rFonts w:ascii="Verdana" w:hAnsi="Verdana"/>
                <w:b/>
              </w:rPr>
            </w:pPr>
          </w:p>
        </w:tc>
        <w:tc>
          <w:tcPr>
            <w:tcW w:w="1416" w:type="dxa"/>
          </w:tcPr>
          <w:p w14:paraId="4FB69C0A" w14:textId="77777777" w:rsidR="006D7B8A" w:rsidRDefault="006D7B8A" w:rsidP="006D7B8A">
            <w:pPr>
              <w:pStyle w:val="Question"/>
              <w:ind w:firstLine="0"/>
              <w:rPr>
                <w:rFonts w:ascii="Verdana" w:hAnsi="Verdana"/>
                <w:b/>
              </w:rPr>
            </w:pPr>
          </w:p>
        </w:tc>
        <w:tc>
          <w:tcPr>
            <w:tcW w:w="1415" w:type="dxa"/>
          </w:tcPr>
          <w:p w14:paraId="2B8D0087" w14:textId="77777777" w:rsidR="006D7B8A" w:rsidRDefault="006D7B8A" w:rsidP="006D7B8A">
            <w:pPr>
              <w:pStyle w:val="Question"/>
              <w:ind w:firstLine="0"/>
              <w:rPr>
                <w:rFonts w:ascii="Verdana" w:hAnsi="Verdana"/>
                <w:b/>
              </w:rPr>
            </w:pPr>
          </w:p>
        </w:tc>
        <w:tc>
          <w:tcPr>
            <w:tcW w:w="1416" w:type="dxa"/>
          </w:tcPr>
          <w:p w14:paraId="5B5A0D2A" w14:textId="34D55554" w:rsidR="006D7B8A" w:rsidRDefault="00CD6757" w:rsidP="006D7B8A">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r>
      <w:tr w:rsidR="00CD6757" w14:paraId="77467C46" w14:textId="77777777" w:rsidTr="00F35027">
        <w:tc>
          <w:tcPr>
            <w:tcW w:w="1417" w:type="dxa"/>
          </w:tcPr>
          <w:p w14:paraId="581D122B" w14:textId="2732D335" w:rsidR="00CD6757" w:rsidRPr="00BF2943" w:rsidRDefault="00CD6757" w:rsidP="00BF2943">
            <w:pPr>
              <w:pStyle w:val="Question"/>
              <w:tabs>
                <w:tab w:val="clear" w:pos="284"/>
              </w:tabs>
              <w:ind w:right="274" w:firstLine="0"/>
              <w:rPr>
                <w:rFonts w:ascii="Verdana" w:hAnsi="Verdana"/>
              </w:rPr>
            </w:pPr>
            <w:r w:rsidRPr="00BF2943">
              <w:rPr>
                <w:rFonts w:ascii="Verdana" w:hAnsi="Verdana"/>
              </w:rPr>
              <w:t>SMF 3</w:t>
            </w:r>
          </w:p>
        </w:tc>
        <w:tc>
          <w:tcPr>
            <w:tcW w:w="2266" w:type="dxa"/>
          </w:tcPr>
          <w:p w14:paraId="6E4EE737" w14:textId="63DD58D7" w:rsidR="00CD6757" w:rsidRPr="00BF2943" w:rsidRDefault="00CD6757" w:rsidP="00BF2943">
            <w:pPr>
              <w:pStyle w:val="Question"/>
              <w:ind w:right="-104" w:firstLine="0"/>
              <w:rPr>
                <w:rFonts w:ascii="Verdana" w:hAnsi="Verdana"/>
              </w:rPr>
            </w:pPr>
            <w:r w:rsidRPr="00BF2943">
              <w:rPr>
                <w:rFonts w:ascii="Verdana" w:hAnsi="Verdana"/>
              </w:rPr>
              <w:t>Executive Director</w:t>
            </w:r>
          </w:p>
        </w:tc>
        <w:tc>
          <w:tcPr>
            <w:tcW w:w="1415" w:type="dxa"/>
          </w:tcPr>
          <w:p w14:paraId="640922E3" w14:textId="77777777" w:rsidR="00CD6757" w:rsidRDefault="00CD6757" w:rsidP="00CD6757">
            <w:pPr>
              <w:pStyle w:val="Question"/>
              <w:ind w:firstLine="0"/>
              <w:rPr>
                <w:rFonts w:ascii="Verdana" w:hAnsi="Verdana"/>
                <w:b/>
              </w:rPr>
            </w:pPr>
          </w:p>
        </w:tc>
        <w:tc>
          <w:tcPr>
            <w:tcW w:w="1416" w:type="dxa"/>
          </w:tcPr>
          <w:p w14:paraId="4D8C4CAF" w14:textId="1C3C6FA5" w:rsidR="00CD6757" w:rsidRDefault="00CD6757" w:rsidP="00CD675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5" w:type="dxa"/>
          </w:tcPr>
          <w:p w14:paraId="1A66B6D5" w14:textId="5593C536" w:rsidR="00CD6757" w:rsidRDefault="00CD6757" w:rsidP="00CD675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416" w:type="dxa"/>
          </w:tcPr>
          <w:p w14:paraId="7180DA60" w14:textId="035E1816" w:rsidR="00CD6757" w:rsidRDefault="00CD6757" w:rsidP="00BF2943">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sidR="00BF2943">
              <w:rPr>
                <w:rFonts w:ascii="Verdana" w:hAnsi="Verdana"/>
              </w:rPr>
              <w:tab/>
            </w:r>
          </w:p>
        </w:tc>
      </w:tr>
      <w:tr w:rsidR="00BF2943" w14:paraId="0F2EFEE3" w14:textId="77777777" w:rsidTr="00F35027">
        <w:tc>
          <w:tcPr>
            <w:tcW w:w="1417" w:type="dxa"/>
          </w:tcPr>
          <w:p w14:paraId="7C3C86F9" w14:textId="21D54D92"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4</w:t>
            </w:r>
          </w:p>
        </w:tc>
        <w:tc>
          <w:tcPr>
            <w:tcW w:w="2266" w:type="dxa"/>
          </w:tcPr>
          <w:p w14:paraId="391304BB" w14:textId="2B699E0E" w:rsidR="00BF2943" w:rsidRPr="00BF2943" w:rsidRDefault="00BF2943" w:rsidP="00BF2943">
            <w:pPr>
              <w:pStyle w:val="Question"/>
              <w:ind w:right="-104" w:firstLine="0"/>
              <w:rPr>
                <w:rFonts w:ascii="Verdana" w:hAnsi="Verdana"/>
              </w:rPr>
            </w:pPr>
            <w:r w:rsidRPr="00BF2943">
              <w:rPr>
                <w:rFonts w:ascii="Verdana" w:hAnsi="Verdana"/>
              </w:rPr>
              <w:t>Chief Risk</w:t>
            </w:r>
            <w:r w:rsidR="00356AD3">
              <w:rPr>
                <w:rFonts w:ascii="Verdana" w:hAnsi="Verdana"/>
              </w:rPr>
              <w:t xml:space="preserve"> Officer</w:t>
            </w:r>
          </w:p>
        </w:tc>
        <w:tc>
          <w:tcPr>
            <w:tcW w:w="1415" w:type="dxa"/>
          </w:tcPr>
          <w:p w14:paraId="29A94098" w14:textId="77777777" w:rsidR="00BF2943" w:rsidRDefault="00BF2943" w:rsidP="00BF2943">
            <w:pPr>
              <w:pStyle w:val="Question"/>
              <w:ind w:firstLine="0"/>
              <w:rPr>
                <w:rFonts w:ascii="Verdana" w:hAnsi="Verdana"/>
                <w:b/>
              </w:rPr>
            </w:pPr>
          </w:p>
        </w:tc>
        <w:tc>
          <w:tcPr>
            <w:tcW w:w="1416" w:type="dxa"/>
          </w:tcPr>
          <w:p w14:paraId="5D1FC5B5" w14:textId="77777777" w:rsidR="00BF2943" w:rsidRPr="00ED33C2" w:rsidRDefault="00BF2943" w:rsidP="00BF2943">
            <w:pPr>
              <w:pStyle w:val="Question"/>
              <w:ind w:firstLine="0"/>
              <w:rPr>
                <w:rFonts w:ascii="Verdana" w:hAnsi="Verdana"/>
              </w:rPr>
            </w:pPr>
          </w:p>
        </w:tc>
        <w:tc>
          <w:tcPr>
            <w:tcW w:w="1415" w:type="dxa"/>
          </w:tcPr>
          <w:p w14:paraId="26F09D54" w14:textId="77777777" w:rsidR="00BF2943" w:rsidRPr="00ED33C2" w:rsidRDefault="00BF2943" w:rsidP="00BF2943">
            <w:pPr>
              <w:pStyle w:val="Question"/>
              <w:ind w:firstLine="0"/>
              <w:rPr>
                <w:rFonts w:ascii="Verdana" w:hAnsi="Verdana"/>
              </w:rPr>
            </w:pPr>
          </w:p>
        </w:tc>
        <w:tc>
          <w:tcPr>
            <w:tcW w:w="1416" w:type="dxa"/>
          </w:tcPr>
          <w:p w14:paraId="77D05A8E" w14:textId="49C7719B" w:rsidR="00BF2943" w:rsidRPr="00ED33C2" w:rsidRDefault="00356AD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7C5B6E5D" w14:textId="77777777" w:rsidTr="00F35027">
        <w:tc>
          <w:tcPr>
            <w:tcW w:w="1417" w:type="dxa"/>
          </w:tcPr>
          <w:p w14:paraId="421EAFE7" w14:textId="17F79BBD"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5</w:t>
            </w:r>
          </w:p>
        </w:tc>
        <w:tc>
          <w:tcPr>
            <w:tcW w:w="2266" w:type="dxa"/>
          </w:tcPr>
          <w:p w14:paraId="2E4F03A4" w14:textId="111E542A" w:rsidR="00BF2943" w:rsidRPr="00BF2943" w:rsidRDefault="00BF2943" w:rsidP="00BF2943">
            <w:pPr>
              <w:pStyle w:val="Question"/>
              <w:ind w:right="-104" w:firstLine="0"/>
              <w:rPr>
                <w:rFonts w:ascii="Verdana" w:hAnsi="Verdana"/>
              </w:rPr>
            </w:pPr>
            <w:r w:rsidRPr="00BF2943">
              <w:rPr>
                <w:rFonts w:ascii="Verdana" w:hAnsi="Verdana"/>
              </w:rPr>
              <w:t>Head of Internal Audit</w:t>
            </w:r>
          </w:p>
        </w:tc>
        <w:tc>
          <w:tcPr>
            <w:tcW w:w="1415" w:type="dxa"/>
          </w:tcPr>
          <w:p w14:paraId="284B7270" w14:textId="77777777" w:rsidR="00BF2943" w:rsidRDefault="00BF2943" w:rsidP="00BF2943">
            <w:pPr>
              <w:pStyle w:val="Question"/>
              <w:ind w:firstLine="0"/>
              <w:rPr>
                <w:rFonts w:ascii="Verdana" w:hAnsi="Verdana"/>
                <w:b/>
              </w:rPr>
            </w:pPr>
          </w:p>
        </w:tc>
        <w:tc>
          <w:tcPr>
            <w:tcW w:w="1416" w:type="dxa"/>
          </w:tcPr>
          <w:p w14:paraId="7171ED94" w14:textId="77777777" w:rsidR="00BF2943" w:rsidRPr="00ED33C2" w:rsidRDefault="00BF2943" w:rsidP="00BF2943">
            <w:pPr>
              <w:pStyle w:val="Question"/>
              <w:ind w:firstLine="0"/>
              <w:rPr>
                <w:rFonts w:ascii="Verdana" w:hAnsi="Verdana"/>
              </w:rPr>
            </w:pPr>
          </w:p>
        </w:tc>
        <w:tc>
          <w:tcPr>
            <w:tcW w:w="1415" w:type="dxa"/>
          </w:tcPr>
          <w:p w14:paraId="3AB43E21" w14:textId="77777777" w:rsidR="00BF2943" w:rsidRPr="00ED33C2" w:rsidRDefault="00BF2943" w:rsidP="00BF2943">
            <w:pPr>
              <w:pStyle w:val="Question"/>
              <w:ind w:firstLine="0"/>
              <w:rPr>
                <w:rFonts w:ascii="Verdana" w:hAnsi="Verdana"/>
              </w:rPr>
            </w:pPr>
          </w:p>
        </w:tc>
        <w:tc>
          <w:tcPr>
            <w:tcW w:w="1416" w:type="dxa"/>
          </w:tcPr>
          <w:p w14:paraId="2FC0391A" w14:textId="534794F0" w:rsidR="00BF2943" w:rsidRPr="00ED33C2" w:rsidRDefault="00356AD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0AB4B55" w14:textId="77777777" w:rsidTr="00F35027">
        <w:tc>
          <w:tcPr>
            <w:tcW w:w="1417" w:type="dxa"/>
          </w:tcPr>
          <w:p w14:paraId="77F9BB23" w14:textId="03412AA7"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7</w:t>
            </w:r>
          </w:p>
        </w:tc>
        <w:tc>
          <w:tcPr>
            <w:tcW w:w="2266" w:type="dxa"/>
          </w:tcPr>
          <w:p w14:paraId="428D3735" w14:textId="760DF579" w:rsidR="00BF2943" w:rsidRPr="00BF2943" w:rsidRDefault="00BF2943" w:rsidP="00BF2943">
            <w:pPr>
              <w:pStyle w:val="Question"/>
              <w:ind w:right="-104" w:firstLine="0"/>
              <w:rPr>
                <w:rFonts w:ascii="Verdana" w:hAnsi="Verdana"/>
              </w:rPr>
            </w:pPr>
            <w:r w:rsidRPr="00BF2943">
              <w:rPr>
                <w:rFonts w:ascii="Verdana" w:hAnsi="Verdana"/>
              </w:rPr>
              <w:t xml:space="preserve">Group Entity Senior Manager </w:t>
            </w:r>
          </w:p>
        </w:tc>
        <w:tc>
          <w:tcPr>
            <w:tcW w:w="1415" w:type="dxa"/>
          </w:tcPr>
          <w:p w14:paraId="3E8BD215" w14:textId="77777777" w:rsidR="00BF2943" w:rsidRDefault="00BF2943" w:rsidP="00BF2943">
            <w:pPr>
              <w:pStyle w:val="Question"/>
              <w:ind w:firstLine="0"/>
              <w:rPr>
                <w:rFonts w:ascii="Verdana" w:hAnsi="Verdana"/>
                <w:b/>
              </w:rPr>
            </w:pPr>
          </w:p>
        </w:tc>
        <w:tc>
          <w:tcPr>
            <w:tcW w:w="1416" w:type="dxa"/>
          </w:tcPr>
          <w:p w14:paraId="150743B4" w14:textId="77777777" w:rsidR="00BF2943" w:rsidRPr="00ED33C2" w:rsidRDefault="00BF2943" w:rsidP="00BF2943">
            <w:pPr>
              <w:pStyle w:val="Question"/>
              <w:ind w:firstLine="0"/>
              <w:rPr>
                <w:rFonts w:ascii="Verdana" w:hAnsi="Verdana"/>
              </w:rPr>
            </w:pPr>
          </w:p>
        </w:tc>
        <w:tc>
          <w:tcPr>
            <w:tcW w:w="1415" w:type="dxa"/>
          </w:tcPr>
          <w:p w14:paraId="52BCFC39" w14:textId="77777777" w:rsidR="00BF2943" w:rsidRPr="00ED33C2" w:rsidRDefault="00BF2943" w:rsidP="00BF2943">
            <w:pPr>
              <w:pStyle w:val="Question"/>
              <w:ind w:firstLine="0"/>
              <w:rPr>
                <w:rFonts w:ascii="Verdana" w:hAnsi="Verdana"/>
              </w:rPr>
            </w:pPr>
          </w:p>
        </w:tc>
        <w:tc>
          <w:tcPr>
            <w:tcW w:w="1416" w:type="dxa"/>
          </w:tcPr>
          <w:p w14:paraId="3724FA83" w14:textId="0F85E786" w:rsidR="00BF2943" w:rsidRPr="00ED33C2" w:rsidRDefault="00782EB3"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9EB0C67" w14:textId="77777777" w:rsidTr="00F35027">
        <w:tc>
          <w:tcPr>
            <w:tcW w:w="1417" w:type="dxa"/>
          </w:tcPr>
          <w:p w14:paraId="07E887A6" w14:textId="7DD9A692"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9</w:t>
            </w:r>
          </w:p>
        </w:tc>
        <w:tc>
          <w:tcPr>
            <w:tcW w:w="2266" w:type="dxa"/>
          </w:tcPr>
          <w:p w14:paraId="7EA88EE4" w14:textId="21D82880" w:rsidR="00BF2943" w:rsidRPr="00BF2943" w:rsidRDefault="00BF2943" w:rsidP="00BF2943">
            <w:pPr>
              <w:pStyle w:val="Question"/>
              <w:ind w:right="-104" w:firstLine="0"/>
              <w:rPr>
                <w:rFonts w:ascii="Verdana" w:hAnsi="Verdana"/>
              </w:rPr>
            </w:pPr>
            <w:r w:rsidRPr="00BF2943">
              <w:rPr>
                <w:rFonts w:ascii="Verdana" w:hAnsi="Verdana"/>
              </w:rPr>
              <w:t>Chair of the Governing body</w:t>
            </w:r>
          </w:p>
        </w:tc>
        <w:tc>
          <w:tcPr>
            <w:tcW w:w="1415" w:type="dxa"/>
          </w:tcPr>
          <w:p w14:paraId="237ECBBF" w14:textId="77777777" w:rsidR="00BF2943" w:rsidRDefault="00BF2943" w:rsidP="00BF2943">
            <w:pPr>
              <w:pStyle w:val="Question"/>
              <w:ind w:firstLine="0"/>
              <w:rPr>
                <w:rFonts w:ascii="Verdana" w:hAnsi="Verdana"/>
                <w:b/>
              </w:rPr>
            </w:pPr>
          </w:p>
        </w:tc>
        <w:tc>
          <w:tcPr>
            <w:tcW w:w="1416" w:type="dxa"/>
          </w:tcPr>
          <w:p w14:paraId="525B2F3C" w14:textId="0D9D3B42"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F2FEA44" w14:textId="77777777" w:rsidR="00BF2943" w:rsidRPr="00ED33C2" w:rsidRDefault="00BF2943" w:rsidP="00BF2943">
            <w:pPr>
              <w:pStyle w:val="Question"/>
              <w:ind w:firstLine="0"/>
              <w:rPr>
                <w:rFonts w:ascii="Verdana" w:hAnsi="Verdana"/>
              </w:rPr>
            </w:pPr>
          </w:p>
        </w:tc>
        <w:tc>
          <w:tcPr>
            <w:tcW w:w="1416" w:type="dxa"/>
          </w:tcPr>
          <w:p w14:paraId="3C3AE189" w14:textId="2EEB22A7"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AFA46F5" w14:textId="77777777" w:rsidTr="00F35027">
        <w:tc>
          <w:tcPr>
            <w:tcW w:w="1417" w:type="dxa"/>
          </w:tcPr>
          <w:p w14:paraId="19D20A39" w14:textId="79CD5EAE" w:rsidR="00BF2943" w:rsidRPr="00BF2943" w:rsidRDefault="00BF2943" w:rsidP="00BF2943">
            <w:pPr>
              <w:pStyle w:val="Question"/>
              <w:tabs>
                <w:tab w:val="clear" w:pos="284"/>
              </w:tabs>
              <w:ind w:right="274" w:firstLine="0"/>
              <w:rPr>
                <w:rFonts w:ascii="Verdana" w:hAnsi="Verdana"/>
              </w:rPr>
            </w:pPr>
            <w:r w:rsidRPr="00BF2943">
              <w:rPr>
                <w:rFonts w:ascii="Verdana" w:hAnsi="Verdana"/>
              </w:rPr>
              <w:t>SMF 10</w:t>
            </w:r>
          </w:p>
        </w:tc>
        <w:tc>
          <w:tcPr>
            <w:tcW w:w="2266" w:type="dxa"/>
          </w:tcPr>
          <w:p w14:paraId="29DEED72" w14:textId="56B61F43" w:rsidR="00BF2943" w:rsidRPr="00BF2943" w:rsidRDefault="00BF2943" w:rsidP="00BF2943">
            <w:pPr>
              <w:pStyle w:val="Question"/>
              <w:ind w:right="-104" w:firstLine="0"/>
              <w:rPr>
                <w:rFonts w:ascii="Verdana" w:hAnsi="Verdana"/>
              </w:rPr>
            </w:pPr>
            <w:r w:rsidRPr="00BF2943">
              <w:rPr>
                <w:rFonts w:ascii="Verdana" w:hAnsi="Verdana"/>
              </w:rPr>
              <w:t>Chair of the Risk Committee</w:t>
            </w:r>
          </w:p>
        </w:tc>
        <w:tc>
          <w:tcPr>
            <w:tcW w:w="1415" w:type="dxa"/>
          </w:tcPr>
          <w:p w14:paraId="684805DA" w14:textId="77777777" w:rsidR="00BF2943" w:rsidRDefault="00BF2943" w:rsidP="00BF2943">
            <w:pPr>
              <w:pStyle w:val="Question"/>
              <w:ind w:firstLine="0"/>
              <w:rPr>
                <w:rFonts w:ascii="Verdana" w:hAnsi="Verdana"/>
                <w:b/>
              </w:rPr>
            </w:pPr>
          </w:p>
        </w:tc>
        <w:tc>
          <w:tcPr>
            <w:tcW w:w="1416" w:type="dxa"/>
          </w:tcPr>
          <w:p w14:paraId="2E157B6D" w14:textId="63F71D9A"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92CC869" w14:textId="77777777" w:rsidR="00BF2943" w:rsidRPr="00ED33C2" w:rsidRDefault="00BF2943" w:rsidP="00BF2943">
            <w:pPr>
              <w:pStyle w:val="Question"/>
              <w:ind w:firstLine="0"/>
              <w:rPr>
                <w:rFonts w:ascii="Verdana" w:hAnsi="Verdana"/>
              </w:rPr>
            </w:pPr>
          </w:p>
        </w:tc>
        <w:tc>
          <w:tcPr>
            <w:tcW w:w="1416" w:type="dxa"/>
          </w:tcPr>
          <w:p w14:paraId="16112662" w14:textId="1A3799DA"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26FA71C5" w14:textId="77777777" w:rsidTr="00F35027">
        <w:tc>
          <w:tcPr>
            <w:tcW w:w="1417" w:type="dxa"/>
          </w:tcPr>
          <w:p w14:paraId="71825D55" w14:textId="23DA3677" w:rsidR="00BF2943" w:rsidRPr="00ED33C2" w:rsidRDefault="00BF2943" w:rsidP="00BF2943">
            <w:pPr>
              <w:pStyle w:val="Question"/>
              <w:tabs>
                <w:tab w:val="clear" w:pos="284"/>
              </w:tabs>
              <w:ind w:firstLine="0"/>
              <w:rPr>
                <w:rFonts w:ascii="Verdana" w:hAnsi="Verdana"/>
              </w:rPr>
            </w:pPr>
            <w:r w:rsidRPr="00ED33C2">
              <w:rPr>
                <w:rFonts w:ascii="Verdana" w:hAnsi="Verdana"/>
              </w:rPr>
              <w:t xml:space="preserve">SMF </w:t>
            </w:r>
            <w:r>
              <w:rPr>
                <w:rFonts w:ascii="Verdana" w:hAnsi="Verdana"/>
              </w:rPr>
              <w:t>11</w:t>
            </w:r>
          </w:p>
        </w:tc>
        <w:tc>
          <w:tcPr>
            <w:tcW w:w="2266" w:type="dxa"/>
          </w:tcPr>
          <w:p w14:paraId="314372E7" w14:textId="05684701" w:rsidR="00BF2943" w:rsidRPr="009143E0" w:rsidRDefault="00BF2943" w:rsidP="00787044">
            <w:pPr>
              <w:pStyle w:val="Question"/>
              <w:ind w:right="-104" w:firstLine="0"/>
              <w:rPr>
                <w:rFonts w:ascii="Verdana" w:hAnsi="Verdana"/>
              </w:rPr>
            </w:pPr>
            <w:r w:rsidRPr="009143E0">
              <w:rPr>
                <w:rFonts w:ascii="Verdana" w:hAnsi="Verdana"/>
              </w:rPr>
              <w:t>Chair of the Audit Committee</w:t>
            </w:r>
          </w:p>
        </w:tc>
        <w:tc>
          <w:tcPr>
            <w:tcW w:w="1415" w:type="dxa"/>
          </w:tcPr>
          <w:p w14:paraId="039BC67D" w14:textId="77777777" w:rsidR="00BF2943" w:rsidRDefault="00BF2943" w:rsidP="00BF2943">
            <w:pPr>
              <w:pStyle w:val="Question"/>
              <w:ind w:firstLine="0"/>
              <w:rPr>
                <w:rFonts w:ascii="Verdana" w:hAnsi="Verdana"/>
                <w:b/>
              </w:rPr>
            </w:pPr>
          </w:p>
        </w:tc>
        <w:tc>
          <w:tcPr>
            <w:tcW w:w="1416" w:type="dxa"/>
          </w:tcPr>
          <w:p w14:paraId="0A1A503A" w14:textId="6216122A"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2E8477FF" w14:textId="77777777" w:rsidR="00BF2943" w:rsidRPr="00ED33C2" w:rsidRDefault="00BF2943" w:rsidP="00BF2943">
            <w:pPr>
              <w:pStyle w:val="Question"/>
              <w:ind w:firstLine="0"/>
              <w:rPr>
                <w:rFonts w:ascii="Verdana" w:hAnsi="Verdana"/>
              </w:rPr>
            </w:pPr>
          </w:p>
        </w:tc>
        <w:tc>
          <w:tcPr>
            <w:tcW w:w="1416" w:type="dxa"/>
          </w:tcPr>
          <w:p w14:paraId="2AFC2A95" w14:textId="03C3CA86"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4285B9A8" w14:textId="77777777" w:rsidTr="00F35027">
        <w:tc>
          <w:tcPr>
            <w:tcW w:w="1417" w:type="dxa"/>
          </w:tcPr>
          <w:p w14:paraId="1921F247" w14:textId="0C78A7B1" w:rsidR="00BF2943" w:rsidRPr="00ED33C2" w:rsidRDefault="00BF2943" w:rsidP="00BF2943">
            <w:pPr>
              <w:pStyle w:val="Question"/>
              <w:tabs>
                <w:tab w:val="clear" w:pos="284"/>
              </w:tabs>
              <w:ind w:firstLine="0"/>
              <w:rPr>
                <w:rFonts w:ascii="Verdana" w:hAnsi="Verdana"/>
              </w:rPr>
            </w:pPr>
            <w:r w:rsidRPr="00ED33C2">
              <w:rPr>
                <w:rFonts w:ascii="Verdana" w:hAnsi="Verdana"/>
              </w:rPr>
              <w:t xml:space="preserve">SMF </w:t>
            </w:r>
            <w:r>
              <w:rPr>
                <w:rFonts w:ascii="Verdana" w:hAnsi="Verdana"/>
              </w:rPr>
              <w:t>12</w:t>
            </w:r>
          </w:p>
        </w:tc>
        <w:tc>
          <w:tcPr>
            <w:tcW w:w="2266" w:type="dxa"/>
          </w:tcPr>
          <w:p w14:paraId="46583D73" w14:textId="0BC5D8DE" w:rsidR="00BF2943" w:rsidRPr="009143E0" w:rsidRDefault="00BF2943" w:rsidP="00787044">
            <w:pPr>
              <w:pStyle w:val="Question"/>
              <w:ind w:right="-104" w:firstLine="0"/>
              <w:rPr>
                <w:rFonts w:ascii="Verdana" w:hAnsi="Verdana"/>
              </w:rPr>
            </w:pPr>
            <w:r w:rsidRPr="009143E0">
              <w:rPr>
                <w:rFonts w:ascii="Verdana" w:hAnsi="Verdana"/>
              </w:rPr>
              <w:t>Chair of the Remuneration Committee</w:t>
            </w:r>
          </w:p>
        </w:tc>
        <w:tc>
          <w:tcPr>
            <w:tcW w:w="1415" w:type="dxa"/>
          </w:tcPr>
          <w:p w14:paraId="423A2C56" w14:textId="77777777" w:rsidR="00BF2943" w:rsidRDefault="00BF2943" w:rsidP="00BF2943">
            <w:pPr>
              <w:pStyle w:val="Question"/>
              <w:ind w:firstLine="0"/>
              <w:rPr>
                <w:rFonts w:ascii="Verdana" w:hAnsi="Verdana"/>
                <w:b/>
              </w:rPr>
            </w:pPr>
          </w:p>
        </w:tc>
        <w:tc>
          <w:tcPr>
            <w:tcW w:w="1416" w:type="dxa"/>
          </w:tcPr>
          <w:p w14:paraId="4CC3A4A0" w14:textId="093D346D"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088F6F9C" w14:textId="77777777" w:rsidR="00BF2943" w:rsidRPr="00ED33C2" w:rsidRDefault="00BF2943" w:rsidP="00BF2943">
            <w:pPr>
              <w:pStyle w:val="Question"/>
              <w:ind w:firstLine="0"/>
              <w:rPr>
                <w:rFonts w:ascii="Verdana" w:hAnsi="Verdana"/>
              </w:rPr>
            </w:pPr>
          </w:p>
        </w:tc>
        <w:tc>
          <w:tcPr>
            <w:tcW w:w="1416" w:type="dxa"/>
          </w:tcPr>
          <w:p w14:paraId="01B97337" w14:textId="0C10E07D"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B44BCF6" w14:textId="77777777" w:rsidTr="00F35027">
        <w:tc>
          <w:tcPr>
            <w:tcW w:w="1417" w:type="dxa"/>
          </w:tcPr>
          <w:p w14:paraId="0DF1750E" w14:textId="401D6C87"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13</w:t>
            </w:r>
          </w:p>
        </w:tc>
        <w:tc>
          <w:tcPr>
            <w:tcW w:w="2266" w:type="dxa"/>
          </w:tcPr>
          <w:p w14:paraId="03244A32" w14:textId="43D95381" w:rsidR="00BF2943" w:rsidRPr="009143E0" w:rsidRDefault="00BF2943" w:rsidP="00787044">
            <w:pPr>
              <w:pStyle w:val="Question"/>
              <w:ind w:right="-104" w:firstLine="0"/>
              <w:rPr>
                <w:rFonts w:ascii="Verdana" w:hAnsi="Verdana"/>
              </w:rPr>
            </w:pPr>
            <w:r w:rsidRPr="009143E0">
              <w:rPr>
                <w:rFonts w:ascii="Verdana" w:hAnsi="Verdana"/>
              </w:rPr>
              <w:t>Chair of the Nomination Committee</w:t>
            </w:r>
          </w:p>
        </w:tc>
        <w:tc>
          <w:tcPr>
            <w:tcW w:w="1415" w:type="dxa"/>
          </w:tcPr>
          <w:p w14:paraId="223F04CE" w14:textId="77777777" w:rsidR="00BF2943" w:rsidRDefault="00BF2943" w:rsidP="00BF2943">
            <w:pPr>
              <w:pStyle w:val="Question"/>
              <w:ind w:firstLine="0"/>
              <w:rPr>
                <w:rFonts w:ascii="Verdana" w:hAnsi="Verdana"/>
                <w:b/>
              </w:rPr>
            </w:pPr>
          </w:p>
        </w:tc>
        <w:tc>
          <w:tcPr>
            <w:tcW w:w="1416" w:type="dxa"/>
          </w:tcPr>
          <w:p w14:paraId="66A825DB" w14:textId="7E80D94C" w:rsidR="00BF2943" w:rsidRPr="00ED33C2" w:rsidRDefault="00202FE5"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5BC13D4A" w14:textId="77777777" w:rsidR="00BF2943" w:rsidRPr="00ED33C2" w:rsidRDefault="00BF2943" w:rsidP="00BF2943">
            <w:pPr>
              <w:pStyle w:val="Question"/>
              <w:ind w:firstLine="0"/>
              <w:rPr>
                <w:rFonts w:ascii="Verdana" w:hAnsi="Verdana"/>
              </w:rPr>
            </w:pPr>
          </w:p>
        </w:tc>
        <w:tc>
          <w:tcPr>
            <w:tcW w:w="1416" w:type="dxa"/>
          </w:tcPr>
          <w:p w14:paraId="1F592DF4" w14:textId="301D3A29" w:rsidR="00BF2943" w:rsidRPr="00ED33C2" w:rsidRDefault="00202FE5"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E912219" w14:textId="77777777" w:rsidTr="00F35027">
        <w:tc>
          <w:tcPr>
            <w:tcW w:w="1417" w:type="dxa"/>
          </w:tcPr>
          <w:p w14:paraId="5D13672F" w14:textId="03655B40"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14</w:t>
            </w:r>
          </w:p>
        </w:tc>
        <w:tc>
          <w:tcPr>
            <w:tcW w:w="2266" w:type="dxa"/>
          </w:tcPr>
          <w:p w14:paraId="4C6A645E" w14:textId="626A627E" w:rsidR="00BF2943" w:rsidRPr="009143E0" w:rsidRDefault="00BF2943" w:rsidP="00787044">
            <w:pPr>
              <w:pStyle w:val="Question"/>
              <w:ind w:right="-104" w:firstLine="0"/>
              <w:rPr>
                <w:rFonts w:ascii="Verdana" w:hAnsi="Verdana"/>
              </w:rPr>
            </w:pPr>
            <w:r w:rsidRPr="009143E0">
              <w:rPr>
                <w:rFonts w:ascii="Verdana" w:hAnsi="Verdana"/>
              </w:rPr>
              <w:t>Senior Independent Director</w:t>
            </w:r>
          </w:p>
        </w:tc>
        <w:tc>
          <w:tcPr>
            <w:tcW w:w="1415" w:type="dxa"/>
          </w:tcPr>
          <w:p w14:paraId="28995260" w14:textId="77777777" w:rsidR="00BF2943" w:rsidRDefault="00BF2943" w:rsidP="00BF2943">
            <w:pPr>
              <w:pStyle w:val="Question"/>
              <w:ind w:firstLine="0"/>
              <w:rPr>
                <w:rFonts w:ascii="Verdana" w:hAnsi="Verdana"/>
                <w:b/>
              </w:rPr>
            </w:pPr>
          </w:p>
        </w:tc>
        <w:tc>
          <w:tcPr>
            <w:tcW w:w="1416" w:type="dxa"/>
          </w:tcPr>
          <w:p w14:paraId="1CF9F9C1" w14:textId="49B77346"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3CEF2287" w14:textId="77777777" w:rsidR="00BF2943" w:rsidRPr="00ED33C2" w:rsidRDefault="00BF2943" w:rsidP="00BF2943">
            <w:pPr>
              <w:pStyle w:val="Question"/>
              <w:ind w:firstLine="0"/>
              <w:rPr>
                <w:rFonts w:ascii="Verdana" w:hAnsi="Verdana"/>
              </w:rPr>
            </w:pPr>
          </w:p>
        </w:tc>
        <w:tc>
          <w:tcPr>
            <w:tcW w:w="1416" w:type="dxa"/>
          </w:tcPr>
          <w:p w14:paraId="3D0C5E79" w14:textId="1DCE1AF9" w:rsidR="00BF2943" w:rsidRPr="00ED33C2" w:rsidRDefault="00646E9A"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635554CC" w14:textId="77777777" w:rsidTr="00F35027">
        <w:tc>
          <w:tcPr>
            <w:tcW w:w="1417" w:type="dxa"/>
          </w:tcPr>
          <w:p w14:paraId="180E0928" w14:textId="0688F3F6"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16</w:t>
            </w:r>
          </w:p>
        </w:tc>
        <w:tc>
          <w:tcPr>
            <w:tcW w:w="2266" w:type="dxa"/>
          </w:tcPr>
          <w:p w14:paraId="6D821281" w14:textId="4F03D3B9" w:rsidR="00BF2943" w:rsidRPr="009143E0" w:rsidRDefault="00BF2943" w:rsidP="00787044">
            <w:pPr>
              <w:pStyle w:val="Question"/>
              <w:ind w:right="-104" w:firstLine="0"/>
              <w:rPr>
                <w:rFonts w:ascii="Verdana" w:hAnsi="Verdana"/>
              </w:rPr>
            </w:pPr>
            <w:r w:rsidRPr="009143E0">
              <w:rPr>
                <w:rFonts w:ascii="Verdana" w:hAnsi="Verdana"/>
              </w:rPr>
              <w:t>Compliance Oversight</w:t>
            </w:r>
          </w:p>
        </w:tc>
        <w:tc>
          <w:tcPr>
            <w:tcW w:w="1415" w:type="dxa"/>
          </w:tcPr>
          <w:p w14:paraId="320CC9F0" w14:textId="7AD57FE1" w:rsidR="00BF2943" w:rsidRDefault="00646E9A" w:rsidP="00BF2943">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2FABC565" w14:textId="6B97D47F"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6BC078EC" w14:textId="3ABFEC6C" w:rsidR="00BF2943" w:rsidRPr="00ED33C2" w:rsidRDefault="00646E9A"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51EBEFA4" w14:textId="6FDDAE71" w:rsidR="00BF2943" w:rsidRPr="00ED33C2" w:rsidRDefault="00646E9A"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2926B48" w14:textId="77777777" w:rsidTr="00F35027">
        <w:tc>
          <w:tcPr>
            <w:tcW w:w="1417" w:type="dxa"/>
          </w:tcPr>
          <w:p w14:paraId="563DA028" w14:textId="60DE3240" w:rsidR="00BF2943" w:rsidRPr="00ED33C2" w:rsidRDefault="00BF2943" w:rsidP="00787044">
            <w:pPr>
              <w:pStyle w:val="Question"/>
              <w:tabs>
                <w:tab w:val="clear" w:pos="284"/>
              </w:tabs>
              <w:ind w:right="274" w:firstLine="0"/>
              <w:rPr>
                <w:rFonts w:ascii="Verdana" w:hAnsi="Verdana"/>
              </w:rPr>
            </w:pPr>
            <w:r w:rsidRPr="00ED33C2">
              <w:rPr>
                <w:rFonts w:ascii="Verdana" w:hAnsi="Verdana"/>
              </w:rPr>
              <w:t xml:space="preserve">SMF </w:t>
            </w:r>
            <w:r>
              <w:rPr>
                <w:rFonts w:ascii="Verdana" w:hAnsi="Verdana"/>
              </w:rPr>
              <w:t>17</w:t>
            </w:r>
          </w:p>
        </w:tc>
        <w:tc>
          <w:tcPr>
            <w:tcW w:w="2266" w:type="dxa"/>
          </w:tcPr>
          <w:p w14:paraId="153608EF" w14:textId="473ABD7B" w:rsidR="00BF2943" w:rsidRPr="009143E0" w:rsidRDefault="00BF2943" w:rsidP="00787044">
            <w:pPr>
              <w:pStyle w:val="Question"/>
              <w:ind w:right="-104" w:firstLine="0"/>
              <w:rPr>
                <w:rFonts w:ascii="Verdana" w:hAnsi="Verdana"/>
              </w:rPr>
            </w:pPr>
            <w:r w:rsidRPr="009143E0">
              <w:rPr>
                <w:rFonts w:ascii="Verdana" w:hAnsi="Verdana"/>
              </w:rPr>
              <w:t xml:space="preserve">Money Laundering </w:t>
            </w:r>
            <w:r w:rsidRPr="009143E0">
              <w:rPr>
                <w:rFonts w:ascii="Verdana" w:hAnsi="Verdana"/>
              </w:rPr>
              <w:lastRenderedPageBreak/>
              <w:t>Reporting Officer (MLRO)</w:t>
            </w:r>
          </w:p>
        </w:tc>
        <w:tc>
          <w:tcPr>
            <w:tcW w:w="1415" w:type="dxa"/>
          </w:tcPr>
          <w:p w14:paraId="5501699A" w14:textId="66F1AAD7" w:rsidR="00BF2943" w:rsidRDefault="00D93D4D" w:rsidP="00BF2943">
            <w:pPr>
              <w:pStyle w:val="Question"/>
              <w:ind w:firstLine="0"/>
              <w:rPr>
                <w:rFonts w:ascii="Verdana" w:hAnsi="Verdana"/>
                <w:b/>
              </w:rPr>
            </w:pPr>
            <w:r w:rsidRPr="00ED33C2">
              <w:rPr>
                <w:rFonts w:ascii="Verdana" w:hAnsi="Verdana"/>
              </w:rPr>
              <w:lastRenderedPageBreak/>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323D1C4D" w14:textId="6033F643"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6D738A44" w14:textId="447B415B"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048C39CF" w14:textId="478711CE" w:rsidR="00BF2943" w:rsidRPr="00ED33C2" w:rsidRDefault="00D93D4D"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12B4952D" w14:textId="77777777" w:rsidTr="00F35027">
        <w:tc>
          <w:tcPr>
            <w:tcW w:w="1417" w:type="dxa"/>
          </w:tcPr>
          <w:p w14:paraId="3955F210" w14:textId="3383F7AB" w:rsidR="00BF2943" w:rsidRPr="00ED33C2" w:rsidRDefault="00BF2943" w:rsidP="00787044">
            <w:pPr>
              <w:pStyle w:val="Question"/>
              <w:tabs>
                <w:tab w:val="clear" w:pos="284"/>
              </w:tabs>
              <w:ind w:right="274" w:firstLine="0"/>
              <w:rPr>
                <w:rFonts w:ascii="Verdana" w:hAnsi="Verdana"/>
              </w:rPr>
            </w:pPr>
            <w:r>
              <w:rPr>
                <w:rFonts w:ascii="Verdana" w:hAnsi="Verdana"/>
              </w:rPr>
              <w:t>SMF 18</w:t>
            </w:r>
          </w:p>
        </w:tc>
        <w:tc>
          <w:tcPr>
            <w:tcW w:w="2266" w:type="dxa"/>
          </w:tcPr>
          <w:p w14:paraId="313413B3" w14:textId="68C128BF" w:rsidR="00BF2943" w:rsidRPr="009143E0" w:rsidRDefault="00BF2943" w:rsidP="00787044">
            <w:pPr>
              <w:pStyle w:val="Question"/>
              <w:ind w:right="-104" w:firstLine="0"/>
              <w:rPr>
                <w:rFonts w:ascii="Verdana" w:hAnsi="Verdana"/>
              </w:rPr>
            </w:pPr>
            <w:r w:rsidRPr="009143E0">
              <w:rPr>
                <w:rFonts w:ascii="Verdana" w:hAnsi="Verdana"/>
              </w:rPr>
              <w:t>Other overall responsibility function</w:t>
            </w:r>
          </w:p>
        </w:tc>
        <w:tc>
          <w:tcPr>
            <w:tcW w:w="1415" w:type="dxa"/>
          </w:tcPr>
          <w:p w14:paraId="35E4833C" w14:textId="77777777" w:rsidR="00BF2943" w:rsidRDefault="00BF2943" w:rsidP="00BF2943">
            <w:pPr>
              <w:pStyle w:val="Question"/>
              <w:ind w:firstLine="0"/>
              <w:rPr>
                <w:rFonts w:ascii="Verdana" w:hAnsi="Verdana"/>
                <w:b/>
              </w:rPr>
            </w:pPr>
          </w:p>
        </w:tc>
        <w:tc>
          <w:tcPr>
            <w:tcW w:w="1416" w:type="dxa"/>
          </w:tcPr>
          <w:p w14:paraId="1A8B5A09" w14:textId="77777777" w:rsidR="00BF2943" w:rsidRPr="00ED33C2" w:rsidRDefault="00BF2943" w:rsidP="00BF2943">
            <w:pPr>
              <w:pStyle w:val="Question"/>
              <w:ind w:firstLine="0"/>
              <w:rPr>
                <w:rFonts w:ascii="Verdana" w:hAnsi="Verdana"/>
              </w:rPr>
            </w:pPr>
          </w:p>
        </w:tc>
        <w:tc>
          <w:tcPr>
            <w:tcW w:w="1415" w:type="dxa"/>
          </w:tcPr>
          <w:p w14:paraId="6F09B873" w14:textId="77777777" w:rsidR="00BF2943" w:rsidRPr="00ED33C2" w:rsidRDefault="00BF2943" w:rsidP="00BF2943">
            <w:pPr>
              <w:pStyle w:val="Question"/>
              <w:ind w:firstLine="0"/>
              <w:rPr>
                <w:rFonts w:ascii="Verdana" w:hAnsi="Verdana"/>
              </w:rPr>
            </w:pPr>
          </w:p>
        </w:tc>
        <w:tc>
          <w:tcPr>
            <w:tcW w:w="1416" w:type="dxa"/>
          </w:tcPr>
          <w:p w14:paraId="62F601EC" w14:textId="23C2EC32" w:rsidR="00BF2943" w:rsidRPr="00ED33C2" w:rsidRDefault="00D93D4D"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06DB13B7" w14:textId="77777777" w:rsidTr="00F35027">
        <w:tc>
          <w:tcPr>
            <w:tcW w:w="1417" w:type="dxa"/>
          </w:tcPr>
          <w:p w14:paraId="08081E49" w14:textId="5545081E" w:rsidR="00BF2943" w:rsidRPr="00ED33C2" w:rsidRDefault="00BF2943" w:rsidP="00787044">
            <w:pPr>
              <w:pStyle w:val="Question"/>
              <w:tabs>
                <w:tab w:val="clear" w:pos="284"/>
              </w:tabs>
              <w:ind w:right="274" w:firstLine="0"/>
              <w:rPr>
                <w:rFonts w:ascii="Verdana" w:hAnsi="Verdana"/>
              </w:rPr>
            </w:pPr>
            <w:r>
              <w:rPr>
                <w:rFonts w:ascii="Verdana" w:hAnsi="Verdana"/>
              </w:rPr>
              <w:t>SMF 19</w:t>
            </w:r>
          </w:p>
        </w:tc>
        <w:tc>
          <w:tcPr>
            <w:tcW w:w="2266" w:type="dxa"/>
          </w:tcPr>
          <w:p w14:paraId="3A7E9982" w14:textId="6C28AD0B" w:rsidR="00BF2943" w:rsidRPr="009143E0" w:rsidRDefault="00BF2943" w:rsidP="00787044">
            <w:pPr>
              <w:pStyle w:val="Question"/>
              <w:ind w:right="-104" w:firstLine="0"/>
              <w:rPr>
                <w:rFonts w:ascii="Verdana" w:hAnsi="Verdana"/>
              </w:rPr>
            </w:pPr>
            <w:r w:rsidRPr="009143E0">
              <w:rPr>
                <w:rFonts w:ascii="Verdana" w:hAnsi="Verdana"/>
              </w:rPr>
              <w:t xml:space="preserve">Head of </w:t>
            </w:r>
            <w:r w:rsidR="00A627E3">
              <w:rPr>
                <w:rFonts w:ascii="Verdana" w:hAnsi="Verdana"/>
              </w:rPr>
              <w:t>Third Country Branch</w:t>
            </w:r>
          </w:p>
        </w:tc>
        <w:tc>
          <w:tcPr>
            <w:tcW w:w="1415" w:type="dxa"/>
          </w:tcPr>
          <w:p w14:paraId="25D3D28A" w14:textId="77777777" w:rsidR="00BF2943" w:rsidRDefault="00BF2943" w:rsidP="00BF2943">
            <w:pPr>
              <w:pStyle w:val="Question"/>
              <w:ind w:firstLine="0"/>
              <w:rPr>
                <w:rFonts w:ascii="Verdana" w:hAnsi="Verdana"/>
                <w:b/>
              </w:rPr>
            </w:pPr>
          </w:p>
        </w:tc>
        <w:tc>
          <w:tcPr>
            <w:tcW w:w="1416" w:type="dxa"/>
          </w:tcPr>
          <w:p w14:paraId="4A40C875" w14:textId="77777777" w:rsidR="00BF2943" w:rsidRPr="00ED33C2" w:rsidRDefault="00BF2943" w:rsidP="00BF2943">
            <w:pPr>
              <w:pStyle w:val="Question"/>
              <w:ind w:firstLine="0"/>
              <w:rPr>
                <w:rFonts w:ascii="Verdana" w:hAnsi="Verdana"/>
              </w:rPr>
            </w:pPr>
          </w:p>
        </w:tc>
        <w:tc>
          <w:tcPr>
            <w:tcW w:w="1415" w:type="dxa"/>
          </w:tcPr>
          <w:p w14:paraId="3256FF8E" w14:textId="07EC0446" w:rsidR="00BF2943" w:rsidRPr="00ED33C2" w:rsidRDefault="00D93D4D"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4E96B643" w14:textId="77777777" w:rsidR="00BF2943" w:rsidRPr="00ED33C2" w:rsidRDefault="00BF2943" w:rsidP="00BF2943">
            <w:pPr>
              <w:pStyle w:val="Question"/>
              <w:tabs>
                <w:tab w:val="left" w:pos="765"/>
              </w:tabs>
              <w:ind w:firstLine="0"/>
              <w:rPr>
                <w:rFonts w:ascii="Verdana" w:hAnsi="Verdana"/>
              </w:rPr>
            </w:pPr>
          </w:p>
        </w:tc>
      </w:tr>
      <w:tr w:rsidR="00BF2943" w14:paraId="139BA6BA" w14:textId="77777777" w:rsidTr="00F35027">
        <w:tc>
          <w:tcPr>
            <w:tcW w:w="1417" w:type="dxa"/>
          </w:tcPr>
          <w:p w14:paraId="550D6B52" w14:textId="16D016DF" w:rsidR="00BF2943" w:rsidRPr="00ED33C2" w:rsidRDefault="00BF2943" w:rsidP="00787044">
            <w:pPr>
              <w:pStyle w:val="Question"/>
              <w:tabs>
                <w:tab w:val="clear" w:pos="284"/>
              </w:tabs>
              <w:ind w:right="274" w:firstLine="0"/>
              <w:rPr>
                <w:rFonts w:ascii="Verdana" w:hAnsi="Verdana"/>
              </w:rPr>
            </w:pPr>
            <w:r>
              <w:rPr>
                <w:rFonts w:ascii="Verdana" w:hAnsi="Verdana"/>
              </w:rPr>
              <w:t>SMF 24</w:t>
            </w:r>
          </w:p>
        </w:tc>
        <w:tc>
          <w:tcPr>
            <w:tcW w:w="2266" w:type="dxa"/>
          </w:tcPr>
          <w:p w14:paraId="7EDB197A" w14:textId="480A15AB" w:rsidR="00BF2943" w:rsidRPr="009143E0" w:rsidRDefault="00BF2943" w:rsidP="00787044">
            <w:pPr>
              <w:pStyle w:val="Question"/>
              <w:ind w:right="-104" w:firstLine="0"/>
              <w:rPr>
                <w:rFonts w:ascii="Verdana" w:hAnsi="Verdana"/>
              </w:rPr>
            </w:pPr>
            <w:r w:rsidRPr="009143E0">
              <w:rPr>
                <w:rFonts w:ascii="Verdana" w:hAnsi="Verdana"/>
              </w:rPr>
              <w:t>Chief Operations</w:t>
            </w:r>
          </w:p>
        </w:tc>
        <w:tc>
          <w:tcPr>
            <w:tcW w:w="1415" w:type="dxa"/>
          </w:tcPr>
          <w:p w14:paraId="366D64B7" w14:textId="77777777" w:rsidR="00BF2943" w:rsidRDefault="00BF2943" w:rsidP="00BF2943">
            <w:pPr>
              <w:pStyle w:val="Question"/>
              <w:ind w:firstLine="0"/>
              <w:rPr>
                <w:rFonts w:ascii="Verdana" w:hAnsi="Verdana"/>
                <w:b/>
              </w:rPr>
            </w:pPr>
          </w:p>
        </w:tc>
        <w:tc>
          <w:tcPr>
            <w:tcW w:w="1416" w:type="dxa"/>
          </w:tcPr>
          <w:p w14:paraId="1DBDA303" w14:textId="77777777" w:rsidR="00BF2943" w:rsidRPr="00ED33C2" w:rsidRDefault="00BF2943" w:rsidP="00BF2943">
            <w:pPr>
              <w:pStyle w:val="Question"/>
              <w:ind w:firstLine="0"/>
              <w:rPr>
                <w:rFonts w:ascii="Verdana" w:hAnsi="Verdana"/>
              </w:rPr>
            </w:pPr>
          </w:p>
        </w:tc>
        <w:tc>
          <w:tcPr>
            <w:tcW w:w="1415" w:type="dxa"/>
          </w:tcPr>
          <w:p w14:paraId="0F237E76" w14:textId="77777777" w:rsidR="00BF2943" w:rsidRPr="00ED33C2" w:rsidRDefault="00BF2943" w:rsidP="00BF2943">
            <w:pPr>
              <w:pStyle w:val="Question"/>
              <w:ind w:firstLine="0"/>
              <w:rPr>
                <w:rFonts w:ascii="Verdana" w:hAnsi="Verdana"/>
              </w:rPr>
            </w:pPr>
          </w:p>
        </w:tc>
        <w:tc>
          <w:tcPr>
            <w:tcW w:w="1416" w:type="dxa"/>
          </w:tcPr>
          <w:p w14:paraId="5FB73C92" w14:textId="3B098934" w:rsidR="00BF2943" w:rsidRPr="00ED33C2" w:rsidRDefault="00787044"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BF2943" w14:paraId="37FFD136" w14:textId="77777777" w:rsidTr="00F35027">
        <w:tc>
          <w:tcPr>
            <w:tcW w:w="1417" w:type="dxa"/>
          </w:tcPr>
          <w:p w14:paraId="78EAEDF7" w14:textId="5940583D" w:rsidR="00BF2943" w:rsidRPr="00ED33C2" w:rsidRDefault="00BF2943" w:rsidP="00787044">
            <w:pPr>
              <w:pStyle w:val="Question"/>
              <w:tabs>
                <w:tab w:val="clear" w:pos="284"/>
              </w:tabs>
              <w:ind w:right="274" w:firstLine="0"/>
              <w:rPr>
                <w:rFonts w:ascii="Verdana" w:hAnsi="Verdana"/>
              </w:rPr>
            </w:pPr>
            <w:r>
              <w:rPr>
                <w:rFonts w:ascii="Verdana" w:hAnsi="Verdana"/>
              </w:rPr>
              <w:t>SMF 27</w:t>
            </w:r>
          </w:p>
        </w:tc>
        <w:tc>
          <w:tcPr>
            <w:tcW w:w="2266" w:type="dxa"/>
          </w:tcPr>
          <w:p w14:paraId="67B81729" w14:textId="14861266" w:rsidR="00BF2943" w:rsidRPr="009143E0" w:rsidRDefault="00BF2943" w:rsidP="00787044">
            <w:pPr>
              <w:pStyle w:val="Question"/>
              <w:ind w:right="-104" w:firstLine="0"/>
              <w:rPr>
                <w:rFonts w:ascii="Verdana" w:hAnsi="Verdana"/>
              </w:rPr>
            </w:pPr>
            <w:r w:rsidRPr="009143E0">
              <w:rPr>
                <w:rFonts w:ascii="Verdana" w:hAnsi="Verdana"/>
              </w:rPr>
              <w:t>Partner</w:t>
            </w:r>
          </w:p>
        </w:tc>
        <w:tc>
          <w:tcPr>
            <w:tcW w:w="1415" w:type="dxa"/>
          </w:tcPr>
          <w:p w14:paraId="1C5D789B" w14:textId="77777777" w:rsidR="00BF2943" w:rsidRDefault="00BF2943" w:rsidP="00BF2943">
            <w:pPr>
              <w:pStyle w:val="Question"/>
              <w:ind w:firstLine="0"/>
              <w:rPr>
                <w:rFonts w:ascii="Verdana" w:hAnsi="Verdana"/>
                <w:b/>
              </w:rPr>
            </w:pPr>
          </w:p>
        </w:tc>
        <w:tc>
          <w:tcPr>
            <w:tcW w:w="1416" w:type="dxa"/>
          </w:tcPr>
          <w:p w14:paraId="48E89DB0" w14:textId="529797D9" w:rsidR="00BF2943" w:rsidRPr="00ED33C2" w:rsidRDefault="00787044"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5" w:type="dxa"/>
          </w:tcPr>
          <w:p w14:paraId="1EF63870" w14:textId="1CA933D4" w:rsidR="00BF2943" w:rsidRPr="00ED33C2" w:rsidRDefault="00787044" w:rsidP="00BF2943">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66DFEFCF" w14:textId="2236173F" w:rsidR="00BF2943" w:rsidRPr="00ED33C2" w:rsidRDefault="00787044" w:rsidP="00BF2943">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r>
      <w:tr w:rsidR="00787044" w14:paraId="05734877" w14:textId="77777777" w:rsidTr="00F35027">
        <w:tc>
          <w:tcPr>
            <w:tcW w:w="1417" w:type="dxa"/>
          </w:tcPr>
          <w:p w14:paraId="31A20550" w14:textId="22B03391" w:rsidR="00787044" w:rsidRDefault="00787044" w:rsidP="00787044">
            <w:pPr>
              <w:pStyle w:val="Question"/>
              <w:tabs>
                <w:tab w:val="clear" w:pos="284"/>
              </w:tabs>
              <w:ind w:right="274" w:firstLine="0"/>
              <w:rPr>
                <w:rFonts w:ascii="Verdana" w:hAnsi="Verdana"/>
              </w:rPr>
            </w:pPr>
            <w:r>
              <w:rPr>
                <w:rFonts w:ascii="Verdana" w:hAnsi="Verdana"/>
              </w:rPr>
              <w:t>SMF 29</w:t>
            </w:r>
          </w:p>
        </w:tc>
        <w:tc>
          <w:tcPr>
            <w:tcW w:w="2266" w:type="dxa"/>
          </w:tcPr>
          <w:p w14:paraId="2FB29A6A" w14:textId="222E7FBA" w:rsidR="00787044" w:rsidRPr="009143E0" w:rsidRDefault="00787044" w:rsidP="00787044">
            <w:pPr>
              <w:pStyle w:val="Question"/>
              <w:ind w:right="-104" w:firstLine="0"/>
              <w:rPr>
                <w:rFonts w:ascii="Verdana" w:hAnsi="Verdana"/>
              </w:rPr>
            </w:pPr>
            <w:r>
              <w:rPr>
                <w:rFonts w:ascii="Verdana" w:hAnsi="Verdana"/>
              </w:rPr>
              <w:t>Limited scope function (limited scope SMCR firms only)</w:t>
            </w:r>
          </w:p>
        </w:tc>
        <w:tc>
          <w:tcPr>
            <w:tcW w:w="1415" w:type="dxa"/>
          </w:tcPr>
          <w:p w14:paraId="71DAB1DE" w14:textId="6CE6B764" w:rsidR="00787044" w:rsidRDefault="00787044" w:rsidP="00BF2943">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416" w:type="dxa"/>
          </w:tcPr>
          <w:p w14:paraId="6DE677EC" w14:textId="77777777" w:rsidR="00787044" w:rsidRPr="00ED33C2" w:rsidRDefault="00787044" w:rsidP="00BF2943">
            <w:pPr>
              <w:pStyle w:val="Question"/>
              <w:ind w:firstLine="0"/>
              <w:rPr>
                <w:rFonts w:ascii="Verdana" w:hAnsi="Verdana"/>
              </w:rPr>
            </w:pPr>
          </w:p>
        </w:tc>
        <w:tc>
          <w:tcPr>
            <w:tcW w:w="1415" w:type="dxa"/>
          </w:tcPr>
          <w:p w14:paraId="3D9396B0" w14:textId="77777777" w:rsidR="00787044" w:rsidRPr="00ED33C2" w:rsidRDefault="00787044" w:rsidP="00BF2943">
            <w:pPr>
              <w:pStyle w:val="Question"/>
              <w:ind w:firstLine="0"/>
              <w:rPr>
                <w:rFonts w:ascii="Verdana" w:hAnsi="Verdana"/>
              </w:rPr>
            </w:pPr>
          </w:p>
        </w:tc>
        <w:tc>
          <w:tcPr>
            <w:tcW w:w="1416" w:type="dxa"/>
          </w:tcPr>
          <w:p w14:paraId="6208C4D0" w14:textId="77777777" w:rsidR="00787044" w:rsidRPr="00ED33C2" w:rsidRDefault="00787044" w:rsidP="00BF2943">
            <w:pPr>
              <w:pStyle w:val="Question"/>
              <w:tabs>
                <w:tab w:val="left" w:pos="765"/>
              </w:tabs>
              <w:ind w:firstLine="0"/>
              <w:rPr>
                <w:rFonts w:ascii="Verdana" w:hAnsi="Verdana"/>
              </w:rPr>
            </w:pPr>
          </w:p>
        </w:tc>
      </w:tr>
    </w:tbl>
    <w:p w14:paraId="463D8DEA" w14:textId="18EB99B6" w:rsidR="00EC543E" w:rsidRPr="00B27110" w:rsidRDefault="00F1272C" w:rsidP="00EC543E">
      <w:pPr>
        <w:pStyle w:val="Question"/>
        <w:rPr>
          <w:rFonts w:ascii="Verdana" w:hAnsi="Verdana"/>
          <w:b/>
        </w:rPr>
      </w:pPr>
      <w:r>
        <w:rPr>
          <w:rFonts w:ascii="Verdana" w:hAnsi="Verdana"/>
          <w:b/>
        </w:rPr>
        <w:tab/>
      </w:r>
      <w:r w:rsidR="00EC543E">
        <w:rPr>
          <w:rFonts w:ascii="Verdana" w:hAnsi="Verdana"/>
          <w:b/>
        </w:rPr>
        <w:t>5.2</w:t>
      </w:r>
      <w:r w:rsidR="00EC543E" w:rsidRPr="00ED1D1E">
        <w:rPr>
          <w:rFonts w:ascii="Verdana" w:hAnsi="Verdana"/>
          <w:b/>
        </w:rPr>
        <w:tab/>
      </w:r>
      <w:r w:rsidR="00EC543E">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543E" w:rsidRPr="00E0460D" w14:paraId="65982CA7" w14:textId="77777777" w:rsidTr="00143B06">
        <w:trPr>
          <w:trHeight w:hRule="exact" w:val="397"/>
        </w:trPr>
        <w:tc>
          <w:tcPr>
            <w:tcW w:w="7088" w:type="dxa"/>
            <w:vAlign w:val="center"/>
          </w:tcPr>
          <w:p w14:paraId="427A36E1" w14:textId="77777777" w:rsidR="00EC543E" w:rsidRPr="00E0460D" w:rsidRDefault="00EC543E"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F5F77C" w14:textId="77777777" w:rsidR="00EC543E" w:rsidRDefault="00EC543E" w:rsidP="00EC543E">
      <w:pPr>
        <w:pStyle w:val="Question"/>
        <w:rPr>
          <w:rFonts w:ascii="Verdana" w:hAnsi="Verdana"/>
          <w:b/>
        </w:rPr>
      </w:pPr>
      <w:r>
        <w:rPr>
          <w:rFonts w:ascii="Verdana" w:hAnsi="Verdana"/>
          <w:b/>
        </w:rPr>
        <w:tab/>
        <w:t>5.3</w:t>
      </w:r>
      <w:r>
        <w:rPr>
          <w:rFonts w:ascii="Verdana" w:hAnsi="Verdana"/>
          <w:b/>
        </w:rPr>
        <w:tab/>
        <w:t xml:space="preserve">When will the candidate start using the functions? </w:t>
      </w:r>
      <w:r w:rsidRPr="00B27110">
        <w:rPr>
          <w:rFonts w:ascii="Verdana" w:hAnsi="Verdana"/>
          <w:b/>
        </w:rPr>
        <w:t>(dd/mm/yy</w:t>
      </w:r>
      <w:r>
        <w:rPr>
          <w:rFonts w:ascii="Verdana" w:hAnsi="Verdana"/>
          <w:b/>
        </w:rPr>
        <w:t>yy</w:t>
      </w:r>
      <w:r w:rsidRPr="00B27110">
        <w:rPr>
          <w:rFonts w:ascii="Verdana" w:hAnsi="Verdana"/>
          <w:b/>
        </w:rPr>
        <w:t>)</w:t>
      </w:r>
    </w:p>
    <w:p w14:paraId="16D017D3" w14:textId="1EBEA12F" w:rsidR="00CE38A5" w:rsidRPr="00FA0AA0" w:rsidRDefault="00CE38A5" w:rsidP="00CE38A5">
      <w:pPr>
        <w:pStyle w:val="Question"/>
        <w:tabs>
          <w:tab w:val="clear" w:pos="-142"/>
        </w:tabs>
        <w:spacing w:before="20"/>
        <w:ind w:firstLine="0"/>
        <w:rPr>
          <w:rFonts w:ascii="Verdana" w:hAnsi="Verdana"/>
        </w:rPr>
      </w:pPr>
      <w:r w:rsidRPr="00FA0AA0">
        <w:rPr>
          <w:rFonts w:ascii="Verdana" w:hAnsi="Verdana"/>
        </w:rPr>
        <w:t xml:space="preserve">For example, </w:t>
      </w:r>
      <w:r w:rsidR="007A35AE">
        <w:rPr>
          <w:rFonts w:ascii="Verdana" w:hAnsi="Verdana"/>
        </w:rPr>
        <w:t>09 07 2022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EC543E" w:rsidRPr="00B27110" w14:paraId="09F4DFCC" w14:textId="77777777" w:rsidTr="00143B06">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DAD9195"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B6E322"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1347FAC"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612A7AD"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4B7688C"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B328E62"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D8D4966"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45BB61"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322C3D"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5D7FC3F" w14:textId="77777777" w:rsidR="00EC543E" w:rsidRPr="00B27110" w:rsidRDefault="00EC543E" w:rsidP="00143B06">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23A3F99" w14:textId="77777777" w:rsidR="00EC543E" w:rsidRDefault="00EC543E" w:rsidP="00EC543E">
      <w:pPr>
        <w:pStyle w:val="Question"/>
        <w:rPr>
          <w:rFonts w:ascii="Verdana" w:hAnsi="Verdana"/>
          <w:b/>
        </w:rPr>
      </w:pPr>
      <w:r w:rsidRPr="00B27110">
        <w:rPr>
          <w:rFonts w:ascii="Verdana" w:hAnsi="Verdana"/>
          <w:b/>
        </w:rPr>
        <w:tab/>
      </w:r>
      <w:r>
        <w:rPr>
          <w:rFonts w:ascii="Verdana" w:hAnsi="Verdana"/>
          <w:b/>
        </w:rPr>
        <w:t>5.4</w:t>
      </w:r>
      <w:r w:rsidRPr="00ED1D1E">
        <w:rPr>
          <w:rFonts w:ascii="Verdana" w:hAnsi="Verdana"/>
          <w:b/>
        </w:rPr>
        <w:tab/>
      </w:r>
      <w:r>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543E" w:rsidRPr="00E0460D" w14:paraId="1216A5C5" w14:textId="77777777" w:rsidTr="007A35AE">
        <w:trPr>
          <w:trHeight w:hRule="exact" w:val="942"/>
        </w:trPr>
        <w:tc>
          <w:tcPr>
            <w:tcW w:w="7088" w:type="dxa"/>
            <w:vAlign w:val="center"/>
          </w:tcPr>
          <w:p w14:paraId="5FA683AE" w14:textId="77777777" w:rsidR="00EC543E" w:rsidRPr="00E0460D" w:rsidRDefault="00EC543E" w:rsidP="00143B0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9E23E34" w14:textId="77777777" w:rsidR="00EC543E" w:rsidRPr="009254F3" w:rsidRDefault="00EC543E" w:rsidP="00EC543E">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778F6E1" w14:textId="77777777" w:rsidR="00EC543E" w:rsidRDefault="00EC543E" w:rsidP="00EC543E">
      <w:pPr>
        <w:pStyle w:val="Question"/>
        <w:rPr>
          <w:rFonts w:ascii="Verdana" w:hAnsi="Verdana"/>
          <w:b/>
        </w:rPr>
      </w:pPr>
      <w:r w:rsidRPr="00B27110">
        <w:rPr>
          <w:rFonts w:ascii="Verdana" w:hAnsi="Verdana"/>
          <w:b/>
        </w:rPr>
        <w:tab/>
      </w:r>
      <w:r>
        <w:rPr>
          <w:rFonts w:ascii="Verdana" w:hAnsi="Verdana"/>
          <w:b/>
        </w:rPr>
        <w:t>5.5</w:t>
      </w:r>
      <w:r w:rsidRPr="00B27110">
        <w:rPr>
          <w:rFonts w:ascii="Verdana" w:hAnsi="Verdana"/>
          <w:b/>
        </w:rPr>
        <w:tab/>
      </w:r>
      <w:r>
        <w:rPr>
          <w:rFonts w:ascii="Verdana" w:hAnsi="Verdana"/>
          <w:b/>
        </w:rPr>
        <w:t>Will the candidate be responsible for insurance distribution at the firm?</w:t>
      </w:r>
    </w:p>
    <w:p w14:paraId="06A3F31A" w14:textId="77777777" w:rsidR="00EC543E" w:rsidRDefault="00EC543E" w:rsidP="00EC54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AB1EC5C" w14:textId="77777777" w:rsidR="00EC543E" w:rsidRDefault="00EC543E" w:rsidP="00EC54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6C55CEF" w14:textId="77777777" w:rsidR="00EC543E" w:rsidRPr="003C1C0D" w:rsidRDefault="00EC543E" w:rsidP="00EC543E">
      <w:pPr>
        <w:pStyle w:val="Question"/>
        <w:tabs>
          <w:tab w:val="clear" w:pos="-142"/>
        </w:tabs>
        <w:spacing w:before="20"/>
        <w:ind w:firstLine="0"/>
        <w:rPr>
          <w:rFonts w:ascii="Verdana" w:hAnsi="Verdana"/>
        </w:rPr>
      </w:pPr>
      <w:r>
        <w:rPr>
          <w:rFonts w:ascii="Verdana" w:hAnsi="Verdana"/>
        </w:rPr>
        <w:t>Note: Yes can only be selected if the individual is applying for a governing function (other than a non-executive director function)</w:t>
      </w:r>
    </w:p>
    <w:p w14:paraId="7BAA5803" w14:textId="3A8274AF" w:rsidR="00767989" w:rsidRPr="009254F3" w:rsidRDefault="00EC543E" w:rsidP="00CE38A5">
      <w:pPr>
        <w:pStyle w:val="Qsheading1"/>
        <w:tabs>
          <w:tab w:val="clear" w:pos="284"/>
          <w:tab w:val="left" w:pos="-851"/>
        </w:tabs>
        <w:ind w:left="-709"/>
        <w:outlineLvl w:val="0"/>
        <w:rPr>
          <w:rFonts w:ascii="Verdana" w:hAnsi="Verdana"/>
          <w:szCs w:val="22"/>
        </w:rPr>
      </w:pPr>
      <w:r w:rsidRPr="00CE38A5">
        <w:rPr>
          <w:rFonts w:ascii="Verdana" w:hAnsi="Verdana"/>
          <w:szCs w:val="22"/>
        </w:rPr>
        <w:tab/>
      </w:r>
      <w:r w:rsidR="00767989">
        <w:rPr>
          <w:rFonts w:ascii="Verdana" w:hAnsi="Verdana"/>
          <w:szCs w:val="22"/>
        </w:rPr>
        <w:t>Mortgage Credit Directive</w:t>
      </w:r>
    </w:p>
    <w:p w14:paraId="50FF582F" w14:textId="77777777" w:rsidR="00767989" w:rsidRDefault="00767989" w:rsidP="00767989">
      <w:pPr>
        <w:pStyle w:val="Question"/>
        <w:rPr>
          <w:rFonts w:ascii="Verdana" w:hAnsi="Verdana"/>
          <w:b/>
        </w:rPr>
      </w:pPr>
      <w:r w:rsidRPr="00B27110">
        <w:rPr>
          <w:rFonts w:ascii="Verdana" w:hAnsi="Verdana"/>
          <w:b/>
        </w:rPr>
        <w:tab/>
      </w:r>
      <w:r>
        <w:rPr>
          <w:rFonts w:ascii="Verdana" w:hAnsi="Verdana"/>
          <w:b/>
        </w:rPr>
        <w:t>5.6</w:t>
      </w:r>
      <w:r w:rsidRPr="00B27110">
        <w:rPr>
          <w:rFonts w:ascii="Verdana" w:hAnsi="Verdana"/>
          <w:b/>
        </w:rPr>
        <w:tab/>
      </w:r>
      <w:r>
        <w:rPr>
          <w:rFonts w:ascii="Verdana" w:hAnsi="Verdana"/>
          <w:b/>
        </w:rPr>
        <w:t>Will the candidate be responsible for Mortgage Credit Directive Intermediation at the firm?</w:t>
      </w:r>
    </w:p>
    <w:p w14:paraId="6EE6EEE5" w14:textId="77777777" w:rsidR="00767989" w:rsidRDefault="00767989" w:rsidP="0076798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C67AFA5" w14:textId="77777777" w:rsidR="00767989" w:rsidRDefault="00767989" w:rsidP="0076798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0CA0883" w14:textId="77777777" w:rsidR="00767989" w:rsidRPr="003C1C0D" w:rsidRDefault="00767989" w:rsidP="00767989">
      <w:pPr>
        <w:pStyle w:val="Question"/>
        <w:tabs>
          <w:tab w:val="clear" w:pos="-142"/>
        </w:tabs>
        <w:spacing w:before="20"/>
        <w:ind w:firstLine="0"/>
        <w:rPr>
          <w:rFonts w:ascii="Verdana" w:hAnsi="Verdana"/>
        </w:rPr>
      </w:pPr>
      <w:r>
        <w:rPr>
          <w:rFonts w:ascii="Verdana" w:hAnsi="Verdana"/>
        </w:rPr>
        <w:t>Note: Yes can only be selected if the individual is applying for a governing function (other than a non-executive director function)</w:t>
      </w:r>
    </w:p>
    <w:p w14:paraId="01B54C94" w14:textId="77777777" w:rsidR="00767989" w:rsidRDefault="00767989" w:rsidP="00767989">
      <w:pPr>
        <w:pStyle w:val="Question"/>
        <w:tabs>
          <w:tab w:val="clear" w:pos="-142"/>
        </w:tabs>
        <w:spacing w:before="20"/>
        <w:ind w:firstLine="0"/>
        <w:rPr>
          <w:rFonts w:ascii="Verdana" w:hAnsi="Verdana"/>
        </w:rPr>
      </w:pPr>
    </w:p>
    <w:p w14:paraId="2BC913D8" w14:textId="77777777" w:rsidR="00CE38A5" w:rsidRDefault="00CE38A5">
      <w:pPr>
        <w:rPr>
          <w:rFonts w:ascii="Verdana" w:eastAsia="Times New Roman" w:hAnsi="Verdana" w:cs="Times New Roman"/>
          <w:b/>
          <w:sz w:val="18"/>
          <w:szCs w:val="20"/>
          <w:lang w:eastAsia="en-GB"/>
        </w:rPr>
      </w:pPr>
      <w:r>
        <w:rPr>
          <w:rFonts w:ascii="Verdana" w:hAnsi="Verdana"/>
          <w:b/>
        </w:rPr>
        <w:br w:type="page"/>
      </w:r>
    </w:p>
    <w:p w14:paraId="23478C14" w14:textId="1556535F" w:rsidR="00767989" w:rsidRDefault="00767989" w:rsidP="00767989">
      <w:pPr>
        <w:pStyle w:val="Question"/>
        <w:rPr>
          <w:rFonts w:ascii="Verdana" w:hAnsi="Verdana"/>
          <w:b/>
        </w:rPr>
      </w:pPr>
      <w:r>
        <w:rPr>
          <w:rFonts w:ascii="Verdana" w:hAnsi="Verdana"/>
          <w:b/>
        </w:rPr>
        <w:lastRenderedPageBreak/>
        <w:tab/>
        <w:t>5.7</w:t>
      </w:r>
      <w:r>
        <w:rPr>
          <w:rFonts w:ascii="Verdana" w:hAnsi="Verdana"/>
          <w:b/>
        </w:rPr>
        <w:tab/>
        <w:t>Complete this section only if the application is on behalf of more than one firm.</w:t>
      </w:r>
    </w:p>
    <w:p w14:paraId="0AD5AB98" w14:textId="77777777" w:rsidR="00767989" w:rsidRDefault="00767989" w:rsidP="00767989">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senior management function for that firm.</w:t>
      </w:r>
    </w:p>
    <w:tbl>
      <w:tblPr>
        <w:tblStyle w:val="TableGrid"/>
        <w:tblW w:w="9888" w:type="dxa"/>
        <w:tblInd w:w="-1735" w:type="dxa"/>
        <w:tblLayout w:type="fixed"/>
        <w:tblLook w:val="04A0" w:firstRow="1" w:lastRow="0" w:firstColumn="1" w:lastColumn="0" w:noHBand="0" w:noVBand="1"/>
      </w:tblPr>
      <w:tblGrid>
        <w:gridCol w:w="1134"/>
        <w:gridCol w:w="1560"/>
        <w:gridCol w:w="1559"/>
        <w:gridCol w:w="1418"/>
        <w:gridCol w:w="1559"/>
        <w:gridCol w:w="1559"/>
        <w:gridCol w:w="1099"/>
      </w:tblGrid>
      <w:tr w:rsidR="0050336A" w14:paraId="3D5EAAC3" w14:textId="77777777" w:rsidTr="002773ED">
        <w:tc>
          <w:tcPr>
            <w:tcW w:w="1134" w:type="dxa"/>
            <w:shd w:val="clear" w:color="auto" w:fill="D9D9D9" w:themeFill="background1" w:themeFillShade="D9"/>
          </w:tcPr>
          <w:p w14:paraId="67FB2469" w14:textId="77777777" w:rsidR="0050336A" w:rsidRDefault="0050336A" w:rsidP="00CB1377">
            <w:pPr>
              <w:pStyle w:val="Question"/>
              <w:tabs>
                <w:tab w:val="clear" w:pos="284"/>
              </w:tabs>
              <w:ind w:right="176" w:firstLine="0"/>
              <w:rPr>
                <w:rFonts w:ascii="Verdana" w:hAnsi="Verdana"/>
                <w:b/>
              </w:rPr>
            </w:pPr>
            <w:r>
              <w:rPr>
                <w:rFonts w:ascii="Verdana" w:hAnsi="Verdana"/>
                <w:b/>
              </w:rPr>
              <w:t>FRN</w:t>
            </w:r>
          </w:p>
        </w:tc>
        <w:tc>
          <w:tcPr>
            <w:tcW w:w="1560" w:type="dxa"/>
            <w:shd w:val="clear" w:color="auto" w:fill="D9D9D9" w:themeFill="background1" w:themeFillShade="D9"/>
          </w:tcPr>
          <w:p w14:paraId="28B0CD5A" w14:textId="77777777" w:rsidR="0050336A" w:rsidRDefault="0050336A" w:rsidP="00FF1CC8">
            <w:pPr>
              <w:pStyle w:val="Question"/>
              <w:ind w:right="170"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FF1CC8">
            <w:pPr>
              <w:pStyle w:val="Question"/>
              <w:ind w:right="29" w:firstLine="0"/>
              <w:rPr>
                <w:rFonts w:ascii="Verdana" w:hAnsi="Verdana"/>
                <w:b/>
              </w:rPr>
            </w:pPr>
            <w:r>
              <w:rPr>
                <w:rFonts w:ascii="Verdana" w:hAnsi="Verdana"/>
                <w:b/>
              </w:rPr>
              <w:t>Senior Management Function</w:t>
            </w:r>
          </w:p>
        </w:tc>
        <w:tc>
          <w:tcPr>
            <w:tcW w:w="1418" w:type="dxa"/>
            <w:shd w:val="clear" w:color="auto" w:fill="D9D9D9" w:themeFill="background1" w:themeFillShade="D9"/>
          </w:tcPr>
          <w:p w14:paraId="46E04C20" w14:textId="1C339ABA" w:rsidR="0050336A" w:rsidRDefault="00767989" w:rsidP="00FF1CC8">
            <w:pPr>
              <w:pStyle w:val="Question"/>
              <w:ind w:right="0" w:firstLine="0"/>
              <w:rPr>
                <w:rFonts w:ascii="Verdana" w:hAnsi="Verdana"/>
                <w:b/>
              </w:rPr>
            </w:pPr>
            <w:r>
              <w:rPr>
                <w:rFonts w:ascii="Verdana" w:hAnsi="Verdana"/>
                <w:b/>
              </w:rPr>
              <w:t xml:space="preserve">Candidate’s </w:t>
            </w:r>
            <w:r w:rsidR="00235ECD">
              <w:rPr>
                <w:rFonts w:ascii="Verdana" w:hAnsi="Verdana"/>
                <w:b/>
              </w:rPr>
              <w:t>Job Title</w:t>
            </w:r>
          </w:p>
        </w:tc>
        <w:tc>
          <w:tcPr>
            <w:tcW w:w="1559" w:type="dxa"/>
            <w:shd w:val="clear" w:color="auto" w:fill="D9D9D9" w:themeFill="background1" w:themeFillShade="D9"/>
          </w:tcPr>
          <w:p w14:paraId="25D54D3B" w14:textId="77777777" w:rsidR="0050336A" w:rsidRPr="0050336A" w:rsidRDefault="0050336A" w:rsidP="00CB1377">
            <w:pPr>
              <w:pStyle w:val="Question"/>
              <w:tabs>
                <w:tab w:val="left" w:pos="1034"/>
              </w:tabs>
              <w:ind w:right="-107" w:firstLine="0"/>
              <w:rPr>
                <w:rFonts w:ascii="Verdana" w:hAnsi="Verdana"/>
                <w:b/>
              </w:rPr>
            </w:pPr>
            <w:r w:rsidRPr="0050336A">
              <w:rPr>
                <w:rFonts w:ascii="Verdana" w:hAnsi="Verdana"/>
                <w:b/>
              </w:rPr>
              <w:t>Responsible for insurance distribution?</w:t>
            </w:r>
          </w:p>
        </w:tc>
        <w:tc>
          <w:tcPr>
            <w:tcW w:w="1559" w:type="dxa"/>
            <w:shd w:val="clear" w:color="auto" w:fill="D9D9D9" w:themeFill="background1" w:themeFillShade="D9"/>
          </w:tcPr>
          <w:p w14:paraId="03008F9A" w14:textId="77777777" w:rsidR="0050336A" w:rsidRPr="0050336A" w:rsidRDefault="0050336A" w:rsidP="00CB1377">
            <w:pPr>
              <w:pStyle w:val="Question"/>
              <w:tabs>
                <w:tab w:val="clear" w:pos="-142"/>
                <w:tab w:val="right" w:pos="0"/>
                <w:tab w:val="left" w:pos="607"/>
              </w:tabs>
              <w:ind w:right="0" w:firstLine="0"/>
              <w:rPr>
                <w:rFonts w:ascii="Verdana" w:hAnsi="Verdana"/>
                <w:b/>
              </w:rPr>
            </w:pPr>
            <w:r w:rsidRPr="0050336A">
              <w:rPr>
                <w:rFonts w:ascii="Verdana" w:hAnsi="Verdana"/>
                <w:b/>
              </w:rPr>
              <w:t>Responsible for mortgage credit intermediation?</w:t>
            </w:r>
          </w:p>
        </w:tc>
        <w:tc>
          <w:tcPr>
            <w:tcW w:w="1099" w:type="dxa"/>
            <w:shd w:val="clear" w:color="auto" w:fill="D9D9D9" w:themeFill="background1" w:themeFillShade="D9"/>
          </w:tcPr>
          <w:p w14:paraId="4791BF24" w14:textId="02C38487" w:rsidR="0050336A" w:rsidRDefault="00235ECD" w:rsidP="00CB1377">
            <w:pPr>
              <w:pStyle w:val="Question"/>
              <w:tabs>
                <w:tab w:val="clear" w:pos="284"/>
              </w:tabs>
              <w:ind w:right="0" w:firstLine="0"/>
              <w:rPr>
                <w:rFonts w:ascii="Verdana" w:hAnsi="Verdana"/>
                <w:b/>
              </w:rPr>
            </w:pPr>
            <w:r>
              <w:rPr>
                <w:rFonts w:ascii="Verdana" w:hAnsi="Verdana"/>
                <w:b/>
              </w:rPr>
              <w:t>When will the candidate using the function?</w:t>
            </w:r>
          </w:p>
        </w:tc>
      </w:tr>
      <w:tr w:rsidR="0050336A" w14:paraId="6E4AB290" w14:textId="77777777" w:rsidTr="002773ED">
        <w:trPr>
          <w:trHeight w:val="1134"/>
        </w:trPr>
        <w:tc>
          <w:tcPr>
            <w:tcW w:w="1134" w:type="dxa"/>
          </w:tcPr>
          <w:p w14:paraId="73C9CDC8"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1FE874C8"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0B494017"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4663B064"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972BE9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538F9569"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35F27865"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2018F10"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4E553581"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6F88CDC3" w14:textId="77777777" w:rsidR="0050336A" w:rsidRPr="00CB1377" w:rsidRDefault="0050336A" w:rsidP="00CB1377">
            <w:pPr>
              <w:pStyle w:val="Question"/>
              <w:tabs>
                <w:tab w:val="left" w:pos="607"/>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rsidRPr="001E4580" w14:paraId="47CF67ED" w14:textId="77777777" w:rsidTr="002773ED">
        <w:trPr>
          <w:trHeight w:val="1134"/>
        </w:trPr>
        <w:tc>
          <w:tcPr>
            <w:tcW w:w="1134" w:type="dxa"/>
          </w:tcPr>
          <w:p w14:paraId="42B140EA" w14:textId="77777777" w:rsidR="0050336A" w:rsidRPr="00CB1377"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25141B90" w14:textId="77777777" w:rsidR="0050336A" w:rsidRPr="001E4580" w:rsidRDefault="0050336A" w:rsidP="00FF1CC8">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FF1CC8">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18" w:type="dxa"/>
          </w:tcPr>
          <w:p w14:paraId="2B17048F" w14:textId="77777777" w:rsidR="0050336A" w:rsidRPr="001E4580" w:rsidRDefault="0050336A" w:rsidP="00FF1CC8">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14248E35"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97043F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65233E94" w:rsidR="0050336A" w:rsidRPr="0050336A" w:rsidRDefault="0050336A" w:rsidP="00FF1CC8">
            <w:pPr>
              <w:pStyle w:val="Question"/>
              <w:tabs>
                <w:tab w:val="left" w:pos="601"/>
                <w:tab w:val="left" w:pos="1034"/>
              </w:tabs>
              <w:ind w:right="177" w:firstLine="0"/>
              <w:rPr>
                <w:rFonts w:ascii="Verdana" w:hAnsi="Verdana" w:cs="Arial"/>
                <w:i/>
                <w:iCs/>
              </w:rPr>
            </w:pPr>
          </w:p>
        </w:tc>
        <w:tc>
          <w:tcPr>
            <w:tcW w:w="1559" w:type="dxa"/>
          </w:tcPr>
          <w:p w14:paraId="57885028"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78041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02F6F7AD"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077FAAFD"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5EB98206" w14:textId="77777777" w:rsidTr="002773ED">
        <w:trPr>
          <w:trHeight w:val="1134"/>
        </w:trPr>
        <w:tc>
          <w:tcPr>
            <w:tcW w:w="1134" w:type="dxa"/>
          </w:tcPr>
          <w:p w14:paraId="7AD2DBE4"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064AB025"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0984CB76"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04C27DF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4665168"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7F47E8FF"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5DAD147D"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3F7F8DE"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3DE2E8F"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190B39EA"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1BF77091" w14:textId="77777777" w:rsidTr="002773ED">
        <w:trPr>
          <w:trHeight w:val="1134"/>
        </w:trPr>
        <w:tc>
          <w:tcPr>
            <w:tcW w:w="1134" w:type="dxa"/>
          </w:tcPr>
          <w:p w14:paraId="0DBE0CFB"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4F04A2C5"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16C14900"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11F6BABB"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1664E7B"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100E5C47"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206C5601"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72C25D9"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2618CC8F"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50E5D3B4"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r w:rsidR="0050336A" w14:paraId="30839FB0" w14:textId="77777777" w:rsidTr="002773ED">
        <w:trPr>
          <w:trHeight w:val="1134"/>
        </w:trPr>
        <w:tc>
          <w:tcPr>
            <w:tcW w:w="1134" w:type="dxa"/>
          </w:tcPr>
          <w:p w14:paraId="7EA62BC9" w14:textId="77777777" w:rsidR="0050336A" w:rsidRDefault="0050336A" w:rsidP="00CB1377">
            <w:pPr>
              <w:pStyle w:val="Question"/>
              <w:tabs>
                <w:tab w:val="clear" w:pos="284"/>
              </w:tabs>
              <w:ind w:right="-249" w:firstLine="0"/>
              <w:rPr>
                <w:rFonts w:ascii="Verdana" w:hAnsi="Verdana"/>
                <w:b/>
              </w:rPr>
            </w:pPr>
            <w:r w:rsidRPr="00CB1377">
              <w:rPr>
                <w:rFonts w:ascii="Verdana" w:hAnsi="Verdana"/>
                <w:b/>
              </w:rPr>
              <w:fldChar w:fldCharType="begin">
                <w:ffData>
                  <w:name w:val="Text7"/>
                  <w:enabled/>
                  <w:calcOnExit w:val="0"/>
                  <w:textInput/>
                </w:ffData>
              </w:fldChar>
            </w:r>
            <w:r w:rsidRPr="00CB1377">
              <w:rPr>
                <w:rFonts w:ascii="Verdana" w:hAnsi="Verdana"/>
                <w:b/>
              </w:rPr>
              <w:instrText xml:space="preserve"> FORMTEXT </w:instrText>
            </w:r>
            <w:r w:rsidRPr="00CB1377">
              <w:rPr>
                <w:rFonts w:ascii="Verdana" w:hAnsi="Verdana"/>
                <w:b/>
              </w:rPr>
            </w:r>
            <w:r w:rsidRPr="00CB1377">
              <w:rPr>
                <w:rFonts w:ascii="Verdana" w:hAnsi="Verdana"/>
                <w:b/>
              </w:rPr>
              <w:fldChar w:fldCharType="separate"/>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t> </w:t>
            </w:r>
            <w:r w:rsidRPr="00CB1377">
              <w:rPr>
                <w:rFonts w:ascii="Verdana" w:hAnsi="Verdana"/>
                <w:b/>
              </w:rPr>
              <w:fldChar w:fldCharType="end"/>
            </w:r>
          </w:p>
        </w:tc>
        <w:tc>
          <w:tcPr>
            <w:tcW w:w="1560" w:type="dxa"/>
          </w:tcPr>
          <w:p w14:paraId="47EAB84D" w14:textId="77777777" w:rsidR="0050336A" w:rsidRDefault="0050336A" w:rsidP="00FF1CC8">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FF1CC8">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418" w:type="dxa"/>
          </w:tcPr>
          <w:p w14:paraId="1D604F45" w14:textId="77777777" w:rsidR="0050336A" w:rsidRDefault="0050336A" w:rsidP="00FF1CC8">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559" w:type="dxa"/>
          </w:tcPr>
          <w:p w14:paraId="448F1BA4"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1243992"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3945C479" w:rsidR="0050336A" w:rsidRPr="0050336A" w:rsidRDefault="0050336A" w:rsidP="00FF1CC8">
            <w:pPr>
              <w:pStyle w:val="Question"/>
              <w:tabs>
                <w:tab w:val="left" w:pos="601"/>
                <w:tab w:val="left" w:pos="1034"/>
              </w:tabs>
              <w:ind w:right="177" w:firstLine="0"/>
              <w:rPr>
                <w:rFonts w:ascii="Verdana" w:hAnsi="Verdana" w:cs="Arial"/>
              </w:rPr>
            </w:pPr>
          </w:p>
        </w:tc>
        <w:tc>
          <w:tcPr>
            <w:tcW w:w="1559" w:type="dxa"/>
          </w:tcPr>
          <w:p w14:paraId="531A472A"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3228E59C" w14:textId="77777777" w:rsidR="002773ED" w:rsidRDefault="002773ED" w:rsidP="002773ED">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79191A7E" w:rsidR="0050336A" w:rsidRPr="00CB1377" w:rsidRDefault="0050336A" w:rsidP="00CB1377">
            <w:pPr>
              <w:pStyle w:val="Question"/>
              <w:tabs>
                <w:tab w:val="left" w:pos="607"/>
                <w:tab w:val="left" w:pos="1034"/>
              </w:tabs>
              <w:ind w:right="177" w:firstLine="0"/>
              <w:rPr>
                <w:rFonts w:ascii="Verdana" w:eastAsia="Arial Unicode MS" w:hAnsi="Verdana" w:cs="Arial Unicode MS"/>
              </w:rPr>
            </w:pPr>
          </w:p>
        </w:tc>
        <w:tc>
          <w:tcPr>
            <w:tcW w:w="1099" w:type="dxa"/>
          </w:tcPr>
          <w:p w14:paraId="418F462A" w14:textId="77777777" w:rsidR="0050336A" w:rsidRPr="00CB1377" w:rsidRDefault="0050336A" w:rsidP="00CB1377">
            <w:pPr>
              <w:pStyle w:val="Question"/>
              <w:tabs>
                <w:tab w:val="left" w:pos="601"/>
                <w:tab w:val="left" w:pos="1034"/>
              </w:tabs>
              <w:ind w:right="177" w:firstLine="0"/>
              <w:rPr>
                <w:rFonts w:ascii="Verdana" w:eastAsia="Arial Unicode MS" w:hAnsi="Verdana" w:cs="Arial Unicode MS"/>
              </w:rPr>
            </w:pPr>
            <w:r w:rsidRPr="00CB1377">
              <w:rPr>
                <w:rFonts w:ascii="Verdana" w:eastAsia="Arial Unicode MS" w:hAnsi="Verdana" w:cs="Arial Unicode MS"/>
              </w:rPr>
              <w:fldChar w:fldCharType="begin">
                <w:ffData>
                  <w:name w:val="Text7"/>
                  <w:enabled/>
                  <w:calcOnExit w:val="0"/>
                  <w:textInput/>
                </w:ffData>
              </w:fldChar>
            </w:r>
            <w:r w:rsidRPr="00CB1377">
              <w:rPr>
                <w:rFonts w:ascii="Verdana" w:eastAsia="Arial Unicode MS" w:hAnsi="Verdana" w:cs="Arial Unicode MS"/>
              </w:rPr>
              <w:instrText xml:space="preserve"> FORMTEXT </w:instrText>
            </w:r>
            <w:r w:rsidRPr="00CB1377">
              <w:rPr>
                <w:rFonts w:ascii="Verdana" w:eastAsia="Arial Unicode MS" w:hAnsi="Verdana" w:cs="Arial Unicode MS"/>
              </w:rPr>
            </w:r>
            <w:r w:rsidRPr="00CB1377">
              <w:rPr>
                <w:rFonts w:ascii="Verdana" w:eastAsia="Arial Unicode MS" w:hAnsi="Verdana" w:cs="Arial Unicode MS"/>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CB1377">
              <w:rPr>
                <w:rFonts w:ascii="Verdana" w:eastAsia="Arial Unicode MS" w:hAnsi="Verdana" w:cs="Arial Unicode MS"/>
              </w:rPr>
              <w:fldChar w:fldCharType="end"/>
            </w:r>
          </w:p>
        </w:tc>
      </w:tr>
    </w:tbl>
    <w:p w14:paraId="674A2358" w14:textId="1A8C945F" w:rsidR="00CE38A5" w:rsidRDefault="00CE38A5">
      <w:pPr>
        <w:pStyle w:val="Question"/>
        <w:rPr>
          <w:rFonts w:ascii="Verdana" w:hAnsi="Verdana"/>
        </w:rPr>
      </w:pPr>
    </w:p>
    <w:p w14:paraId="1E24B291" w14:textId="77777777" w:rsidR="00CE38A5" w:rsidRDefault="00CE38A5">
      <w:pPr>
        <w:rPr>
          <w:rFonts w:ascii="Verdana" w:eastAsia="Times New Roman" w:hAnsi="Verdana" w:cs="Times New Roman"/>
          <w:sz w:val="18"/>
          <w:szCs w:val="20"/>
          <w:lang w:eastAsia="en-GB"/>
        </w:rPr>
      </w:pPr>
      <w:r>
        <w:rPr>
          <w:rFonts w:ascii="Verdana" w:hAnsi="Verdana"/>
        </w:rPr>
        <w:br w:type="page"/>
      </w:r>
    </w:p>
    <w:p w14:paraId="5BA9C237" w14:textId="77777777" w:rsidR="00D80EB9" w:rsidRDefault="00D80EB9">
      <w:pPr>
        <w:pStyle w:val="Question"/>
        <w:rPr>
          <w:rFonts w:ascii="Verdana" w:hAnsi="Verdana"/>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D80EB9" w:rsidRPr="00E03255" w14:paraId="114DF59C" w14:textId="77777777" w:rsidTr="00E23127">
        <w:trPr>
          <w:trHeight w:hRule="exact" w:val="903"/>
        </w:trPr>
        <w:tc>
          <w:tcPr>
            <w:tcW w:w="2268" w:type="dxa"/>
            <w:shd w:val="clear" w:color="auto" w:fill="701B45"/>
            <w:vAlign w:val="center"/>
          </w:tcPr>
          <w:p w14:paraId="05B2ED95" w14:textId="77777777" w:rsidR="00D80EB9" w:rsidRPr="00EB352E" w:rsidRDefault="00D80EB9" w:rsidP="00E23127">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3" behindDoc="1" locked="0" layoutInCell="0" allowOverlap="1" wp14:anchorId="2B7EA03E" wp14:editId="33D62A70">
                      <wp:simplePos x="0" y="0"/>
                      <wp:positionH relativeFrom="column">
                        <wp:posOffset>-1438910</wp:posOffset>
                      </wp:positionH>
                      <wp:positionV relativeFrom="paragraph">
                        <wp:posOffset>1270</wp:posOffset>
                      </wp:positionV>
                      <wp:extent cx="6414135" cy="344170"/>
                      <wp:effectExtent l="0" t="1270" r="0" b="0"/>
                      <wp:wrapNone/>
                      <wp:docPr id="2"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09E0961F" id="Rectangle 2" o:spid="_x0000_s1026" style="position:absolute;margin-left:-113.3pt;margin-top:.1pt;width:505.05pt;height:27.1pt;z-index:-25165823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6</w:t>
            </w:r>
          </w:p>
        </w:tc>
        <w:tc>
          <w:tcPr>
            <w:tcW w:w="7825" w:type="dxa"/>
            <w:shd w:val="clear" w:color="auto" w:fill="701B45"/>
            <w:vAlign w:val="center"/>
          </w:tcPr>
          <w:p w14:paraId="3C512D91" w14:textId="4086EF84" w:rsidR="00D80EB9" w:rsidRPr="00E03255" w:rsidRDefault="00612B78" w:rsidP="00E23127">
            <w:pPr>
              <w:pStyle w:val="Sectionheading"/>
              <w:spacing w:before="0"/>
              <w:rPr>
                <w:rFonts w:ascii="Verdana" w:hAnsi="Verdana"/>
              </w:rPr>
            </w:pPr>
            <w:r>
              <w:rPr>
                <w:rFonts w:ascii="Verdana" w:hAnsi="Verdana"/>
              </w:rPr>
              <w:t>Controlled</w:t>
            </w:r>
            <w:r w:rsidR="00D80EB9" w:rsidRPr="00E03255">
              <w:rPr>
                <w:rFonts w:ascii="Verdana" w:hAnsi="Verdana"/>
              </w:rPr>
              <w:t xml:space="preserve"> functions – Appointed Representatives</w:t>
            </w:r>
          </w:p>
        </w:tc>
      </w:tr>
    </w:tbl>
    <w:p w14:paraId="76D424A8" w14:textId="77777777" w:rsidR="00D80EB9" w:rsidRDefault="00D80EB9" w:rsidP="00D80EB9">
      <w:pPr>
        <w:pStyle w:val="Question"/>
        <w:tabs>
          <w:tab w:val="clear" w:pos="-142"/>
        </w:tabs>
        <w:spacing w:before="20"/>
        <w:ind w:firstLine="0"/>
        <w:rPr>
          <w:rFonts w:ascii="Verdana" w:hAnsi="Verdana"/>
        </w:rPr>
      </w:pPr>
    </w:p>
    <w:p w14:paraId="438F29B5" w14:textId="77777777" w:rsidR="00D80EB9" w:rsidRPr="001309EF" w:rsidRDefault="00D80EB9" w:rsidP="00D80EB9">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(ie CF1 (AR), CF3 (AR), CF4 (AR) and CF5 (AR)). We do not expect this to apply to many firms.</w:t>
      </w:r>
    </w:p>
    <w:p w14:paraId="663FD526" w14:textId="77777777" w:rsidR="00D80EB9" w:rsidRPr="00387FEA" w:rsidRDefault="00D80EB9" w:rsidP="00D80EB9">
      <w:pPr>
        <w:pStyle w:val="Question"/>
        <w:rPr>
          <w:rFonts w:ascii="Verdana" w:hAnsi="Verdana"/>
          <w:b/>
        </w:rPr>
      </w:pPr>
      <w:r w:rsidRPr="00B27110">
        <w:rPr>
          <w:rFonts w:ascii="Verdana" w:hAnsi="Verdana"/>
          <w:b/>
        </w:rPr>
        <w:tab/>
      </w:r>
      <w:r>
        <w:rPr>
          <w:rFonts w:ascii="Verdana" w:hAnsi="Verdana"/>
          <w:b/>
        </w:rPr>
        <w:t>6</w:t>
      </w:r>
      <w:r w:rsidRPr="00B27110">
        <w:rPr>
          <w:rFonts w:ascii="Verdana" w:hAnsi="Verdana"/>
          <w:b/>
        </w:rPr>
        <w:t>.</w:t>
      </w:r>
      <w:r>
        <w:rPr>
          <w:rFonts w:ascii="Verdana" w:hAnsi="Verdana"/>
          <w:b/>
        </w:rPr>
        <w:t>1</w:t>
      </w:r>
      <w:r w:rsidRPr="00B27110">
        <w:rPr>
          <w:rFonts w:ascii="Verdana" w:hAnsi="Verdana"/>
          <w:b/>
        </w:rPr>
        <w:tab/>
      </w:r>
      <w:r w:rsidRPr="00387FEA">
        <w:rPr>
          <w:rFonts w:ascii="Verdana" w:hAnsi="Verdana"/>
          <w:b/>
        </w:rPr>
        <w:t xml:space="preserve">For applications from a single firm, tick the boxes that correspond to the controlled functions to be performed. If the controlled functions are to be performed for more than one firm, go to </w:t>
      </w:r>
      <w:r>
        <w:rPr>
          <w:rFonts w:ascii="Verdana" w:hAnsi="Verdana"/>
          <w:b/>
        </w:rPr>
        <w:t>Q</w:t>
      </w:r>
      <w:r w:rsidRPr="00387FEA">
        <w:rPr>
          <w:rFonts w:ascii="Verdana" w:hAnsi="Verdana"/>
          <w:b/>
        </w:rPr>
        <w:t xml:space="preserve">uestion </w:t>
      </w:r>
      <w:r>
        <w:rPr>
          <w:rFonts w:ascii="Verdana" w:hAnsi="Verdana"/>
          <w:b/>
        </w:rPr>
        <w:t>6.4</w:t>
      </w:r>
      <w:r w:rsidRPr="00387FEA">
        <w:rPr>
          <w:rFonts w:ascii="Verdana" w:hAnsi="Verdana"/>
          <w:b/>
        </w:rPr>
        <w:t>.</w:t>
      </w:r>
    </w:p>
    <w:p w14:paraId="39E10F30" w14:textId="77777777" w:rsidR="00D80EB9" w:rsidRDefault="00D80EB9" w:rsidP="00D80EB9">
      <w:pPr>
        <w:pStyle w:val="Question"/>
        <w:tabs>
          <w:tab w:val="clear" w:pos="-142"/>
        </w:tabs>
        <w:spacing w:before="20"/>
        <w:ind w:firstLine="0"/>
        <w:rPr>
          <w:rFonts w:ascii="Verdana" w:hAnsi="Verdana"/>
          <w:b/>
          <w:bCs/>
        </w:rPr>
      </w:pPr>
    </w:p>
    <w:p w14:paraId="0A106BFF" w14:textId="77777777" w:rsidR="00D80EB9" w:rsidRPr="00387FEA" w:rsidRDefault="00D80EB9" w:rsidP="00D80EB9">
      <w:pPr>
        <w:pStyle w:val="Question"/>
        <w:tabs>
          <w:tab w:val="clear" w:pos="-142"/>
        </w:tabs>
        <w:spacing w:before="20"/>
        <w:ind w:firstLine="0"/>
        <w:rPr>
          <w:rFonts w:ascii="Verdana" w:hAnsi="Verdana"/>
          <w:b/>
          <w:bCs/>
        </w:rPr>
      </w:pPr>
      <w:r w:rsidRPr="00387FEA">
        <w:rPr>
          <w:rFonts w:ascii="Verdana" w:hAnsi="Verdana"/>
          <w:b/>
          <w:bCs/>
        </w:rPr>
        <w:t>Significant influence functions</w:t>
      </w:r>
    </w:p>
    <w:p w14:paraId="330BDB05"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1 (AR) Director function</w:t>
      </w:r>
    </w:p>
    <w:p w14:paraId="70491ACB" w14:textId="77777777" w:rsidR="004D137D" w:rsidRDefault="004D137D" w:rsidP="004D137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2 (AR) Non-executive director function</w:t>
      </w:r>
    </w:p>
    <w:p w14:paraId="68DE304C"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3 (AR) Chief executive function</w:t>
      </w:r>
    </w:p>
    <w:p w14:paraId="2EEFB983"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4 (AR) Partner function</w:t>
      </w:r>
    </w:p>
    <w:p w14:paraId="3DACB1A1"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CF 5 (AR) Director of an unincorporated association function</w:t>
      </w:r>
    </w:p>
    <w:p w14:paraId="25273B91" w14:textId="77777777" w:rsidR="00D80EB9" w:rsidRDefault="00D80EB9" w:rsidP="00D80EB9">
      <w:pPr>
        <w:pStyle w:val="Question"/>
        <w:tabs>
          <w:tab w:val="clear" w:pos="-142"/>
        </w:tabs>
        <w:spacing w:before="20"/>
        <w:ind w:firstLine="0"/>
        <w:rPr>
          <w:rFonts w:ascii="Verdana" w:hAnsi="Verdana"/>
        </w:rPr>
      </w:pPr>
    </w:p>
    <w:p w14:paraId="6D24E77D" w14:textId="77777777" w:rsidR="00D80EB9" w:rsidRPr="00387FEA" w:rsidRDefault="00D80EB9" w:rsidP="00D80EB9">
      <w:pPr>
        <w:pStyle w:val="Question"/>
        <w:tabs>
          <w:tab w:val="clear" w:pos="-142"/>
        </w:tabs>
        <w:spacing w:before="20"/>
        <w:ind w:firstLine="0"/>
        <w:rPr>
          <w:rFonts w:ascii="Verdana" w:hAnsi="Verdana"/>
          <w:b/>
          <w:bCs/>
        </w:rPr>
      </w:pPr>
      <w:r>
        <w:rPr>
          <w:rFonts w:ascii="Verdana" w:hAnsi="Verdana"/>
          <w:b/>
          <w:bCs/>
        </w:rPr>
        <w:t xml:space="preserve">Senior Management </w:t>
      </w:r>
      <w:r w:rsidRPr="00387FEA">
        <w:rPr>
          <w:rFonts w:ascii="Verdana" w:hAnsi="Verdana"/>
          <w:b/>
          <w:bCs/>
        </w:rPr>
        <w:t>functions</w:t>
      </w:r>
      <w:r>
        <w:rPr>
          <w:rFonts w:ascii="Verdana" w:hAnsi="Verdana"/>
          <w:b/>
          <w:bCs/>
        </w:rPr>
        <w:t xml:space="preserve"> </w:t>
      </w:r>
      <w:r w:rsidRPr="00651F11">
        <w:rPr>
          <w:rFonts w:ascii="Verdana" w:hAnsi="Verdana"/>
        </w:rPr>
        <w:t>(only applicable for limited permission consumer credit firms that are ARs for other businesses)</w:t>
      </w:r>
    </w:p>
    <w:p w14:paraId="3BD1A0FE"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SMF 1 (AR) Chief Executive function</w:t>
      </w:r>
    </w:p>
    <w:p w14:paraId="741A1067" w14:textId="77777777" w:rsidR="00D80EB9" w:rsidRPr="003C1C0D"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SMF 3 (AR) Executive Director function</w:t>
      </w:r>
    </w:p>
    <w:p w14:paraId="26F44158"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SMF 4 (AR) Partner function</w:t>
      </w:r>
    </w:p>
    <w:p w14:paraId="037BA59D" w14:textId="77777777" w:rsidR="00D80EB9" w:rsidRDefault="00D80EB9" w:rsidP="00D80EB9">
      <w:pPr>
        <w:pStyle w:val="Question"/>
        <w:tabs>
          <w:tab w:val="clear" w:pos="-142"/>
        </w:tabs>
        <w:spacing w:before="20"/>
        <w:ind w:firstLine="0"/>
        <w:rPr>
          <w:rFonts w:ascii="Verdana" w:hAnsi="Verdana"/>
        </w:rPr>
      </w:pPr>
    </w:p>
    <w:p w14:paraId="398D26F1" w14:textId="77777777" w:rsidR="00D80EB9" w:rsidRPr="00387FEA" w:rsidRDefault="00D80EB9" w:rsidP="00D80EB9">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771BBA26" w14:textId="77777777" w:rsidR="00D80EB9" w:rsidRDefault="00D80EB9" w:rsidP="00D80E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7DC13265" w14:textId="77777777" w:rsidR="00D80EB9" w:rsidRPr="00B27110" w:rsidRDefault="00D80EB9" w:rsidP="00D80EB9">
      <w:pPr>
        <w:pStyle w:val="Question"/>
        <w:rPr>
          <w:rFonts w:ascii="Verdana" w:hAnsi="Verdana"/>
          <w:b/>
        </w:rPr>
      </w:pPr>
      <w:r w:rsidRPr="00B27110">
        <w:rPr>
          <w:rFonts w:ascii="Verdana" w:hAnsi="Verdana"/>
          <w:b/>
        </w:rPr>
        <w:tab/>
      </w:r>
      <w:r>
        <w:rPr>
          <w:rFonts w:ascii="Verdana" w:hAnsi="Verdana"/>
          <w:b/>
        </w:rPr>
        <w:t>6.2</w:t>
      </w:r>
      <w:r w:rsidRPr="00ED1D1E">
        <w:rPr>
          <w:rFonts w:ascii="Verdana" w:hAnsi="Verdana"/>
          <w:b/>
        </w:rPr>
        <w:tab/>
      </w:r>
      <w:r>
        <w:rPr>
          <w:rFonts w:ascii="Verdana" w:hAnsi="Verdana"/>
          <w:b/>
        </w:rPr>
        <w:t>Candidate’s 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80EB9" w:rsidRPr="00E0460D" w14:paraId="4EA33836" w14:textId="77777777" w:rsidTr="00E23127">
        <w:trPr>
          <w:trHeight w:hRule="exact" w:val="397"/>
        </w:trPr>
        <w:tc>
          <w:tcPr>
            <w:tcW w:w="7088" w:type="dxa"/>
            <w:vAlign w:val="center"/>
          </w:tcPr>
          <w:p w14:paraId="77B750C9" w14:textId="77777777" w:rsidR="00D80EB9" w:rsidRPr="00E0460D" w:rsidRDefault="00D80EB9" w:rsidP="00E23127">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B05FEF" w14:textId="77777777" w:rsidR="00D80EB9" w:rsidRDefault="00D80EB9" w:rsidP="00D80EB9">
      <w:pPr>
        <w:pStyle w:val="Question"/>
        <w:rPr>
          <w:rFonts w:ascii="Verdana" w:hAnsi="Verdana"/>
          <w:b/>
        </w:rPr>
      </w:pPr>
      <w:r>
        <w:rPr>
          <w:rFonts w:ascii="Verdana" w:hAnsi="Verdana"/>
          <w:b/>
        </w:rPr>
        <w:tab/>
        <w:t>6.3</w:t>
      </w:r>
      <w:r>
        <w:rPr>
          <w:rFonts w:ascii="Verdana" w:hAnsi="Verdana"/>
          <w:b/>
        </w:rPr>
        <w:tab/>
        <w:t>When will the candidate start using the functions? (dd/mm/yyyy)</w:t>
      </w:r>
    </w:p>
    <w:p w14:paraId="175D3861" w14:textId="6975D804" w:rsidR="00D80EB9" w:rsidRPr="00BE4699" w:rsidRDefault="00D80EB9" w:rsidP="00D80EB9">
      <w:pPr>
        <w:pStyle w:val="Question"/>
        <w:tabs>
          <w:tab w:val="clear" w:pos="-142"/>
        </w:tabs>
        <w:spacing w:before="20"/>
        <w:ind w:firstLine="0"/>
        <w:rPr>
          <w:rFonts w:ascii="Verdana" w:hAnsi="Verdana"/>
        </w:rPr>
      </w:pPr>
      <w:r w:rsidRPr="00BE4699">
        <w:rPr>
          <w:rFonts w:ascii="Verdana" w:hAnsi="Verdana"/>
        </w:rPr>
        <w:t xml:space="preserve">For example, </w:t>
      </w:r>
      <w:r w:rsidR="00885DFF">
        <w:rPr>
          <w:rFonts w:ascii="Verdana" w:hAnsi="Verdana"/>
        </w:rPr>
        <w:t>09 07 2024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D80EB9" w:rsidRPr="00B27110" w14:paraId="49B60B93" w14:textId="77777777" w:rsidTr="00E23127">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E48B1EF"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DF0FB6"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6ABCEB"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EDE4A54"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D652E2"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9365DD4"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5BA4A90"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6CB20CC" w14:textId="77777777" w:rsidR="00D80EB9" w:rsidRPr="00B27110" w:rsidRDefault="00D80EB9" w:rsidP="00E23127">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986624A" w14:textId="77777777" w:rsidR="002B5276" w:rsidRDefault="002B5276" w:rsidP="00471BAF">
      <w:pPr>
        <w:pStyle w:val="Question"/>
        <w:rPr>
          <w:rFonts w:ascii="Verdana" w:hAnsi="Verdana"/>
          <w:b/>
        </w:rPr>
      </w:pPr>
    </w:p>
    <w:p w14:paraId="5D638361" w14:textId="77777777" w:rsidR="002B5276" w:rsidRDefault="002B5276">
      <w:pPr>
        <w:rPr>
          <w:rFonts w:ascii="Verdana" w:eastAsia="Times New Roman" w:hAnsi="Verdana" w:cs="Times New Roman"/>
          <w:b/>
          <w:sz w:val="18"/>
          <w:szCs w:val="20"/>
          <w:lang w:eastAsia="en-GB"/>
        </w:rPr>
      </w:pPr>
      <w:r>
        <w:rPr>
          <w:rFonts w:ascii="Verdana" w:hAnsi="Verdana"/>
          <w:b/>
        </w:rPr>
        <w:br w:type="page"/>
      </w:r>
    </w:p>
    <w:p w14:paraId="4EEBF18B" w14:textId="53757DAF" w:rsidR="00471BAF" w:rsidRDefault="00EE0756" w:rsidP="00471BAF">
      <w:pPr>
        <w:pStyle w:val="Question"/>
        <w:rPr>
          <w:rFonts w:ascii="Verdana" w:hAnsi="Verdana"/>
          <w:b/>
        </w:rPr>
      </w:pPr>
      <w:r>
        <w:rPr>
          <w:rFonts w:ascii="Verdana" w:hAnsi="Verdana"/>
          <w:b/>
        </w:rPr>
        <w:lastRenderedPageBreak/>
        <w:tab/>
      </w:r>
      <w:r w:rsidR="00471BAF">
        <w:rPr>
          <w:rFonts w:ascii="Verdana" w:hAnsi="Verdana"/>
          <w:b/>
        </w:rPr>
        <w:t>6.4</w:t>
      </w:r>
      <w:r w:rsidR="00471BAF">
        <w:rPr>
          <w:rFonts w:ascii="Verdana" w:hAnsi="Verdana"/>
          <w:b/>
        </w:rPr>
        <w:tab/>
        <w:t>Complete this section only if the application is on behalf of more than one firm.</w:t>
      </w:r>
    </w:p>
    <w:p w14:paraId="4C9E3F88" w14:textId="77777777" w:rsidR="00471BAF" w:rsidRDefault="00471BAF" w:rsidP="00A7605D">
      <w:pPr>
        <w:ind w:right="589"/>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8080" w:type="dxa"/>
        <w:tblInd w:w="108" w:type="dxa"/>
        <w:tblLayout w:type="fixed"/>
        <w:tblLook w:val="04A0" w:firstRow="1" w:lastRow="0" w:firstColumn="1" w:lastColumn="0" w:noHBand="0" w:noVBand="1"/>
      </w:tblPr>
      <w:tblGrid>
        <w:gridCol w:w="1205"/>
        <w:gridCol w:w="1478"/>
        <w:gridCol w:w="1428"/>
        <w:gridCol w:w="1843"/>
        <w:gridCol w:w="2126"/>
      </w:tblGrid>
      <w:tr w:rsidR="00471BAF" w14:paraId="03010C93" w14:textId="77777777" w:rsidTr="00A7605D">
        <w:tc>
          <w:tcPr>
            <w:tcW w:w="1205" w:type="dxa"/>
            <w:shd w:val="clear" w:color="auto" w:fill="D9D9D9" w:themeFill="background1" w:themeFillShade="D9"/>
          </w:tcPr>
          <w:p w14:paraId="6DF81CAB" w14:textId="77777777" w:rsidR="00471BAF" w:rsidRDefault="00471BAF" w:rsidP="00DF1874">
            <w:pPr>
              <w:pStyle w:val="Question"/>
              <w:tabs>
                <w:tab w:val="clear" w:pos="284"/>
              </w:tabs>
              <w:ind w:right="386" w:firstLine="0"/>
              <w:rPr>
                <w:rFonts w:ascii="Verdana" w:hAnsi="Verdana"/>
                <w:b/>
              </w:rPr>
            </w:pPr>
            <w:r>
              <w:rPr>
                <w:rFonts w:ascii="Verdana" w:hAnsi="Verdana"/>
                <w:b/>
              </w:rPr>
              <w:t>FRN</w:t>
            </w:r>
          </w:p>
        </w:tc>
        <w:tc>
          <w:tcPr>
            <w:tcW w:w="1478" w:type="dxa"/>
            <w:shd w:val="clear" w:color="auto" w:fill="D9D9D9" w:themeFill="background1" w:themeFillShade="D9"/>
          </w:tcPr>
          <w:p w14:paraId="6270CB46" w14:textId="77777777" w:rsidR="00471BAF" w:rsidRDefault="00471BAF" w:rsidP="00DF1874">
            <w:pPr>
              <w:pStyle w:val="Question"/>
              <w:ind w:right="170" w:firstLine="0"/>
              <w:rPr>
                <w:rFonts w:ascii="Verdana" w:hAnsi="Verdana"/>
                <w:b/>
              </w:rPr>
            </w:pPr>
            <w:r>
              <w:rPr>
                <w:rFonts w:ascii="Verdana" w:hAnsi="Verdana"/>
                <w:b/>
              </w:rPr>
              <w:t>Name of firm</w:t>
            </w:r>
          </w:p>
        </w:tc>
        <w:tc>
          <w:tcPr>
            <w:tcW w:w="1428" w:type="dxa"/>
            <w:shd w:val="clear" w:color="auto" w:fill="D9D9D9" w:themeFill="background1" w:themeFillShade="D9"/>
          </w:tcPr>
          <w:p w14:paraId="1C331FB6" w14:textId="77777777" w:rsidR="00471BAF" w:rsidRDefault="00471BAF" w:rsidP="00DF1874">
            <w:pPr>
              <w:pStyle w:val="Question"/>
              <w:ind w:right="29" w:firstLine="0"/>
              <w:rPr>
                <w:rFonts w:ascii="Verdana" w:hAnsi="Verdana"/>
                <w:b/>
              </w:rPr>
            </w:pPr>
            <w:r>
              <w:rPr>
                <w:rFonts w:ascii="Verdana" w:hAnsi="Verdana"/>
                <w:b/>
              </w:rPr>
              <w:t>Controlled Function</w:t>
            </w:r>
          </w:p>
        </w:tc>
        <w:tc>
          <w:tcPr>
            <w:tcW w:w="1843" w:type="dxa"/>
            <w:shd w:val="clear" w:color="auto" w:fill="D9D9D9" w:themeFill="background1" w:themeFillShade="D9"/>
          </w:tcPr>
          <w:p w14:paraId="70545671" w14:textId="77777777" w:rsidR="00471BAF" w:rsidRDefault="00471BAF" w:rsidP="00DF1874">
            <w:pPr>
              <w:pStyle w:val="Question"/>
              <w:ind w:right="0" w:firstLine="0"/>
              <w:rPr>
                <w:rFonts w:ascii="Verdana" w:hAnsi="Verdana"/>
                <w:b/>
              </w:rPr>
            </w:pPr>
            <w:r>
              <w:rPr>
                <w:rFonts w:ascii="Verdana" w:hAnsi="Verdana"/>
                <w:b/>
              </w:rPr>
              <w:t>Candidate’s job title</w:t>
            </w:r>
          </w:p>
        </w:tc>
        <w:tc>
          <w:tcPr>
            <w:tcW w:w="2126" w:type="dxa"/>
            <w:shd w:val="clear" w:color="auto" w:fill="D9D9D9" w:themeFill="background1" w:themeFillShade="D9"/>
          </w:tcPr>
          <w:p w14:paraId="6E851845" w14:textId="77777777" w:rsidR="00471BAF" w:rsidRDefault="00471BAF" w:rsidP="002B5276">
            <w:pPr>
              <w:pStyle w:val="Question"/>
              <w:ind w:right="303" w:firstLine="0"/>
              <w:rPr>
                <w:rFonts w:ascii="Verdana" w:hAnsi="Verdana"/>
                <w:b/>
              </w:rPr>
            </w:pPr>
            <w:r>
              <w:rPr>
                <w:rFonts w:ascii="Verdana" w:hAnsi="Verdana"/>
                <w:b/>
              </w:rPr>
              <w:t>When will the candidate start using the functions? (dd/mm/yyyy)</w:t>
            </w:r>
          </w:p>
        </w:tc>
      </w:tr>
      <w:tr w:rsidR="00471BAF" w14:paraId="2C2E1895" w14:textId="77777777" w:rsidTr="00A7605D">
        <w:trPr>
          <w:trHeight w:val="1134"/>
        </w:trPr>
        <w:tc>
          <w:tcPr>
            <w:tcW w:w="1205" w:type="dxa"/>
          </w:tcPr>
          <w:p w14:paraId="5A4C2078"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358676DC"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028AA98C"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1C970840"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69242F0E"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rsidRPr="001E4580" w14:paraId="0F0AB342" w14:textId="77777777" w:rsidTr="00A7605D">
        <w:trPr>
          <w:trHeight w:val="1134"/>
        </w:trPr>
        <w:tc>
          <w:tcPr>
            <w:tcW w:w="1205" w:type="dxa"/>
          </w:tcPr>
          <w:p w14:paraId="7F71E690" w14:textId="77777777" w:rsidR="00471BAF" w:rsidRPr="001E4580" w:rsidRDefault="00471BAF" w:rsidP="00DF1874">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78" w:type="dxa"/>
          </w:tcPr>
          <w:p w14:paraId="4FA72BBB" w14:textId="77777777" w:rsidR="00471BAF" w:rsidRPr="001E4580" w:rsidRDefault="00471BAF" w:rsidP="00DF1874">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28" w:type="dxa"/>
          </w:tcPr>
          <w:p w14:paraId="5B4583DE" w14:textId="77777777" w:rsidR="00471BAF" w:rsidRPr="001E4580" w:rsidRDefault="00471BAF" w:rsidP="00DF1874">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43" w:type="dxa"/>
          </w:tcPr>
          <w:p w14:paraId="14E0BACF" w14:textId="77777777" w:rsidR="00471BAF" w:rsidRPr="001E4580" w:rsidRDefault="00471BAF" w:rsidP="00DF1874">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2126" w:type="dxa"/>
          </w:tcPr>
          <w:p w14:paraId="0C6B64E7" w14:textId="77777777" w:rsidR="00471BAF" w:rsidRPr="001E4580" w:rsidRDefault="00471BAF" w:rsidP="00DF1874">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471BAF" w14:paraId="25B71BAF" w14:textId="77777777" w:rsidTr="00A7605D">
        <w:trPr>
          <w:trHeight w:val="1134"/>
        </w:trPr>
        <w:tc>
          <w:tcPr>
            <w:tcW w:w="1205" w:type="dxa"/>
          </w:tcPr>
          <w:p w14:paraId="288BAD71"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11897FF3"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62FE5415"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51EC9C6B"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7D399932"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14:paraId="07AAC3CB" w14:textId="77777777" w:rsidTr="00A7605D">
        <w:trPr>
          <w:trHeight w:val="1134"/>
        </w:trPr>
        <w:tc>
          <w:tcPr>
            <w:tcW w:w="1205" w:type="dxa"/>
          </w:tcPr>
          <w:p w14:paraId="7CADE09D"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358ED149"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42FFA6E0"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64B1B28B"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101B702A"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471BAF" w14:paraId="39302DE6" w14:textId="77777777" w:rsidTr="00A7605D">
        <w:trPr>
          <w:trHeight w:val="1134"/>
        </w:trPr>
        <w:tc>
          <w:tcPr>
            <w:tcW w:w="1205" w:type="dxa"/>
          </w:tcPr>
          <w:p w14:paraId="3D25EFA1" w14:textId="77777777" w:rsidR="00471BAF" w:rsidRDefault="00471BAF" w:rsidP="00DF1874">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78" w:type="dxa"/>
          </w:tcPr>
          <w:p w14:paraId="7366C5C2" w14:textId="77777777" w:rsidR="00471BAF" w:rsidRDefault="00471BAF" w:rsidP="00DF1874">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428" w:type="dxa"/>
          </w:tcPr>
          <w:p w14:paraId="48BD8E40" w14:textId="77777777" w:rsidR="00471BAF" w:rsidRDefault="00471BAF" w:rsidP="00DF1874">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843" w:type="dxa"/>
          </w:tcPr>
          <w:p w14:paraId="2B0700F2" w14:textId="77777777" w:rsidR="00471BAF" w:rsidRDefault="00471BAF" w:rsidP="00DF1874">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2126" w:type="dxa"/>
          </w:tcPr>
          <w:p w14:paraId="46BC19A2" w14:textId="77777777" w:rsidR="00471BAF" w:rsidRDefault="00471BAF" w:rsidP="00DF1874">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53AFB3E9" w14:textId="77777777" w:rsidR="000A0666" w:rsidRDefault="000A0666" w:rsidP="00D80EB9">
      <w:pPr>
        <w:rPr>
          <w:rFonts w:ascii="Verdana" w:hAnsi="Verdana"/>
          <w:b/>
        </w:rPr>
      </w:pPr>
    </w:p>
    <w:p w14:paraId="79C80C53" w14:textId="77777777" w:rsidR="004824D9" w:rsidRDefault="004824D9" w:rsidP="00D80EB9">
      <w:pPr>
        <w:rPr>
          <w:rFonts w:ascii="Verdana" w:hAnsi="Verdana"/>
          <w:b/>
        </w:rPr>
      </w:pPr>
    </w:p>
    <w:p w14:paraId="1C235D54" w14:textId="4DB41427" w:rsidR="002B5276" w:rsidRDefault="002B5276">
      <w:pPr>
        <w:rPr>
          <w:rFonts w:ascii="Verdana" w:eastAsia="Times New Roman" w:hAnsi="Verdana" w:cs="Times New Roman"/>
          <w:sz w:val="18"/>
          <w:szCs w:val="20"/>
          <w:lang w:eastAsia="en-GB"/>
        </w:rPr>
      </w:pPr>
      <w:r>
        <w:rPr>
          <w:rFonts w:ascii="Verdana" w:hAnsi="Verdana"/>
        </w:rPr>
        <w:br w:type="page"/>
      </w:r>
    </w:p>
    <w:p w14:paraId="1075F5EF" w14:textId="77777777" w:rsidR="004824D9" w:rsidRDefault="004824D9" w:rsidP="004824D9">
      <w:pPr>
        <w:pStyle w:val="Question"/>
        <w:rPr>
          <w:rFonts w:ascii="Verdana" w:hAnsi="Verdana"/>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4824D9" w:rsidRPr="00EB352E" w14:paraId="54D89012" w14:textId="77777777" w:rsidTr="00DF1874">
        <w:trPr>
          <w:trHeight w:hRule="exact" w:val="862"/>
        </w:trPr>
        <w:tc>
          <w:tcPr>
            <w:tcW w:w="2268" w:type="dxa"/>
            <w:shd w:val="clear" w:color="auto" w:fill="701B45"/>
            <w:vAlign w:val="center"/>
          </w:tcPr>
          <w:p w14:paraId="13C01744" w14:textId="77777777" w:rsidR="004824D9" w:rsidRPr="00EB352E" w:rsidRDefault="004824D9" w:rsidP="00DF1874">
            <w:pPr>
              <w:pStyle w:val="Sectionheading"/>
              <w:tabs>
                <w:tab w:val="right" w:pos="-142"/>
              </w:tabs>
              <w:spacing w:before="0"/>
              <w:ind w:right="142"/>
              <w:jc w:val="right"/>
              <w:rPr>
                <w:rFonts w:ascii="Verdana" w:hAnsi="Verdana"/>
                <w:sz w:val="32"/>
              </w:rPr>
            </w:pPr>
            <w:r>
              <w:rPr>
                <w:rFonts w:ascii="Verdana" w:hAnsi="Verdana"/>
              </w:rPr>
              <mc:AlternateContent>
                <mc:Choice Requires="wps">
                  <w:drawing>
                    <wp:anchor distT="0" distB="0" distL="114300" distR="114300" simplePos="0" relativeHeight="251658248" behindDoc="1" locked="0" layoutInCell="0" allowOverlap="1" wp14:anchorId="7788F1CB" wp14:editId="5BB1005D">
                      <wp:simplePos x="0" y="0"/>
                      <wp:positionH relativeFrom="column">
                        <wp:posOffset>-1438910</wp:posOffset>
                      </wp:positionH>
                      <wp:positionV relativeFrom="paragraph">
                        <wp:posOffset>1270</wp:posOffset>
                      </wp:positionV>
                      <wp:extent cx="6414135" cy="344170"/>
                      <wp:effectExtent l="0" t="2540" r="0" b="0"/>
                      <wp:wrapNone/>
                      <wp:docPr id="9" name="Rectangle 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F71DE49" id="Rectangle 9" o:spid="_x0000_s1026" style="position:absolute;margin-left:-113.3pt;margin-top:.1pt;width:505.05pt;height:27.1pt;z-index:-251658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7</w:t>
            </w:r>
          </w:p>
        </w:tc>
        <w:tc>
          <w:tcPr>
            <w:tcW w:w="7825" w:type="dxa"/>
            <w:shd w:val="clear" w:color="auto" w:fill="701B45"/>
            <w:vAlign w:val="center"/>
          </w:tcPr>
          <w:p w14:paraId="4B494493" w14:textId="77777777" w:rsidR="004824D9" w:rsidRPr="00EB352E" w:rsidRDefault="004824D9" w:rsidP="00DF1874">
            <w:pPr>
              <w:pStyle w:val="Sectionheading"/>
              <w:spacing w:before="0"/>
              <w:rPr>
                <w:rFonts w:ascii="Verdana" w:hAnsi="Verdana"/>
              </w:rPr>
            </w:pPr>
            <w:r>
              <w:rPr>
                <w:rFonts w:ascii="Verdana" w:hAnsi="Verdana"/>
              </w:rPr>
              <w:t>Statement of responsibilities</w:t>
            </w:r>
          </w:p>
        </w:tc>
      </w:tr>
    </w:tbl>
    <w:p w14:paraId="131BE61F" w14:textId="77777777" w:rsidR="004824D9" w:rsidRDefault="004824D9" w:rsidP="004824D9">
      <w:pPr>
        <w:pStyle w:val="Question"/>
        <w:tabs>
          <w:tab w:val="clear" w:pos="-142"/>
        </w:tabs>
        <w:spacing w:before="20"/>
        <w:ind w:firstLine="0"/>
        <w:rPr>
          <w:rFonts w:ascii="Verdana" w:hAnsi="Verdana"/>
        </w:rPr>
      </w:pPr>
    </w:p>
    <w:p w14:paraId="3057F619" w14:textId="77777777" w:rsidR="004824D9" w:rsidRDefault="004824D9" w:rsidP="004824D9">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submitting an application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3988F7D2" w14:textId="77777777" w:rsidR="004824D9" w:rsidRDefault="004824D9" w:rsidP="004824D9">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18" w:history="1">
        <w:r w:rsidRPr="00EA45F9">
          <w:rPr>
            <w:rStyle w:val="Hyperlink"/>
            <w:rFonts w:ascii="Verdana" w:hAnsi="Verdana"/>
            <w:b/>
          </w:rPr>
          <w:t>https://www.handbook.fca.org.uk/form/sup/SUP_10C_Ann_10D_SOR_20191209.pdf</w:t>
        </w:r>
      </w:hyperlink>
      <w:r>
        <w:rPr>
          <w:rFonts w:ascii="Verdana" w:hAnsi="Verdana"/>
          <w:b/>
        </w:rPr>
        <w:t xml:space="preserve"> </w:t>
      </w:r>
    </w:p>
    <w:p w14:paraId="56980BDA" w14:textId="77777777" w:rsidR="004824D9" w:rsidRDefault="004824D9" w:rsidP="004824D9">
      <w:pPr>
        <w:pStyle w:val="Question"/>
        <w:rPr>
          <w:rFonts w:ascii="Verdana" w:hAnsi="Verdana"/>
          <w:b/>
        </w:rPr>
      </w:pPr>
      <w:r>
        <w:rPr>
          <w:rFonts w:ascii="Verdana" w:hAnsi="Verdana"/>
          <w:b/>
        </w:rPr>
        <w:tab/>
      </w:r>
      <w:r>
        <w:rPr>
          <w:rFonts w:ascii="Verdana" w:hAnsi="Verdana"/>
          <w:b/>
        </w:rPr>
        <w:tab/>
      </w:r>
    </w:p>
    <w:p w14:paraId="220B9EDC" w14:textId="77777777" w:rsidR="004824D9" w:rsidRDefault="004824D9" w:rsidP="004824D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2DA30A5" w14:textId="77777777" w:rsidR="004824D9" w:rsidRDefault="004824D9" w:rsidP="004824D9">
      <w:pPr>
        <w:rPr>
          <w:rFonts w:ascii="Verdana" w:eastAsia="Times New Roman" w:hAnsi="Verdana" w:cs="Times New Roman"/>
          <w:bCs/>
          <w:sz w:val="18"/>
          <w:szCs w:val="20"/>
          <w:lang w:eastAsia="en-GB"/>
        </w:rPr>
      </w:pPr>
    </w:p>
    <w:p w14:paraId="6415008E" w14:textId="0F93DB8B" w:rsidR="00CB1377" w:rsidRPr="00E17DFB" w:rsidRDefault="00CB1377" w:rsidP="00E17DFB">
      <w:pPr>
        <w:rPr>
          <w:rFonts w:ascii="Verdana" w:hAnsi="Verdana"/>
          <w:b/>
        </w:rPr>
        <w:sectPr w:rsidR="00CB1377" w:rsidRPr="00E17DFB" w:rsidSect="002A0F5F">
          <w:headerReference w:type="default" r:id="rId19"/>
          <w:footerReference w:type="default" r:id="rId20"/>
          <w:footerReference w:type="first" r:id="rId21"/>
          <w:pgSz w:w="11901" w:h="16846" w:code="9"/>
          <w:pgMar w:top="1276"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FF1CC8">
        <w:trPr>
          <w:trHeight w:hRule="exact" w:val="862"/>
        </w:trPr>
        <w:tc>
          <w:tcPr>
            <w:tcW w:w="2268" w:type="dxa"/>
            <w:shd w:val="clear" w:color="auto" w:fill="701B45"/>
            <w:vAlign w:val="center"/>
          </w:tcPr>
          <w:p w14:paraId="3EA45087" w14:textId="307A3D03" w:rsidR="00722CC3" w:rsidRPr="00EB352E" w:rsidRDefault="00C54D37" w:rsidP="00FF1CC8">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47" behindDoc="1" locked="0" layoutInCell="0" allowOverlap="1" wp14:anchorId="5CE53D72" wp14:editId="61733061">
                      <wp:simplePos x="0" y="0"/>
                      <wp:positionH relativeFrom="column">
                        <wp:posOffset>-1438910</wp:posOffset>
                      </wp:positionH>
                      <wp:positionV relativeFrom="paragraph">
                        <wp:posOffset>1270</wp:posOffset>
                      </wp:positionV>
                      <wp:extent cx="6414135" cy="344170"/>
                      <wp:effectExtent l="0" t="2540" r="0" b="0"/>
                      <wp:wrapNone/>
                      <wp:docPr id="23" name="Rectangle 2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F1AA1CC" id="Rectangle 23" o:spid="_x0000_s1026" style="position:absolute;margin-left:-113.3pt;margin-top:.1pt;width:505.05pt;height:27.1pt;z-index:-25165823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7D602F">
              <w:rPr>
                <w:rFonts w:ascii="Verdana" w:hAnsi="Verdana"/>
                <w:sz w:val="32"/>
              </w:rPr>
              <w:t>8</w:t>
            </w:r>
          </w:p>
        </w:tc>
        <w:tc>
          <w:tcPr>
            <w:tcW w:w="7825" w:type="dxa"/>
            <w:shd w:val="clear" w:color="auto" w:fill="701B45"/>
            <w:vAlign w:val="center"/>
          </w:tcPr>
          <w:p w14:paraId="40B22901" w14:textId="0455B006" w:rsidR="00722CC3" w:rsidRPr="00EB352E" w:rsidRDefault="00722CC3" w:rsidP="00FF1CC8">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4DAB26E3"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Firms must disclose all relevant information relating to a candidate's fitness and propriety. If there is any doubt that the information is relevant, it should be disclosed.</w:t>
      </w:r>
    </w:p>
    <w:p w14:paraId="39FFB55F"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The FCA takes non-disclosure very seriously and may consider it to be evidence of dishonesty or lack of integrity. In all circumstances, disclosures should be full, frank and unambiguous. If in doubt, disclose.</w:t>
      </w:r>
    </w:p>
    <w:p w14:paraId="21DDCE5D" w14:textId="77777777" w:rsidR="00756574" w:rsidRPr="00A4472A" w:rsidRDefault="00756574" w:rsidP="00756574">
      <w:pPr>
        <w:pStyle w:val="Question"/>
        <w:tabs>
          <w:tab w:val="clear" w:pos="-142"/>
        </w:tabs>
        <w:spacing w:before="20"/>
        <w:ind w:firstLine="0"/>
        <w:rPr>
          <w:rFonts w:ascii="Verdana" w:hAnsi="Verdana"/>
        </w:rPr>
      </w:pPr>
      <w:r w:rsidRPr="00A4472A">
        <w:rPr>
          <w:rFonts w:ascii="Verdana" w:hAnsi="Verdana"/>
        </w:rPr>
        <w:t>Candidates subject to the law of:</w:t>
      </w:r>
    </w:p>
    <w:p w14:paraId="554278E3"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England and Wales must disclose spent convictions and cautions (other than a protected conviction or caution), because of the Rehabilitation of Offenders Act 1974 (Exceptions) Order 1975</w:t>
      </w:r>
    </w:p>
    <w:p w14:paraId="722471A8"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Scotland must disclose spent convictions (other than a protected conviction) because of the Rehabilitation of Offenders Act 1974 (Exclusions and Exceptions) (Scotland) Order 2013</w:t>
      </w:r>
    </w:p>
    <w:p w14:paraId="7B292806" w14:textId="77777777" w:rsidR="00756574" w:rsidRPr="00A4472A" w:rsidRDefault="00756574" w:rsidP="00756574">
      <w:pPr>
        <w:pStyle w:val="Question"/>
        <w:numPr>
          <w:ilvl w:val="0"/>
          <w:numId w:val="13"/>
        </w:numPr>
        <w:tabs>
          <w:tab w:val="clear" w:pos="-142"/>
        </w:tabs>
        <w:spacing w:before="20"/>
        <w:rPr>
          <w:rFonts w:ascii="Verdana" w:hAnsi="Verdana"/>
        </w:rPr>
      </w:pPr>
      <w:r w:rsidRPr="00A4472A">
        <w:rPr>
          <w:rFonts w:ascii="Verdana" w:hAnsi="Verdana"/>
        </w:rPr>
        <w:t>Northern Ireland must disclose spent convictions (other than a protected conviction) because of the Rehabilitation of Offenders (Exceptions) Order (Northern Ireland) 1979</w:t>
      </w:r>
    </w:p>
    <w:p w14:paraId="4A318C69" w14:textId="0408DADB"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Criminal Proceedings</w:t>
      </w:r>
    </w:p>
    <w:p w14:paraId="2ED59890" w14:textId="77777777" w:rsidR="003367B4" w:rsidRPr="008B2ED4" w:rsidRDefault="003367B4" w:rsidP="003367B4">
      <w:pPr>
        <w:pStyle w:val="Question"/>
        <w:tabs>
          <w:tab w:val="clear" w:pos="-142"/>
        </w:tabs>
        <w:spacing w:before="20"/>
        <w:ind w:firstLine="0"/>
        <w:rPr>
          <w:rFonts w:ascii="Verdana" w:hAnsi="Verdana"/>
        </w:rPr>
      </w:pPr>
      <w:r w:rsidRPr="008B2ED4">
        <w:rPr>
          <w:rFonts w:ascii="Verdana" w:hAnsi="Verdana"/>
        </w:rPr>
        <w:t>You should include information about proceedings in the United Kingdom and elsewhere in your answers.</w:t>
      </w:r>
    </w:p>
    <w:p w14:paraId="534AA853" w14:textId="77777777" w:rsidR="003367B4" w:rsidRDefault="003367B4" w:rsidP="003367B4">
      <w:pPr>
        <w:pStyle w:val="Question"/>
        <w:tabs>
          <w:tab w:val="clear" w:pos="-142"/>
        </w:tabs>
        <w:spacing w:before="20"/>
        <w:ind w:firstLine="0"/>
        <w:rPr>
          <w:rFonts w:ascii="Verdana" w:hAnsi="Verdana"/>
          <w:b/>
          <w:bCs/>
        </w:rPr>
      </w:pPr>
    </w:p>
    <w:p w14:paraId="72285416" w14:textId="77777777" w:rsidR="003367B4" w:rsidRPr="009E1031" w:rsidRDefault="003367B4" w:rsidP="003367B4">
      <w:pPr>
        <w:pStyle w:val="Question"/>
        <w:tabs>
          <w:tab w:val="clear" w:pos="-142"/>
        </w:tabs>
        <w:spacing w:before="20"/>
        <w:ind w:firstLine="0"/>
        <w:rPr>
          <w:rFonts w:ascii="Verdana" w:hAnsi="Verdana"/>
          <w:b/>
          <w:bCs/>
        </w:rPr>
      </w:pPr>
      <w:r w:rsidRPr="009E1031">
        <w:rPr>
          <w:rFonts w:ascii="Verdana" w:hAnsi="Verdana"/>
          <w:b/>
          <w:bCs/>
        </w:rPr>
        <w:t>What to include</w:t>
      </w:r>
    </w:p>
    <w:p w14:paraId="102ECB54" w14:textId="77777777" w:rsidR="003367B4" w:rsidRPr="008B2ED4" w:rsidRDefault="003367B4" w:rsidP="003367B4">
      <w:pPr>
        <w:pStyle w:val="Question"/>
        <w:tabs>
          <w:tab w:val="clear" w:pos="-142"/>
        </w:tabs>
        <w:spacing w:before="20"/>
        <w:ind w:firstLine="0"/>
        <w:rPr>
          <w:rFonts w:ascii="Verdana" w:hAnsi="Verdana"/>
        </w:rPr>
      </w:pPr>
      <w:r w:rsidRPr="008B2ED4">
        <w:rPr>
          <w:rFonts w:ascii="Verdana" w:hAnsi="Verdana"/>
        </w:rPr>
        <w:t>We need to know if the candidate has been convicted of, is the subject of or has been involved in any criminal offence. Criminal convictions, whether spent or unspent, in the United Kingdom or elsewhere must be disclosed, except protected convictions which do not need to be disclosed when the law in England and Wales applies.</w:t>
      </w:r>
    </w:p>
    <w:p w14:paraId="6E3B0864" w14:textId="77777777" w:rsidR="003367B4" w:rsidRDefault="003367B4" w:rsidP="003367B4">
      <w:pPr>
        <w:pStyle w:val="Question"/>
        <w:tabs>
          <w:tab w:val="clear" w:pos="-142"/>
        </w:tabs>
        <w:spacing w:before="20"/>
        <w:ind w:firstLine="0"/>
        <w:rPr>
          <w:rFonts w:ascii="Verdana" w:hAnsi="Verdana"/>
        </w:rPr>
      </w:pPr>
    </w:p>
    <w:p w14:paraId="69BDCAFA" w14:textId="77777777" w:rsidR="003367B4" w:rsidRDefault="003367B4" w:rsidP="003367B4">
      <w:pPr>
        <w:pStyle w:val="Question"/>
        <w:tabs>
          <w:tab w:val="clear" w:pos="-142"/>
        </w:tabs>
        <w:spacing w:before="20"/>
        <w:ind w:firstLine="0"/>
        <w:rPr>
          <w:rFonts w:ascii="Verdana" w:hAnsi="Verdana"/>
        </w:rPr>
      </w:pPr>
      <w:r w:rsidRPr="008B2ED4">
        <w:rPr>
          <w:rFonts w:ascii="Verdana" w:hAnsi="Verdana"/>
        </w:rPr>
        <w:t>You should include any conviction of an offence where the candidate received an absolute or conditional discharge.</w:t>
      </w:r>
    </w:p>
    <w:p w14:paraId="1844B85D" w14:textId="77777777" w:rsidR="004C0BDD" w:rsidRDefault="004C0BDD" w:rsidP="003367B4">
      <w:pPr>
        <w:pStyle w:val="Question"/>
        <w:tabs>
          <w:tab w:val="clear" w:pos="-142"/>
        </w:tabs>
        <w:spacing w:before="20"/>
        <w:ind w:firstLine="0"/>
        <w:rPr>
          <w:rFonts w:ascii="Verdana" w:hAnsi="Verdana"/>
        </w:rPr>
      </w:pPr>
    </w:p>
    <w:p w14:paraId="73F6A2EE" w14:textId="6CDE0BE3" w:rsidR="005C6873" w:rsidRPr="003367B4" w:rsidRDefault="003367B4" w:rsidP="00E17DFB">
      <w:pPr>
        <w:pStyle w:val="Question"/>
        <w:tabs>
          <w:tab w:val="clear" w:pos="-142"/>
        </w:tabs>
        <w:spacing w:before="20"/>
        <w:ind w:firstLine="0"/>
        <w:rPr>
          <w:rFonts w:ascii="Verdana" w:hAnsi="Verdana"/>
        </w:rPr>
      </w:pPr>
      <w:r w:rsidRPr="008B2ED4">
        <w:rPr>
          <w:rFonts w:ascii="Verdana" w:hAnsi="Verdana"/>
        </w:rPr>
        <w:t>Traffic offences only need to be disclosed if they resulted in a ban or involved driving without insurance.</w:t>
      </w:r>
    </w:p>
    <w:p w14:paraId="0A332DB2" w14:textId="49EF3738" w:rsidR="008B4150" w:rsidRPr="005942B3" w:rsidRDefault="005942B3" w:rsidP="008B4150">
      <w:pPr>
        <w:pStyle w:val="Question"/>
        <w:rPr>
          <w:rFonts w:ascii="Verdana" w:hAnsi="Verdana"/>
          <w:b/>
        </w:rPr>
      </w:pPr>
      <w:r>
        <w:rPr>
          <w:rFonts w:ascii="Verdana" w:hAnsi="Verdana"/>
          <w:b/>
        </w:rPr>
        <w:tab/>
      </w:r>
      <w:r w:rsidR="004D0BBE">
        <w:rPr>
          <w:rFonts w:ascii="Verdana" w:hAnsi="Verdana"/>
          <w:b/>
        </w:rPr>
        <w:t>8</w:t>
      </w:r>
      <w:r>
        <w:rPr>
          <w:rFonts w:ascii="Verdana" w:hAnsi="Verdana"/>
          <w:b/>
        </w:rPr>
        <w:t>.</w:t>
      </w:r>
      <w:r w:rsidR="00EC0797">
        <w:rPr>
          <w:rFonts w:ascii="Verdana" w:hAnsi="Verdana"/>
          <w:b/>
        </w:rPr>
        <w:t>1.</w:t>
      </w:r>
      <w:r w:rsidR="008B4150" w:rsidRPr="008B4150">
        <w:rPr>
          <w:rFonts w:ascii="Verdana" w:hAnsi="Verdana"/>
          <w:b/>
        </w:rPr>
        <w:t xml:space="preserve"> </w:t>
      </w:r>
      <w:r w:rsidR="008B4150" w:rsidRPr="00475467">
        <w:rPr>
          <w:rFonts w:ascii="Verdana" w:hAnsi="Verdana"/>
          <w:b/>
        </w:rPr>
        <w:t>Has the candidate ever been convicted of any criminal offence, whether spent or unspent that:</w:t>
      </w:r>
    </w:p>
    <w:p w14:paraId="686CB94A" w14:textId="77777777" w:rsidR="008B4150" w:rsidRPr="00475467" w:rsidRDefault="008B4150" w:rsidP="008B4150">
      <w:pPr>
        <w:pStyle w:val="QsyesnoCharChar"/>
        <w:keepNext/>
        <w:numPr>
          <w:ilvl w:val="0"/>
          <w:numId w:val="2"/>
        </w:numPr>
        <w:tabs>
          <w:tab w:val="left" w:pos="709"/>
        </w:tabs>
        <w:rPr>
          <w:rFonts w:ascii="Verdana" w:hAnsi="Verdana"/>
        </w:rPr>
      </w:pPr>
      <w:r w:rsidRPr="00475467">
        <w:rPr>
          <w:rFonts w:ascii="Verdana" w:hAnsi="Verdana"/>
        </w:rPr>
        <w:t>involves fraud, theft, false accounting, offences against the administration of public justice, (like perjury, perverting the course of justice and intimidation of witnesses or jurors), serious tax offences or other dishonesty?</w:t>
      </w:r>
    </w:p>
    <w:p w14:paraId="2E0D2B7E" w14:textId="77777777" w:rsidR="008B4150" w:rsidRPr="00475467" w:rsidRDefault="008B4150" w:rsidP="008B4150">
      <w:pPr>
        <w:pStyle w:val="QsyesnoCharChar"/>
        <w:keepNext/>
        <w:numPr>
          <w:ilvl w:val="0"/>
          <w:numId w:val="2"/>
        </w:numPr>
        <w:tabs>
          <w:tab w:val="left" w:pos="709"/>
        </w:tabs>
        <w:rPr>
          <w:rFonts w:ascii="Verdana" w:hAnsi="Verdana"/>
        </w:rPr>
      </w:pPr>
      <w:r w:rsidRPr="00475467">
        <w:rPr>
          <w:rFonts w:ascii="Verdana" w:hAnsi="Verdana"/>
        </w:rPr>
        <w:t>relates to companies, building societies, industrial and provident societies, credit unions, friendly societies, insurance, banking or other financial services, insolvency, consumer credit or consumer protection, money laundering, market manipulations or insider dealing?</w:t>
      </w:r>
    </w:p>
    <w:p w14:paraId="4AC69159" w14:textId="77777777" w:rsidR="008B4150" w:rsidRDefault="008B4150" w:rsidP="008B415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events which resulted in the criminal offence</w:t>
      </w:r>
      <w:r w:rsidRPr="00D6079D">
        <w:rPr>
          <w:rFonts w:ascii="Verdana" w:hAnsi="Verdana"/>
        </w:rPr>
        <w:t xml:space="preserve"> </w:t>
      </w:r>
    </w:p>
    <w:p w14:paraId="041D815C" w14:textId="5CF8AB0A" w:rsidR="00B368A1" w:rsidRPr="00B71EBF" w:rsidRDefault="00B368A1" w:rsidP="008B415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16A44" w:rsidRPr="00E0460D" w14:paraId="6BE16832" w14:textId="77777777" w:rsidTr="00C94F0F">
        <w:trPr>
          <w:trHeight w:hRule="exact" w:val="413"/>
        </w:trPr>
        <w:tc>
          <w:tcPr>
            <w:tcW w:w="7088" w:type="dxa"/>
            <w:vAlign w:val="center"/>
          </w:tcPr>
          <w:p w14:paraId="1666413C" w14:textId="77777777" w:rsidR="00116A44" w:rsidRPr="00E0460D" w:rsidRDefault="00116A4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AD1C4E" w14:textId="0945E7E4" w:rsidR="00722CC3" w:rsidRDefault="00956C8E" w:rsidP="00722CC3">
      <w:pPr>
        <w:pStyle w:val="Question"/>
        <w:rPr>
          <w:rFonts w:ascii="Verdana" w:hAnsi="Verdana"/>
          <w:b/>
        </w:rPr>
      </w:pPr>
      <w:r>
        <w:rPr>
          <w:rFonts w:ascii="Verdana" w:hAnsi="Verdana"/>
          <w:b/>
        </w:rPr>
        <w:t>8</w:t>
      </w:r>
      <w:r w:rsidR="00722CC3" w:rsidRPr="00B27110">
        <w:rPr>
          <w:rFonts w:ascii="Verdana" w:hAnsi="Verdana"/>
          <w:b/>
        </w:rPr>
        <w:t>.1</w:t>
      </w:r>
      <w:r w:rsidR="00E8173B">
        <w:rPr>
          <w:rFonts w:ascii="Verdana" w:hAnsi="Verdana"/>
          <w:b/>
        </w:rPr>
        <w:t>.</w:t>
      </w:r>
      <w:r>
        <w:rPr>
          <w:rFonts w:ascii="Verdana" w:hAnsi="Verdana"/>
          <w:b/>
        </w:rPr>
        <w:t>2</w:t>
      </w:r>
      <w:r w:rsidR="00E8173B">
        <w:rPr>
          <w:rFonts w:ascii="Verdana" w:hAnsi="Verdana"/>
          <w:b/>
        </w:rPr>
        <w:t xml:space="preserve"> </w:t>
      </w:r>
      <w:r w:rsidR="00E8173B" w:rsidRPr="00117EC7">
        <w:rPr>
          <w:rFonts w:ascii="Verdana" w:hAnsi="Verdana"/>
          <w:b/>
        </w:rPr>
        <w:t>Is the candidate currently the subject of any criminal proceedings</w:t>
      </w:r>
    </w:p>
    <w:p w14:paraId="091BE210" w14:textId="77777777" w:rsidR="00116A44" w:rsidRDefault="00116A44" w:rsidP="00116A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criminal proceedings</w:t>
      </w:r>
    </w:p>
    <w:p w14:paraId="0DBC3551" w14:textId="77777777" w:rsidR="00116A44" w:rsidRDefault="00116A44" w:rsidP="00116A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16A44" w:rsidRPr="00E0460D" w14:paraId="68199F05" w14:textId="77777777" w:rsidTr="00C94F0F">
        <w:trPr>
          <w:trHeight w:hRule="exact" w:val="413"/>
        </w:trPr>
        <w:tc>
          <w:tcPr>
            <w:tcW w:w="7088" w:type="dxa"/>
            <w:vAlign w:val="center"/>
          </w:tcPr>
          <w:p w14:paraId="08560C11" w14:textId="77777777" w:rsidR="00116A44" w:rsidRPr="00E0460D" w:rsidRDefault="00116A4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59A1B0A" w14:textId="77777777" w:rsidR="00116A44" w:rsidRPr="00B71EBF" w:rsidRDefault="00116A44" w:rsidP="00117EC7">
      <w:pPr>
        <w:pStyle w:val="Question"/>
        <w:tabs>
          <w:tab w:val="clear" w:pos="-142"/>
        </w:tabs>
        <w:spacing w:before="20"/>
        <w:ind w:firstLine="0"/>
        <w:rPr>
          <w:rFonts w:ascii="Verdana" w:hAnsi="Verdana"/>
        </w:rPr>
      </w:pPr>
    </w:p>
    <w:p w14:paraId="47427302" w14:textId="78DED0A0" w:rsidR="00154C9A" w:rsidRDefault="00BB50A1" w:rsidP="00117EC7">
      <w:pPr>
        <w:pStyle w:val="Question"/>
        <w:rPr>
          <w:rFonts w:ascii="Verdana" w:hAnsi="Verdana"/>
          <w:b/>
        </w:rPr>
      </w:pPr>
      <w:r>
        <w:rPr>
          <w:rFonts w:ascii="Verdana" w:hAnsi="Verdana"/>
          <w:b/>
        </w:rPr>
        <w:tab/>
      </w:r>
      <w:r w:rsidR="008B4150">
        <w:rPr>
          <w:rFonts w:ascii="Verdana" w:hAnsi="Verdana"/>
          <w:b/>
        </w:rPr>
        <w:t>8</w:t>
      </w:r>
      <w:r w:rsidR="00117EC7">
        <w:rPr>
          <w:rFonts w:ascii="Verdana" w:hAnsi="Verdana"/>
          <w:b/>
        </w:rPr>
        <w:t>.1.</w:t>
      </w:r>
      <w:r w:rsidR="00AB4E95">
        <w:rPr>
          <w:rFonts w:ascii="Verdana" w:hAnsi="Verdana"/>
          <w:b/>
        </w:rPr>
        <w:t>3</w:t>
      </w:r>
      <w:r>
        <w:rPr>
          <w:rFonts w:ascii="Verdana" w:hAnsi="Verdana"/>
          <w:b/>
        </w:rPr>
        <w:t xml:space="preserve"> </w:t>
      </w:r>
      <w:r w:rsidR="00117EC7" w:rsidRPr="00117EC7">
        <w:rPr>
          <w:rFonts w:ascii="Verdana" w:hAnsi="Verdana"/>
          <w:b/>
        </w:rPr>
        <w:t xml:space="preserve">Has the candidate ever been given a caution </w:t>
      </w:r>
      <w:r w:rsidR="004237A2">
        <w:rPr>
          <w:rFonts w:ascii="Verdana" w:hAnsi="Verdana"/>
          <w:b/>
        </w:rPr>
        <w:t xml:space="preserve">relating </w:t>
      </w:r>
      <w:r w:rsidR="00117EC7" w:rsidRPr="00117EC7">
        <w:rPr>
          <w:rFonts w:ascii="Verdana" w:hAnsi="Verdana"/>
          <w:b/>
        </w:rPr>
        <w:t>to any criminal offence?</w:t>
      </w:r>
    </w:p>
    <w:p w14:paraId="740D14FA" w14:textId="32925E0E" w:rsidR="00EE47FA" w:rsidRDefault="00EE47FA" w:rsidP="00EE47F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 xml:space="preserve">Provide information about the </w:t>
      </w:r>
      <w:r w:rsidR="004237A2">
        <w:rPr>
          <w:rFonts w:ascii="Verdana" w:hAnsi="Verdana"/>
        </w:rPr>
        <w:t>caution</w:t>
      </w:r>
    </w:p>
    <w:p w14:paraId="34EAB2B5" w14:textId="77777777" w:rsidR="00EE47FA" w:rsidRDefault="00EE47FA" w:rsidP="00EE47F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E47FA" w:rsidRPr="00E0460D" w14:paraId="0526E8BA" w14:textId="77777777" w:rsidTr="00C94F0F">
        <w:trPr>
          <w:trHeight w:hRule="exact" w:val="413"/>
        </w:trPr>
        <w:tc>
          <w:tcPr>
            <w:tcW w:w="7088" w:type="dxa"/>
            <w:vAlign w:val="center"/>
          </w:tcPr>
          <w:p w14:paraId="2AD69535" w14:textId="77777777" w:rsidR="00EE47FA" w:rsidRPr="00E0460D" w:rsidRDefault="00EE47FA"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BCA13E" w14:textId="2D24B499" w:rsidR="00EF4BA8" w:rsidRDefault="00AB4E95" w:rsidP="004237A2">
      <w:pPr>
        <w:pStyle w:val="Question"/>
        <w:rPr>
          <w:rFonts w:ascii="Verdana" w:hAnsi="Verdana"/>
          <w:b/>
        </w:rPr>
      </w:pPr>
      <w:r>
        <w:rPr>
          <w:rFonts w:ascii="Verdana" w:hAnsi="Verdana"/>
          <w:b/>
        </w:rPr>
        <w:t>8</w:t>
      </w:r>
      <w:r w:rsidR="000871F0">
        <w:rPr>
          <w:rFonts w:ascii="Verdana" w:hAnsi="Verdana"/>
          <w:b/>
        </w:rPr>
        <w:t>.1.</w:t>
      </w:r>
      <w:r>
        <w:rPr>
          <w:rFonts w:ascii="Verdana" w:hAnsi="Verdana"/>
          <w:b/>
        </w:rPr>
        <w:t>4</w:t>
      </w:r>
      <w:r w:rsidR="000871F0">
        <w:rPr>
          <w:rFonts w:ascii="Verdana" w:hAnsi="Verdana"/>
          <w:b/>
        </w:rPr>
        <w:tab/>
      </w:r>
      <w:r w:rsidR="004237A2">
        <w:rPr>
          <w:rFonts w:ascii="Verdana" w:hAnsi="Verdana"/>
          <w:b/>
        </w:rPr>
        <w:t xml:space="preserve">Does </w:t>
      </w:r>
      <w:r w:rsidR="00BB50A1" w:rsidRPr="000871F0">
        <w:rPr>
          <w:rFonts w:ascii="Verdana" w:hAnsi="Verdana"/>
          <w:b/>
        </w:rPr>
        <w:t xml:space="preserve">the candidate </w:t>
      </w:r>
      <w:r w:rsidR="004237A2">
        <w:rPr>
          <w:rFonts w:ascii="Verdana" w:hAnsi="Verdana"/>
          <w:b/>
        </w:rPr>
        <w:t xml:space="preserve">have </w:t>
      </w:r>
      <w:r w:rsidR="00BB50A1" w:rsidRPr="000871F0">
        <w:rPr>
          <w:rFonts w:ascii="Verdana" w:hAnsi="Verdana"/>
          <w:b/>
        </w:rPr>
        <w:t>any convictions for any</w:t>
      </w:r>
      <w:r>
        <w:rPr>
          <w:rFonts w:ascii="Verdana" w:hAnsi="Verdana"/>
          <w:b/>
        </w:rPr>
        <w:t xml:space="preserve"> other</w:t>
      </w:r>
      <w:r w:rsidR="00BB50A1" w:rsidRPr="000871F0">
        <w:rPr>
          <w:rFonts w:ascii="Verdana" w:hAnsi="Verdana"/>
          <w:b/>
        </w:rPr>
        <w:t xml:space="preserve"> offences</w:t>
      </w:r>
      <w:r w:rsidR="004237A2">
        <w:rPr>
          <w:rFonts w:ascii="Verdana" w:hAnsi="Verdana"/>
          <w:b/>
        </w:rPr>
        <w:t>?</w:t>
      </w:r>
    </w:p>
    <w:p w14:paraId="5385D199" w14:textId="77777777" w:rsidR="00EF4BA8" w:rsidRDefault="00EF4BA8" w:rsidP="00EF4BA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convictions for the other offences</w:t>
      </w:r>
    </w:p>
    <w:p w14:paraId="4FC6CE1F" w14:textId="77777777" w:rsidR="00EF4BA8" w:rsidRDefault="00EF4BA8" w:rsidP="00EF4BA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F4BA8" w:rsidRPr="00E0460D" w14:paraId="24F7D22C" w14:textId="77777777" w:rsidTr="00C94F0F">
        <w:trPr>
          <w:trHeight w:hRule="exact" w:val="413"/>
        </w:trPr>
        <w:tc>
          <w:tcPr>
            <w:tcW w:w="7088" w:type="dxa"/>
            <w:vAlign w:val="center"/>
          </w:tcPr>
          <w:p w14:paraId="18DE588D" w14:textId="77777777" w:rsidR="00EF4BA8" w:rsidRPr="00E0460D" w:rsidRDefault="00EF4BA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4BBFDA" w14:textId="36FF83CF" w:rsidR="00BB50A1" w:rsidRPr="000871F0" w:rsidRDefault="007344C9" w:rsidP="00A83783">
      <w:pPr>
        <w:pStyle w:val="Question"/>
        <w:rPr>
          <w:rFonts w:ascii="Verdana" w:hAnsi="Verdana"/>
          <w:b/>
        </w:rPr>
      </w:pPr>
      <w:r>
        <w:rPr>
          <w:rFonts w:ascii="Verdana" w:hAnsi="Verdana"/>
          <w:b/>
        </w:rPr>
        <w:t>8</w:t>
      </w:r>
      <w:r w:rsidR="00F85F3F">
        <w:rPr>
          <w:rFonts w:ascii="Verdana" w:hAnsi="Verdana"/>
          <w:b/>
        </w:rPr>
        <w:t>.1.</w:t>
      </w:r>
      <w:r>
        <w:rPr>
          <w:rFonts w:ascii="Verdana" w:hAnsi="Verdana"/>
          <w:b/>
        </w:rPr>
        <w:t>5</w:t>
      </w:r>
      <w:r w:rsidR="00F85F3F">
        <w:rPr>
          <w:rFonts w:ascii="Verdana" w:hAnsi="Verdana"/>
          <w:b/>
        </w:rPr>
        <w:tab/>
      </w:r>
      <w:r w:rsidR="00BB50A1" w:rsidRPr="000871F0">
        <w:rPr>
          <w:rFonts w:ascii="Verdana" w:hAnsi="Verdana"/>
          <w:b/>
        </w:rPr>
        <w:t>Is the candidate the subject of any ongoing criminal investigation?</w:t>
      </w:r>
    </w:p>
    <w:p w14:paraId="67EFB01A" w14:textId="77777777" w:rsidR="00CF6698" w:rsidRDefault="00CF6698" w:rsidP="00CF66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ongoing investigation</w:t>
      </w:r>
    </w:p>
    <w:p w14:paraId="7143C6F6" w14:textId="77777777" w:rsidR="00CF6698" w:rsidRDefault="00CF6698" w:rsidP="00CF66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F6698" w:rsidRPr="00E0460D" w14:paraId="0FC3C7CB" w14:textId="77777777" w:rsidTr="00C94F0F">
        <w:trPr>
          <w:trHeight w:hRule="exact" w:val="413"/>
        </w:trPr>
        <w:tc>
          <w:tcPr>
            <w:tcW w:w="7088" w:type="dxa"/>
            <w:vAlign w:val="center"/>
          </w:tcPr>
          <w:p w14:paraId="5034AC53" w14:textId="77777777" w:rsidR="00CF6698" w:rsidRPr="00E0460D" w:rsidRDefault="00CF669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CDED309" w14:textId="3785A458" w:rsidR="000871F0" w:rsidRDefault="007344C9" w:rsidP="00E305CA">
      <w:pPr>
        <w:pStyle w:val="Question"/>
        <w:rPr>
          <w:rFonts w:ascii="Verdana" w:hAnsi="Verdana"/>
          <w:b/>
        </w:rPr>
      </w:pPr>
      <w:r>
        <w:rPr>
          <w:rFonts w:ascii="Verdana" w:hAnsi="Verdana"/>
          <w:b/>
        </w:rPr>
        <w:t>8</w:t>
      </w:r>
      <w:r w:rsidR="00F85F3F">
        <w:rPr>
          <w:rFonts w:ascii="Verdana" w:hAnsi="Verdana"/>
          <w:b/>
        </w:rPr>
        <w:t>.1.</w:t>
      </w:r>
      <w:r>
        <w:rPr>
          <w:rFonts w:ascii="Verdana" w:hAnsi="Verdana"/>
          <w:b/>
        </w:rPr>
        <w:t>6</w:t>
      </w:r>
      <w:r w:rsidR="00F85F3F">
        <w:rPr>
          <w:rFonts w:ascii="Verdana" w:hAnsi="Verdana"/>
          <w:b/>
        </w:rPr>
        <w:tab/>
      </w:r>
      <w:r w:rsidR="000871F0" w:rsidRPr="000871F0">
        <w:rPr>
          <w:rFonts w:ascii="Verdana" w:hAnsi="Verdana"/>
          <w:b/>
        </w:rPr>
        <w:t>Has the candidate been ordered to produce documents pursuant to any ongoing criminal investigation or been the subject of a search with or without a warrant</w:t>
      </w:r>
      <w:r w:rsidR="00CF6698">
        <w:rPr>
          <w:rFonts w:ascii="Verdana" w:hAnsi="Verdana"/>
          <w:b/>
        </w:rPr>
        <w:t>?</w:t>
      </w:r>
    </w:p>
    <w:p w14:paraId="512DF737" w14:textId="77777777" w:rsidR="00370584" w:rsidRPr="005F6A9F" w:rsidRDefault="00370584" w:rsidP="00370584">
      <w:pPr>
        <w:pStyle w:val="Question"/>
        <w:tabs>
          <w:tab w:val="clear" w:pos="-142"/>
        </w:tabs>
        <w:spacing w:before="20"/>
        <w:ind w:firstLine="0"/>
        <w:rPr>
          <w:rFonts w:ascii="Verdana" w:hAnsi="Verdana"/>
        </w:rPr>
      </w:pPr>
      <w:r>
        <w:rPr>
          <w:rFonts w:ascii="Verdana" w:hAnsi="Verdana"/>
        </w:rPr>
        <w:t>Y</w:t>
      </w:r>
      <w:r w:rsidRPr="005F6A9F">
        <w:rPr>
          <w:rFonts w:ascii="Verdana" w:hAnsi="Verdana"/>
        </w:rPr>
        <w:t>ou must include all matters, even where the candidate was not the subject of the investigation</w:t>
      </w:r>
    </w:p>
    <w:p w14:paraId="6B71E40D" w14:textId="77777777" w:rsidR="00370584" w:rsidRDefault="00370584" w:rsidP="003705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order to produce documents</w:t>
      </w:r>
    </w:p>
    <w:p w14:paraId="0B46B638" w14:textId="77777777" w:rsidR="00370584" w:rsidRDefault="00370584" w:rsidP="003705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70584" w:rsidRPr="00E0460D" w14:paraId="6DC07856" w14:textId="77777777" w:rsidTr="00C94F0F">
        <w:trPr>
          <w:trHeight w:hRule="exact" w:val="413"/>
        </w:trPr>
        <w:tc>
          <w:tcPr>
            <w:tcW w:w="7088" w:type="dxa"/>
            <w:vAlign w:val="center"/>
          </w:tcPr>
          <w:p w14:paraId="32C9409C" w14:textId="77777777" w:rsidR="00370584" w:rsidRPr="00E0460D" w:rsidRDefault="00370584"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C1945A" w14:textId="7E427FC7" w:rsidR="008D31DF" w:rsidRPr="005A1A27" w:rsidRDefault="001067BE" w:rsidP="00D7468E">
      <w:pPr>
        <w:pStyle w:val="Question"/>
        <w:tabs>
          <w:tab w:val="clear" w:pos="-142"/>
          <w:tab w:val="clear" w:pos="284"/>
          <w:tab w:val="left" w:pos="780"/>
        </w:tabs>
        <w:rPr>
          <w:rFonts w:ascii="Verdana" w:hAnsi="Verdana"/>
          <w:b/>
        </w:rPr>
      </w:pPr>
      <w:r>
        <w:rPr>
          <w:rFonts w:ascii="Verdana" w:hAnsi="Verdana"/>
          <w:b/>
        </w:rPr>
        <w:t>8</w:t>
      </w:r>
      <w:r w:rsidR="005A1A27">
        <w:rPr>
          <w:rFonts w:ascii="Verdana" w:hAnsi="Verdana"/>
          <w:b/>
        </w:rPr>
        <w:t>.1.</w:t>
      </w:r>
      <w:r>
        <w:rPr>
          <w:rFonts w:ascii="Verdana" w:hAnsi="Verdana"/>
          <w:b/>
        </w:rPr>
        <w:t>7</w:t>
      </w:r>
      <w:r w:rsidR="00C632F7">
        <w:rPr>
          <w:rFonts w:ascii="Verdana" w:hAnsi="Verdana"/>
          <w:b/>
        </w:rPr>
        <w:tab/>
      </w:r>
      <w:r w:rsidR="008D31DF" w:rsidRPr="005A1A27">
        <w:rPr>
          <w:rFonts w:ascii="Verdana" w:hAnsi="Verdana"/>
          <w:b/>
        </w:rPr>
        <w:t xml:space="preserve">Has any firm </w:t>
      </w:r>
      <w:r w:rsidR="00370584">
        <w:rPr>
          <w:rFonts w:ascii="Verdana" w:hAnsi="Verdana"/>
          <w:b/>
        </w:rPr>
        <w:t>where</w:t>
      </w:r>
      <w:r w:rsidR="008D31DF" w:rsidRPr="005A1A27">
        <w:rPr>
          <w:rFonts w:ascii="Verdana" w:hAnsi="Verdana"/>
          <w:b/>
        </w:rPr>
        <w:t xml:space="preserve"> the candidate holds or has held a position of influence ever</w:t>
      </w:r>
      <w:r w:rsidR="00151199">
        <w:rPr>
          <w:rFonts w:ascii="Verdana" w:hAnsi="Verdana"/>
          <w:b/>
        </w:rPr>
        <w:t xml:space="preserve"> been</w:t>
      </w:r>
      <w:r w:rsidR="008D31DF" w:rsidRPr="005A1A27">
        <w:rPr>
          <w:rFonts w:ascii="Verdana" w:hAnsi="Verdana"/>
          <w:b/>
        </w:rPr>
        <w:t xml:space="preserve">: </w:t>
      </w:r>
    </w:p>
    <w:p w14:paraId="6A0AC59E" w14:textId="77777777" w:rsidR="00AB4AFF" w:rsidRPr="00365AA6" w:rsidRDefault="00AB4AFF" w:rsidP="00AB4AFF">
      <w:pPr>
        <w:pStyle w:val="Question"/>
        <w:tabs>
          <w:tab w:val="clear" w:pos="-142"/>
        </w:tabs>
        <w:spacing w:before="20"/>
        <w:ind w:firstLine="0"/>
        <w:rPr>
          <w:rFonts w:ascii="Verdana" w:hAnsi="Verdana"/>
        </w:rPr>
      </w:pPr>
      <w:r w:rsidRPr="00365AA6">
        <w:rPr>
          <w:rFonts w:ascii="Verdana" w:hAnsi="Verdana"/>
        </w:rPr>
        <w:t>Include all matters even when the summons, charge, prosecution or investigation did not result in a conviction, and even where the firm was not the subject of the investigation.</w:t>
      </w:r>
    </w:p>
    <w:p w14:paraId="0F2A7AB1" w14:textId="1DEACDD5" w:rsidR="00370584" w:rsidRPr="00E17DFB" w:rsidRDefault="00AB4AFF" w:rsidP="00E17DFB">
      <w:pPr>
        <w:pStyle w:val="Question"/>
        <w:tabs>
          <w:tab w:val="clear" w:pos="-142"/>
        </w:tabs>
        <w:spacing w:before="20"/>
        <w:ind w:firstLine="0"/>
        <w:rPr>
          <w:rFonts w:ascii="Verdana" w:hAnsi="Verdana"/>
        </w:rPr>
      </w:pPr>
      <w:r w:rsidRPr="00365AA6">
        <w:rPr>
          <w:rFonts w:ascii="Verdana" w:hAnsi="Verdana"/>
        </w:rPr>
        <w:t>Firms do not need to disclose details of any specific individuals who were subject to historic criminal investigations, prosecutions, summons or other historical criminal proceedings.</w:t>
      </w:r>
    </w:p>
    <w:p w14:paraId="486439D4" w14:textId="05D9767F" w:rsidR="008D31DF" w:rsidRDefault="005A1A27" w:rsidP="00117EC7">
      <w:pPr>
        <w:pStyle w:val="Question"/>
        <w:rPr>
          <w:rFonts w:ascii="Verdana" w:hAnsi="Verdana"/>
          <w:b/>
        </w:rPr>
      </w:pPr>
      <w:r>
        <w:rPr>
          <w:rFonts w:ascii="Verdana" w:hAnsi="Verdana"/>
          <w:b/>
        </w:rPr>
        <w:tab/>
        <w:t>a</w:t>
      </w:r>
      <w:r>
        <w:rPr>
          <w:rFonts w:ascii="Verdana" w:hAnsi="Verdana"/>
          <w:b/>
        </w:rPr>
        <w:tab/>
      </w:r>
      <w:r w:rsidR="008D31DF" w:rsidRPr="005A1A27">
        <w:rPr>
          <w:rFonts w:ascii="Verdana" w:hAnsi="Verdana"/>
          <w:b/>
        </w:rPr>
        <w:t>convicted of any criminal offence?</w:t>
      </w:r>
    </w:p>
    <w:p w14:paraId="220CA837" w14:textId="77777777" w:rsidR="00162978" w:rsidRDefault="00162978" w:rsidP="001629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conviction</w:t>
      </w:r>
    </w:p>
    <w:p w14:paraId="5A9E0AD7" w14:textId="77777777" w:rsidR="00162978" w:rsidRDefault="00162978" w:rsidP="001629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2978" w:rsidRPr="00E0460D" w14:paraId="7423C15E" w14:textId="77777777" w:rsidTr="00C94F0F">
        <w:trPr>
          <w:trHeight w:hRule="exact" w:val="413"/>
        </w:trPr>
        <w:tc>
          <w:tcPr>
            <w:tcW w:w="7088" w:type="dxa"/>
            <w:vAlign w:val="center"/>
          </w:tcPr>
          <w:p w14:paraId="7C12B12B" w14:textId="77777777" w:rsidR="00162978" w:rsidRPr="00E0460D" w:rsidRDefault="00162978"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1BC404" w14:textId="33EE2B17" w:rsidR="008D31DF" w:rsidRDefault="008A1750" w:rsidP="00117EC7">
      <w:pPr>
        <w:pStyle w:val="Question"/>
        <w:rPr>
          <w:rFonts w:ascii="Verdana" w:hAnsi="Verdana"/>
          <w:b/>
        </w:rPr>
      </w:pPr>
      <w:r>
        <w:rPr>
          <w:rFonts w:ascii="Verdana" w:hAnsi="Verdana"/>
          <w:b/>
        </w:rPr>
        <w:tab/>
        <w:t>b</w:t>
      </w:r>
      <w:r>
        <w:rPr>
          <w:rFonts w:ascii="Verdana" w:hAnsi="Verdana"/>
          <w:b/>
        </w:rPr>
        <w:tab/>
      </w:r>
      <w:r w:rsidR="0082787F" w:rsidRPr="005A1A27">
        <w:rPr>
          <w:rFonts w:ascii="Verdana" w:hAnsi="Verdana"/>
          <w:b/>
        </w:rPr>
        <w:t>summoned, charged</w:t>
      </w:r>
      <w:r w:rsidR="0082787F">
        <w:rPr>
          <w:rFonts w:ascii="Verdana" w:hAnsi="Verdana"/>
          <w:b/>
        </w:rPr>
        <w:t xml:space="preserve"> with, investigated or prosecuted for any </w:t>
      </w:r>
      <w:r w:rsidR="0082787F" w:rsidRPr="005A1A27">
        <w:rPr>
          <w:rFonts w:ascii="Verdana" w:hAnsi="Verdana"/>
          <w:b/>
        </w:rPr>
        <w:t>criminal offence?</w:t>
      </w:r>
    </w:p>
    <w:p w14:paraId="0A240EDC" w14:textId="4B842CA3" w:rsidR="0001299C" w:rsidRDefault="0001299C" w:rsidP="000129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00817C05" w:rsidRPr="00817C05">
        <w:rPr>
          <w:rFonts w:ascii="Verdana" w:hAnsi="Verdana"/>
        </w:rPr>
        <w:t xml:space="preserve"> </w:t>
      </w:r>
      <w:r w:rsidR="00817C05">
        <w:rPr>
          <w:rFonts w:ascii="Verdana" w:hAnsi="Verdana"/>
        </w:rPr>
        <w:t>Provide information about the firm’s summons, charge, investigation or prosecution</w:t>
      </w:r>
    </w:p>
    <w:p w14:paraId="245ABB7B" w14:textId="77777777" w:rsidR="0001299C" w:rsidRDefault="0001299C" w:rsidP="0001299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1299C" w:rsidRPr="00E0460D" w14:paraId="233E0699" w14:textId="77777777" w:rsidTr="00C94F0F">
        <w:trPr>
          <w:trHeight w:hRule="exact" w:val="413"/>
        </w:trPr>
        <w:tc>
          <w:tcPr>
            <w:tcW w:w="7088" w:type="dxa"/>
            <w:vAlign w:val="center"/>
          </w:tcPr>
          <w:p w14:paraId="47D721F1" w14:textId="77777777" w:rsidR="0001299C" w:rsidRPr="00E0460D" w:rsidRDefault="0001299C"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9EAAE49" w14:textId="6EAD1F57" w:rsidR="008D31DF" w:rsidRDefault="008A1750" w:rsidP="00117EC7">
      <w:pPr>
        <w:pStyle w:val="Question"/>
        <w:rPr>
          <w:rFonts w:ascii="Verdana" w:hAnsi="Verdana"/>
          <w:b/>
        </w:rPr>
      </w:pPr>
      <w:r>
        <w:rPr>
          <w:rFonts w:ascii="Verdana" w:hAnsi="Verdana"/>
          <w:b/>
        </w:rPr>
        <w:tab/>
        <w:t>c</w:t>
      </w:r>
      <w:r>
        <w:rPr>
          <w:rFonts w:ascii="Verdana" w:hAnsi="Verdana"/>
          <w:b/>
        </w:rPr>
        <w:tab/>
      </w:r>
      <w:r w:rsidR="008D31DF" w:rsidRPr="005A1A27">
        <w:rPr>
          <w:rFonts w:ascii="Verdana" w:hAnsi="Verdana"/>
          <w:b/>
        </w:rPr>
        <w:t xml:space="preserve">the subject of any criminal proceeding </w:t>
      </w:r>
      <w:r w:rsidR="0001299C">
        <w:rPr>
          <w:rFonts w:ascii="Verdana" w:hAnsi="Verdana"/>
          <w:b/>
        </w:rPr>
        <w:t>that did</w:t>
      </w:r>
      <w:r w:rsidR="008D31DF" w:rsidRPr="005A1A27">
        <w:rPr>
          <w:rFonts w:ascii="Verdana" w:hAnsi="Verdana"/>
          <w:b/>
        </w:rPr>
        <w:t xml:space="preserve"> not </w:t>
      </w:r>
      <w:r w:rsidR="0049462A" w:rsidRPr="005A1A27">
        <w:rPr>
          <w:rFonts w:ascii="Verdana" w:hAnsi="Verdana"/>
          <w:b/>
        </w:rPr>
        <w:t>result</w:t>
      </w:r>
      <w:r w:rsidR="008D31DF" w:rsidRPr="005A1A27">
        <w:rPr>
          <w:rFonts w:ascii="Verdana" w:hAnsi="Verdana"/>
          <w:b/>
        </w:rPr>
        <w:t xml:space="preserve"> in a conviction?</w:t>
      </w:r>
    </w:p>
    <w:p w14:paraId="46B85669" w14:textId="60B6E184" w:rsidR="0049462A" w:rsidRDefault="0049462A" w:rsidP="004946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w:t>
      </w:r>
      <w:r w:rsidR="00525162">
        <w:rPr>
          <w:rFonts w:ascii="Verdana" w:hAnsi="Verdana"/>
        </w:rPr>
        <w:t>’s criminal proceeding</w:t>
      </w:r>
    </w:p>
    <w:p w14:paraId="28D7CC6B" w14:textId="77777777" w:rsidR="0049462A" w:rsidRDefault="0049462A" w:rsidP="004946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9462A" w:rsidRPr="00E0460D" w14:paraId="520742C7" w14:textId="77777777" w:rsidTr="00C94F0F">
        <w:trPr>
          <w:trHeight w:hRule="exact" w:val="413"/>
        </w:trPr>
        <w:tc>
          <w:tcPr>
            <w:tcW w:w="7088" w:type="dxa"/>
            <w:vAlign w:val="center"/>
          </w:tcPr>
          <w:p w14:paraId="79C9E947" w14:textId="77777777" w:rsidR="0049462A" w:rsidRPr="00E0460D" w:rsidRDefault="0049462A"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FE8713" w14:textId="5601BAA4" w:rsidR="008D31DF" w:rsidRDefault="008A1750" w:rsidP="00117EC7">
      <w:pPr>
        <w:pStyle w:val="Question"/>
        <w:rPr>
          <w:rFonts w:ascii="Verdana" w:hAnsi="Verdana"/>
          <w:b/>
        </w:rPr>
      </w:pPr>
      <w:r>
        <w:rPr>
          <w:rFonts w:ascii="Verdana" w:hAnsi="Verdana"/>
          <w:b/>
        </w:rPr>
        <w:tab/>
        <w:t>d</w:t>
      </w:r>
      <w:r>
        <w:rPr>
          <w:rFonts w:ascii="Verdana" w:hAnsi="Verdana"/>
          <w:b/>
        </w:rPr>
        <w:tab/>
      </w:r>
      <w:r w:rsidR="008D31DF" w:rsidRPr="005A1A27">
        <w:rPr>
          <w:rFonts w:ascii="Verdana" w:hAnsi="Verdana"/>
          <w:b/>
        </w:rPr>
        <w:t xml:space="preserve">ordered to produce documents </w:t>
      </w:r>
      <w:r w:rsidR="0049462A">
        <w:rPr>
          <w:rFonts w:ascii="Verdana" w:hAnsi="Verdana"/>
          <w:b/>
        </w:rPr>
        <w:t xml:space="preserve">relating </w:t>
      </w:r>
      <w:r w:rsidR="008D31DF" w:rsidRPr="005A1A27">
        <w:rPr>
          <w:rFonts w:ascii="Verdana" w:hAnsi="Verdana"/>
          <w:b/>
        </w:rPr>
        <w:t>to any criminal investigation</w:t>
      </w:r>
      <w:r w:rsidR="0049462A">
        <w:rPr>
          <w:rFonts w:ascii="Verdana" w:hAnsi="Verdana"/>
          <w:b/>
        </w:rPr>
        <w:t>s</w:t>
      </w:r>
      <w:r w:rsidR="008D31DF" w:rsidRPr="005A1A27">
        <w:rPr>
          <w:rFonts w:ascii="Verdana" w:hAnsi="Verdana"/>
          <w:b/>
        </w:rPr>
        <w:t xml:space="preserve"> or been the subject of a </w:t>
      </w:r>
      <w:r w:rsidR="00CA2E46" w:rsidRPr="005A1A27">
        <w:rPr>
          <w:rFonts w:ascii="Verdana" w:hAnsi="Verdana"/>
          <w:b/>
        </w:rPr>
        <w:t>search, with</w:t>
      </w:r>
      <w:r w:rsidR="008D31DF" w:rsidRPr="005A1A27">
        <w:rPr>
          <w:rFonts w:ascii="Verdana" w:hAnsi="Verdana"/>
          <w:b/>
        </w:rPr>
        <w:t xml:space="preserve"> or without a warrant</w:t>
      </w:r>
      <w:r w:rsidR="0049462A">
        <w:rPr>
          <w:rFonts w:ascii="Verdana" w:hAnsi="Verdana"/>
          <w:b/>
        </w:rPr>
        <w:t>,</w:t>
      </w:r>
      <w:r w:rsidR="008D31DF" w:rsidRPr="005A1A27">
        <w:rPr>
          <w:rFonts w:ascii="Verdana" w:hAnsi="Verdana"/>
          <w:b/>
        </w:rPr>
        <w:t xml:space="preserve"> relati</w:t>
      </w:r>
      <w:r w:rsidR="00525162">
        <w:rPr>
          <w:rFonts w:ascii="Verdana" w:hAnsi="Verdana"/>
          <w:b/>
        </w:rPr>
        <w:t>ng</w:t>
      </w:r>
      <w:r w:rsidR="008D31DF" w:rsidRPr="005A1A27">
        <w:rPr>
          <w:rFonts w:ascii="Verdana" w:hAnsi="Verdana"/>
          <w:b/>
        </w:rPr>
        <w:t xml:space="preserve"> to any criminal investigation?</w:t>
      </w:r>
    </w:p>
    <w:p w14:paraId="7BE4BE8A" w14:textId="77777777" w:rsidR="007546B6" w:rsidRDefault="007546B6" w:rsidP="007546B6">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order for the firm to produce documents</w:t>
      </w:r>
    </w:p>
    <w:p w14:paraId="116EB7DC" w14:textId="77777777" w:rsidR="007546B6" w:rsidRDefault="007546B6" w:rsidP="007546B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546B6" w:rsidRPr="00E0460D" w14:paraId="3A00D300" w14:textId="77777777" w:rsidTr="00C94F0F">
        <w:trPr>
          <w:trHeight w:hRule="exact" w:val="413"/>
        </w:trPr>
        <w:tc>
          <w:tcPr>
            <w:tcW w:w="7088" w:type="dxa"/>
            <w:vAlign w:val="center"/>
          </w:tcPr>
          <w:p w14:paraId="5F9032FC" w14:textId="77777777" w:rsidR="007546B6" w:rsidRPr="00E0460D" w:rsidRDefault="007546B6"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A0331C" w14:textId="06FC7903"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Civil Proceedings</w:t>
      </w:r>
    </w:p>
    <w:p w14:paraId="342ACF0E" w14:textId="77777777" w:rsidR="00F60C60" w:rsidRPr="00C71017" w:rsidRDefault="00F60C60" w:rsidP="00F60C60">
      <w:pPr>
        <w:pStyle w:val="Question"/>
        <w:tabs>
          <w:tab w:val="clear" w:pos="-142"/>
        </w:tabs>
        <w:spacing w:before="20"/>
        <w:ind w:firstLine="0"/>
        <w:rPr>
          <w:rFonts w:ascii="Verdana" w:hAnsi="Verdana"/>
        </w:rPr>
      </w:pPr>
      <w:r w:rsidRPr="00C71017">
        <w:rPr>
          <w:rFonts w:ascii="Verdana" w:hAnsi="Verdana"/>
        </w:rPr>
        <w:t>You should include information about proceedings in the United Kingdom and elsewhere in your answers.</w:t>
      </w:r>
    </w:p>
    <w:p w14:paraId="69562553" w14:textId="77777777" w:rsidR="00F60C60" w:rsidRDefault="00F60C60" w:rsidP="00F60C60">
      <w:pPr>
        <w:pStyle w:val="Question"/>
        <w:tabs>
          <w:tab w:val="clear" w:pos="-142"/>
        </w:tabs>
        <w:spacing w:before="20"/>
        <w:ind w:firstLine="0"/>
        <w:rPr>
          <w:rFonts w:ascii="Verdana" w:hAnsi="Verdana"/>
        </w:rPr>
      </w:pPr>
    </w:p>
    <w:p w14:paraId="28E2C7CE" w14:textId="77777777" w:rsidR="00F60C60" w:rsidRPr="00B770BB" w:rsidRDefault="00F60C60" w:rsidP="00F60C60">
      <w:pPr>
        <w:pStyle w:val="Question"/>
        <w:tabs>
          <w:tab w:val="clear" w:pos="-142"/>
        </w:tabs>
        <w:spacing w:before="20"/>
        <w:ind w:firstLine="0"/>
        <w:rPr>
          <w:rFonts w:ascii="Verdana" w:hAnsi="Verdana"/>
          <w:b/>
          <w:bCs/>
        </w:rPr>
      </w:pPr>
      <w:r w:rsidRPr="00B770BB">
        <w:rPr>
          <w:rFonts w:ascii="Verdana" w:hAnsi="Verdana"/>
          <w:b/>
          <w:bCs/>
        </w:rPr>
        <w:t>What to include</w:t>
      </w:r>
    </w:p>
    <w:p w14:paraId="7CC71C1A" w14:textId="3CE3B220" w:rsidR="007546B6" w:rsidRPr="005349CC" w:rsidRDefault="00F60C60" w:rsidP="00E17DFB">
      <w:pPr>
        <w:pStyle w:val="Question"/>
        <w:tabs>
          <w:tab w:val="clear" w:pos="-142"/>
        </w:tabs>
        <w:spacing w:before="20"/>
        <w:ind w:firstLine="0"/>
        <w:rPr>
          <w:rFonts w:ascii="Verdana" w:hAnsi="Verdana"/>
        </w:rPr>
      </w:pPr>
      <w:r>
        <w:rPr>
          <w:rFonts w:ascii="Verdana" w:hAnsi="Verdana"/>
        </w:rPr>
        <w:t>Include all County Court Judgments made against the candidate, whether satisfied or not.</w:t>
      </w:r>
    </w:p>
    <w:p w14:paraId="50953F0A" w14:textId="151FDBC9" w:rsidR="00CB5ECC" w:rsidRDefault="001071C7" w:rsidP="001071C7">
      <w:pPr>
        <w:pStyle w:val="Question"/>
        <w:rPr>
          <w:rFonts w:ascii="Verdana" w:hAnsi="Verdana"/>
          <w:b/>
        </w:rPr>
      </w:pPr>
      <w:r>
        <w:rPr>
          <w:rFonts w:ascii="Verdana" w:hAnsi="Verdana"/>
          <w:b/>
        </w:rPr>
        <w:tab/>
      </w:r>
      <w:r w:rsidR="00525162">
        <w:rPr>
          <w:rFonts w:ascii="Verdana" w:hAnsi="Verdana"/>
          <w:b/>
        </w:rPr>
        <w:t>8</w:t>
      </w:r>
      <w:r>
        <w:rPr>
          <w:rFonts w:ascii="Verdana" w:hAnsi="Verdana"/>
          <w:b/>
        </w:rPr>
        <w:t>.2.1</w:t>
      </w:r>
      <w:r>
        <w:rPr>
          <w:rFonts w:ascii="Verdana" w:hAnsi="Verdana"/>
          <w:b/>
        </w:rPr>
        <w:tab/>
      </w:r>
      <w:r w:rsidR="00D82701" w:rsidRPr="001071C7">
        <w:rPr>
          <w:rFonts w:ascii="Verdana" w:hAnsi="Verdana"/>
          <w:b/>
        </w:rPr>
        <w:t xml:space="preserve">Has the candidate ever been the subject of a judgement debt or award </w:t>
      </w:r>
      <w:r w:rsidR="00DD530A">
        <w:rPr>
          <w:rFonts w:ascii="Verdana" w:hAnsi="Verdana"/>
          <w:b/>
        </w:rPr>
        <w:t>against them?</w:t>
      </w:r>
    </w:p>
    <w:p w14:paraId="48854266" w14:textId="77777777" w:rsidR="00B8709F" w:rsidRDefault="00B8709F" w:rsidP="00B8709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information and include the: </w:t>
      </w:r>
    </w:p>
    <w:p w14:paraId="3B510C2F" w14:textId="77777777" w:rsidR="00B8709F" w:rsidRDefault="00B8709F" w:rsidP="00B8709F">
      <w:pPr>
        <w:pStyle w:val="Question"/>
        <w:numPr>
          <w:ilvl w:val="0"/>
          <w:numId w:val="14"/>
        </w:numPr>
        <w:tabs>
          <w:tab w:val="clear" w:pos="-142"/>
        </w:tabs>
        <w:spacing w:before="20"/>
        <w:ind w:hanging="87"/>
        <w:rPr>
          <w:rFonts w:ascii="Verdana" w:hAnsi="Verdana"/>
        </w:rPr>
      </w:pPr>
      <w:r>
        <w:rPr>
          <w:rFonts w:ascii="Verdana" w:hAnsi="Verdana"/>
        </w:rPr>
        <w:t>amount and date of all judgment debts, awards or County Court Judgments</w:t>
      </w:r>
    </w:p>
    <w:p w14:paraId="2F4D4BB4" w14:textId="77777777" w:rsidR="00B8709F" w:rsidRDefault="00B8709F" w:rsidP="00B8709F">
      <w:pPr>
        <w:pStyle w:val="Question"/>
        <w:numPr>
          <w:ilvl w:val="0"/>
          <w:numId w:val="14"/>
        </w:numPr>
        <w:tabs>
          <w:tab w:val="clear" w:pos="-142"/>
        </w:tabs>
        <w:spacing w:before="20"/>
        <w:ind w:hanging="87"/>
        <w:rPr>
          <w:rFonts w:ascii="Verdana" w:hAnsi="Verdana"/>
        </w:rPr>
      </w:pPr>
      <w:r>
        <w:rPr>
          <w:rFonts w:ascii="Verdana" w:hAnsi="Verdana"/>
        </w:rPr>
        <w:t>number of all judgment debts, awards or County Court Judgments ordered</w:t>
      </w:r>
    </w:p>
    <w:p w14:paraId="435E100F" w14:textId="77777777" w:rsidR="00B8709F" w:rsidRDefault="00B8709F" w:rsidP="00B8709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709F" w:rsidRPr="00E0460D" w14:paraId="71316D5E" w14:textId="77777777" w:rsidTr="00C94F0F">
        <w:trPr>
          <w:trHeight w:hRule="exact" w:val="413"/>
        </w:trPr>
        <w:tc>
          <w:tcPr>
            <w:tcW w:w="7088" w:type="dxa"/>
            <w:vAlign w:val="center"/>
          </w:tcPr>
          <w:p w14:paraId="0A9AD6DC" w14:textId="77777777" w:rsidR="00B8709F" w:rsidRPr="00E0460D" w:rsidRDefault="00B8709F" w:rsidP="00C94F0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32316C0" w14:textId="1FE05D56" w:rsidR="00463371" w:rsidRPr="00EA35FB" w:rsidRDefault="003816A2" w:rsidP="00463371">
      <w:pPr>
        <w:pStyle w:val="Question"/>
        <w:rPr>
          <w:rFonts w:ascii="Verdana" w:hAnsi="Verdana"/>
          <w:b/>
        </w:rPr>
      </w:pPr>
      <w:r>
        <w:rPr>
          <w:rFonts w:ascii="Verdana" w:hAnsi="Verdana"/>
          <w:b/>
        </w:rPr>
        <w:t>8</w:t>
      </w:r>
      <w:r w:rsidR="00490159">
        <w:rPr>
          <w:rFonts w:ascii="Verdana" w:hAnsi="Verdana"/>
          <w:b/>
        </w:rPr>
        <w:t>.2.2</w:t>
      </w:r>
      <w:r w:rsidR="00463371" w:rsidRPr="00463371">
        <w:rPr>
          <w:rFonts w:ascii="Verdana" w:hAnsi="Verdana"/>
          <w:b/>
        </w:rPr>
        <w:t xml:space="preserve"> </w:t>
      </w:r>
      <w:r w:rsidR="00463371" w:rsidRPr="00EA35FB">
        <w:rPr>
          <w:rFonts w:ascii="Verdana" w:hAnsi="Verdana"/>
          <w:b/>
        </w:rPr>
        <w:t xml:space="preserve">Has the candidate ever been party to any civil proceedings which resulted in any order against </w:t>
      </w:r>
      <w:r w:rsidR="00463371">
        <w:rPr>
          <w:rFonts w:ascii="Verdana" w:hAnsi="Verdana"/>
          <w:b/>
        </w:rPr>
        <w:t>them</w:t>
      </w:r>
      <w:r w:rsidR="007677EA">
        <w:rPr>
          <w:rFonts w:ascii="Verdana" w:hAnsi="Verdana"/>
          <w:b/>
        </w:rPr>
        <w:t>,</w:t>
      </w:r>
      <w:r w:rsidR="00463371">
        <w:rPr>
          <w:rFonts w:ascii="Verdana" w:hAnsi="Verdana"/>
          <w:b/>
        </w:rPr>
        <w:t xml:space="preserve"> </w:t>
      </w:r>
      <w:r w:rsidR="00463371" w:rsidRPr="00EA35FB">
        <w:rPr>
          <w:rFonts w:ascii="Verdana" w:hAnsi="Verdana"/>
          <w:b/>
        </w:rPr>
        <w:t>other than a judgement debt or award</w:t>
      </w:r>
      <w:r w:rsidR="00463371">
        <w:rPr>
          <w:rFonts w:ascii="Verdana" w:hAnsi="Verdana"/>
          <w:b/>
        </w:rPr>
        <w:t>?</w:t>
      </w:r>
      <w:r w:rsidR="00463371" w:rsidRPr="00EA35FB">
        <w:rPr>
          <w:rFonts w:ascii="Verdana" w:hAnsi="Verdana"/>
          <w:b/>
        </w:rPr>
        <w:t xml:space="preserve"> </w:t>
      </w:r>
    </w:p>
    <w:p w14:paraId="6CF2E4F2" w14:textId="4B9A7E57" w:rsidR="004C648F" w:rsidRDefault="00463371" w:rsidP="0046337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and include, for example, injunctions and employment tribunal proceedings</w:t>
      </w:r>
      <w:r>
        <w:rPr>
          <w:rFonts w:ascii="Verdana" w:hAnsi="Verdana"/>
        </w:rPr>
        <w:br/>
      </w:r>
      <w:r w:rsidR="004C648F" w:rsidRPr="00D6079D">
        <w:rPr>
          <w:rFonts w:ascii="Verdana" w:hAnsi="Verdana"/>
        </w:rPr>
        <w:fldChar w:fldCharType="begin">
          <w:ffData>
            <w:name w:val="Check15"/>
            <w:enabled/>
            <w:calcOnExit w:val="0"/>
            <w:checkBox>
              <w:sizeAuto/>
              <w:default w:val="0"/>
            </w:checkBox>
          </w:ffData>
        </w:fldChar>
      </w:r>
      <w:r w:rsidR="004C648F" w:rsidRPr="00D6079D">
        <w:rPr>
          <w:rFonts w:ascii="Verdana" w:hAnsi="Verdana"/>
        </w:rPr>
        <w:instrText xml:space="preserve"> FORMCHECKBOX </w:instrText>
      </w:r>
      <w:r w:rsidR="004C648F" w:rsidRPr="00D6079D">
        <w:rPr>
          <w:rFonts w:ascii="Verdana" w:hAnsi="Verdana"/>
        </w:rPr>
      </w:r>
      <w:r w:rsidR="004C648F" w:rsidRPr="00D6079D">
        <w:rPr>
          <w:rFonts w:ascii="Verdana" w:hAnsi="Verdana"/>
        </w:rPr>
        <w:fldChar w:fldCharType="separate"/>
      </w:r>
      <w:r w:rsidR="004C648F" w:rsidRPr="00D6079D">
        <w:rPr>
          <w:rFonts w:ascii="Verdana" w:hAnsi="Verdana"/>
        </w:rPr>
        <w:fldChar w:fldCharType="end"/>
      </w:r>
      <w:r w:rsidR="004C648F" w:rsidRPr="00D6079D">
        <w:rPr>
          <w:rFonts w:ascii="Verdana" w:hAnsi="Verdana"/>
        </w:rPr>
        <w:tab/>
      </w:r>
      <w:r w:rsidR="004C648F">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C648F" w:rsidRPr="00E0460D" w14:paraId="450C892A" w14:textId="77777777" w:rsidTr="00DF1874">
        <w:trPr>
          <w:trHeight w:hRule="exact" w:val="413"/>
        </w:trPr>
        <w:tc>
          <w:tcPr>
            <w:tcW w:w="7088" w:type="dxa"/>
            <w:vAlign w:val="center"/>
          </w:tcPr>
          <w:p w14:paraId="3D4617D1" w14:textId="77777777" w:rsidR="004C648F" w:rsidRPr="00E0460D" w:rsidRDefault="004C648F" w:rsidP="00DF1874">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C69AD0" w14:textId="77777777" w:rsidR="00A46115" w:rsidRDefault="003640AF" w:rsidP="00A46115">
      <w:pPr>
        <w:pStyle w:val="Question"/>
        <w:rPr>
          <w:rFonts w:ascii="Verdana" w:hAnsi="Verdana"/>
          <w:b/>
        </w:rPr>
      </w:pPr>
      <w:r>
        <w:rPr>
          <w:rFonts w:ascii="Verdana" w:hAnsi="Verdana"/>
          <w:b/>
        </w:rPr>
        <w:tab/>
      </w:r>
      <w:r w:rsidR="00A46115">
        <w:rPr>
          <w:rFonts w:ascii="Verdana" w:hAnsi="Verdana"/>
          <w:b/>
        </w:rPr>
        <w:t>8.2.3</w:t>
      </w:r>
      <w:r w:rsidR="00A46115">
        <w:rPr>
          <w:rFonts w:ascii="Verdana" w:hAnsi="Verdana"/>
          <w:b/>
        </w:rPr>
        <w:tab/>
      </w:r>
      <w:r w:rsidR="00A46115" w:rsidRPr="00B22309">
        <w:rPr>
          <w:rFonts w:ascii="Verdana" w:hAnsi="Verdana"/>
          <w:b/>
        </w:rPr>
        <w:t>Is the candidate aware of</w:t>
      </w:r>
      <w:r w:rsidR="00A46115">
        <w:rPr>
          <w:rFonts w:ascii="Verdana" w:hAnsi="Verdana"/>
          <w:b/>
        </w:rPr>
        <w:t xml:space="preserve"> a</w:t>
      </w:r>
      <w:r w:rsidR="00A46115" w:rsidRPr="003640AF">
        <w:rPr>
          <w:rFonts w:ascii="Verdana" w:hAnsi="Verdana"/>
          <w:b/>
        </w:rPr>
        <w:t xml:space="preserve">ny proceedings that have </w:t>
      </w:r>
      <w:r w:rsidR="00A46115">
        <w:rPr>
          <w:rFonts w:ascii="Verdana" w:hAnsi="Verdana"/>
          <w:b/>
        </w:rPr>
        <w:t>started</w:t>
      </w:r>
      <w:r w:rsidR="00A46115" w:rsidRPr="003640AF">
        <w:rPr>
          <w:rFonts w:ascii="Verdana" w:hAnsi="Verdana"/>
          <w:b/>
        </w:rPr>
        <w:t xml:space="preserve">, or anyone’s intention to begin proceedings against </w:t>
      </w:r>
      <w:r w:rsidR="00A46115">
        <w:rPr>
          <w:rFonts w:ascii="Verdana" w:hAnsi="Verdana"/>
          <w:b/>
        </w:rPr>
        <w:t>them</w:t>
      </w:r>
      <w:r w:rsidR="00A46115" w:rsidRPr="003640AF">
        <w:rPr>
          <w:rFonts w:ascii="Verdana" w:hAnsi="Verdana"/>
          <w:b/>
        </w:rPr>
        <w:t xml:space="preserve">, for a </w:t>
      </w:r>
      <w:r w:rsidR="00A46115">
        <w:rPr>
          <w:rFonts w:ascii="Verdana" w:hAnsi="Verdana"/>
          <w:b/>
        </w:rPr>
        <w:t xml:space="preserve">County Court Judgment </w:t>
      </w:r>
      <w:r w:rsidR="00A46115" w:rsidRPr="003640AF">
        <w:rPr>
          <w:rFonts w:ascii="Verdana" w:hAnsi="Verdana"/>
          <w:b/>
        </w:rPr>
        <w:t>or another judgement debt</w:t>
      </w:r>
      <w:r w:rsidR="00A46115">
        <w:rPr>
          <w:rFonts w:ascii="Verdana" w:hAnsi="Verdana"/>
          <w:b/>
        </w:rPr>
        <w:t xml:space="preserve"> of more than £1,000</w:t>
      </w:r>
      <w:r w:rsidR="00A46115" w:rsidRPr="003640AF">
        <w:rPr>
          <w:rFonts w:ascii="Verdana" w:hAnsi="Verdana"/>
          <w:b/>
        </w:rPr>
        <w:t>?</w:t>
      </w:r>
    </w:p>
    <w:p w14:paraId="312E0AA9"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4E5BBADA"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42DD0CB9" w14:textId="77777777" w:rsidTr="00054963">
        <w:trPr>
          <w:trHeight w:hRule="exact" w:val="413"/>
        </w:trPr>
        <w:tc>
          <w:tcPr>
            <w:tcW w:w="7088" w:type="dxa"/>
            <w:vAlign w:val="center"/>
          </w:tcPr>
          <w:p w14:paraId="301C25A6"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53DF09F" w14:textId="77777777" w:rsidR="00A46115" w:rsidRDefault="00A46115" w:rsidP="00A46115">
      <w:pPr>
        <w:pStyle w:val="Question"/>
        <w:rPr>
          <w:rFonts w:ascii="Verdana" w:hAnsi="Verdana"/>
          <w:b/>
        </w:rPr>
      </w:pPr>
      <w:r>
        <w:rPr>
          <w:rFonts w:ascii="Verdana" w:hAnsi="Verdana"/>
          <w:b/>
        </w:rPr>
        <w:t>8.2.4</w:t>
      </w:r>
      <w:r>
        <w:rPr>
          <w:rFonts w:ascii="Verdana" w:hAnsi="Verdana"/>
          <w:b/>
        </w:rPr>
        <w:tab/>
      </w:r>
      <w:r w:rsidRPr="006F28B9">
        <w:rPr>
          <w:rFonts w:ascii="Verdana" w:hAnsi="Verdana"/>
          <w:b/>
        </w:rPr>
        <w:t>Does the candidate have any current judgement debts</w:t>
      </w:r>
      <w:r>
        <w:rPr>
          <w:rFonts w:ascii="Verdana" w:hAnsi="Verdana"/>
          <w:b/>
        </w:rPr>
        <w:t>,</w:t>
      </w:r>
      <w:r w:rsidRPr="006F28B9">
        <w:rPr>
          <w:rFonts w:ascii="Verdana" w:hAnsi="Verdana"/>
          <w:b/>
        </w:rPr>
        <w:t xml:space="preserve"> including </w:t>
      </w:r>
      <w:r>
        <w:rPr>
          <w:rFonts w:ascii="Verdana" w:hAnsi="Verdana"/>
          <w:b/>
        </w:rPr>
        <w:t xml:space="preserve">County Court Judgments, </w:t>
      </w:r>
      <w:r w:rsidRPr="006F28B9">
        <w:rPr>
          <w:rFonts w:ascii="Verdana" w:hAnsi="Verdana"/>
          <w:b/>
        </w:rPr>
        <w:t>made under a court order still outstanding, in full or in part?</w:t>
      </w:r>
    </w:p>
    <w:p w14:paraId="2444CE51"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debts</w:t>
      </w:r>
    </w:p>
    <w:p w14:paraId="7EABC8FF"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15C3F652" w14:textId="77777777" w:rsidTr="00054963">
        <w:trPr>
          <w:trHeight w:hRule="exact" w:val="413"/>
        </w:trPr>
        <w:tc>
          <w:tcPr>
            <w:tcW w:w="7088" w:type="dxa"/>
            <w:vAlign w:val="center"/>
          </w:tcPr>
          <w:p w14:paraId="1F4ADB18"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CD7006" w14:textId="77777777" w:rsidR="00A46115" w:rsidRDefault="00A46115" w:rsidP="00A46115">
      <w:pPr>
        <w:pStyle w:val="Question"/>
        <w:rPr>
          <w:rFonts w:ascii="Verdana" w:hAnsi="Verdana"/>
          <w:b/>
        </w:rPr>
      </w:pPr>
      <w:r>
        <w:rPr>
          <w:rFonts w:ascii="Verdana" w:hAnsi="Verdana"/>
          <w:b/>
        </w:rPr>
        <w:t>8.2.5</w:t>
      </w:r>
      <w:r>
        <w:rPr>
          <w:rFonts w:ascii="Verdana" w:hAnsi="Verdana"/>
          <w:b/>
        </w:rPr>
        <w:tab/>
      </w:r>
      <w:r w:rsidRPr="00EF4800">
        <w:rPr>
          <w:rFonts w:ascii="Verdana" w:hAnsi="Verdana"/>
          <w:b/>
        </w:rPr>
        <w:t>Has the candidate ever failed to satisfy judgment debts, including County Court Judgments, made under a court order still outstanding, in full or in part, within one year of the order being made?</w:t>
      </w:r>
    </w:p>
    <w:p w14:paraId="794F4D8C"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satisfy judgment debts</w:t>
      </w:r>
    </w:p>
    <w:p w14:paraId="725EFCFA" w14:textId="77777777" w:rsidR="00A46115" w:rsidRDefault="00A46115" w:rsidP="00A4611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46115" w:rsidRPr="00E0460D" w14:paraId="6742F63D" w14:textId="77777777" w:rsidTr="00054963">
        <w:trPr>
          <w:trHeight w:hRule="exact" w:val="413"/>
        </w:trPr>
        <w:tc>
          <w:tcPr>
            <w:tcW w:w="7088" w:type="dxa"/>
            <w:vAlign w:val="center"/>
          </w:tcPr>
          <w:p w14:paraId="411BEC3F" w14:textId="77777777" w:rsidR="00A46115" w:rsidRPr="00E0460D" w:rsidRDefault="00A46115" w:rsidP="0005496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F0909" w14:textId="77777777" w:rsidR="007A3B36" w:rsidRDefault="007A3B36" w:rsidP="00A46115">
      <w:pPr>
        <w:pStyle w:val="Question"/>
        <w:rPr>
          <w:rFonts w:ascii="Verdana" w:hAnsi="Verdana"/>
          <w:b/>
        </w:rPr>
      </w:pPr>
    </w:p>
    <w:p w14:paraId="7080D3D3" w14:textId="77777777" w:rsidR="007A3B36" w:rsidRDefault="007A3B36">
      <w:pPr>
        <w:rPr>
          <w:rFonts w:ascii="Verdana" w:eastAsia="Times New Roman" w:hAnsi="Verdana" w:cs="Times New Roman"/>
          <w:b/>
          <w:sz w:val="18"/>
          <w:szCs w:val="20"/>
          <w:lang w:eastAsia="en-GB"/>
        </w:rPr>
      </w:pPr>
      <w:r>
        <w:rPr>
          <w:rFonts w:ascii="Verdana" w:hAnsi="Verdana"/>
          <w:b/>
        </w:rPr>
        <w:br w:type="page"/>
      </w:r>
    </w:p>
    <w:p w14:paraId="42C4FC9D" w14:textId="5DAA7CC1" w:rsidR="00DE08CC" w:rsidRPr="00D30214" w:rsidRDefault="00A46115" w:rsidP="00A46115">
      <w:pPr>
        <w:pStyle w:val="Question"/>
        <w:rPr>
          <w:rFonts w:ascii="Verdana" w:hAnsi="Verdana"/>
          <w:b/>
        </w:rPr>
      </w:pPr>
      <w:r>
        <w:rPr>
          <w:rFonts w:ascii="Verdana" w:hAnsi="Verdana"/>
          <w:b/>
        </w:rPr>
        <w:lastRenderedPageBreak/>
        <w:t>8</w:t>
      </w:r>
      <w:r w:rsidR="00DE08CC" w:rsidRPr="00D30214">
        <w:rPr>
          <w:rFonts w:ascii="Verdana" w:hAnsi="Verdana"/>
          <w:b/>
        </w:rPr>
        <w:t xml:space="preserve">.2.6 Has the candidate ever: </w:t>
      </w:r>
    </w:p>
    <w:p w14:paraId="3B780944" w14:textId="419D0B88" w:rsidR="00DE08CC" w:rsidRDefault="00D30214" w:rsidP="00D30214">
      <w:pPr>
        <w:pStyle w:val="Question"/>
        <w:rPr>
          <w:rFonts w:ascii="Verdana" w:hAnsi="Verdana"/>
          <w:b/>
        </w:rPr>
      </w:pPr>
      <w:r>
        <w:rPr>
          <w:rFonts w:ascii="Verdana" w:hAnsi="Verdana"/>
          <w:b/>
        </w:rPr>
        <w:tab/>
      </w:r>
      <w:r w:rsidR="00DE08CC" w:rsidRPr="00D30214">
        <w:rPr>
          <w:rFonts w:ascii="Verdana" w:hAnsi="Verdana"/>
          <w:b/>
        </w:rPr>
        <w:t>a</w:t>
      </w:r>
      <w:r>
        <w:rPr>
          <w:rFonts w:ascii="Verdana" w:hAnsi="Verdana"/>
          <w:b/>
        </w:rPr>
        <w:tab/>
      </w:r>
      <w:r w:rsidR="00A46115">
        <w:rPr>
          <w:rFonts w:ascii="Verdana" w:hAnsi="Verdana"/>
          <w:b/>
        </w:rPr>
        <w:t>f</w:t>
      </w:r>
      <w:r w:rsidR="00DE08CC" w:rsidRPr="00D30214">
        <w:rPr>
          <w:rFonts w:ascii="Verdana" w:hAnsi="Verdana"/>
          <w:b/>
        </w:rPr>
        <w:t>iled for the</w:t>
      </w:r>
      <w:r w:rsidR="00C53522">
        <w:rPr>
          <w:rFonts w:ascii="Verdana" w:hAnsi="Verdana"/>
          <w:b/>
        </w:rPr>
        <w:t xml:space="preserve">ir </w:t>
      </w:r>
      <w:r w:rsidR="00DE08CC" w:rsidRPr="00D30214">
        <w:rPr>
          <w:rFonts w:ascii="Verdana" w:hAnsi="Verdana"/>
          <w:b/>
        </w:rPr>
        <w:t xml:space="preserve">bankruptcy or had a bankruptcy petition served on the candidate? </w:t>
      </w:r>
    </w:p>
    <w:p w14:paraId="49B46441" w14:textId="69E121F3" w:rsidR="00EA1778" w:rsidRDefault="00EA1778" w:rsidP="00EA177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005349CC">
        <w:rPr>
          <w:rFonts w:ascii="Verdana" w:hAnsi="Verdana"/>
        </w:rPr>
        <w:t xml:space="preserve">  </w:t>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circumstances which resulted in the bankruptcy</w:t>
      </w:r>
    </w:p>
    <w:p w14:paraId="37DE6048" w14:textId="2E99F530" w:rsidR="00C53522" w:rsidRDefault="00D30214" w:rsidP="005349CC">
      <w:pPr>
        <w:pStyle w:val="Question"/>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1DB1BF4" w14:textId="1CD2A06B" w:rsidR="00DE08CC" w:rsidRDefault="00897E25" w:rsidP="00897E25">
      <w:pPr>
        <w:pStyle w:val="Question"/>
        <w:rPr>
          <w:rFonts w:ascii="Verdana" w:hAnsi="Verdana"/>
          <w:b/>
        </w:rPr>
      </w:pPr>
      <w:r>
        <w:rPr>
          <w:rFonts w:ascii="Verdana" w:hAnsi="Verdana"/>
          <w:b/>
        </w:rPr>
        <w:tab/>
        <w:t>b</w:t>
      </w:r>
      <w:r>
        <w:rPr>
          <w:rFonts w:ascii="Verdana" w:hAnsi="Verdana"/>
          <w:b/>
        </w:rPr>
        <w:tab/>
      </w:r>
      <w:r w:rsidR="00165BD9">
        <w:rPr>
          <w:rFonts w:ascii="Verdana" w:hAnsi="Verdana"/>
          <w:b/>
        </w:rPr>
        <w:t>been declared bankrupt?</w:t>
      </w:r>
    </w:p>
    <w:p w14:paraId="69FEC300" w14:textId="77777777" w:rsidR="00296763" w:rsidRDefault="00296763" w:rsidP="0029676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w:t>
      </w:r>
    </w:p>
    <w:p w14:paraId="6D8BBE40" w14:textId="77777777" w:rsidR="00296763" w:rsidRDefault="00296763" w:rsidP="0029676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96763" w:rsidRPr="00E0460D" w14:paraId="38B62B30" w14:textId="77777777" w:rsidTr="00DF1874">
        <w:trPr>
          <w:trHeight w:hRule="exact" w:val="413"/>
        </w:trPr>
        <w:tc>
          <w:tcPr>
            <w:tcW w:w="7088" w:type="dxa"/>
            <w:vAlign w:val="center"/>
          </w:tcPr>
          <w:p w14:paraId="250E82A1" w14:textId="77777777" w:rsidR="00296763" w:rsidRPr="00E0460D" w:rsidRDefault="00296763" w:rsidP="00DF1874">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FBDDEA" w14:textId="7F19AC97" w:rsidR="00DE08CC" w:rsidRDefault="00D30214" w:rsidP="00D30214">
      <w:pPr>
        <w:pStyle w:val="Question"/>
        <w:rPr>
          <w:rFonts w:ascii="Verdana" w:hAnsi="Verdana"/>
          <w:b/>
        </w:rPr>
      </w:pPr>
      <w:r>
        <w:rPr>
          <w:rFonts w:ascii="Verdana" w:hAnsi="Verdana"/>
          <w:b/>
        </w:rPr>
        <w:tab/>
        <w:t>c</w:t>
      </w:r>
      <w:r>
        <w:rPr>
          <w:rFonts w:ascii="Verdana" w:hAnsi="Verdana"/>
          <w:b/>
        </w:rPr>
        <w:tab/>
      </w:r>
      <w:r w:rsidR="008C23A3">
        <w:rPr>
          <w:rFonts w:ascii="Verdana" w:hAnsi="Verdana"/>
          <w:b/>
        </w:rPr>
        <w:t>b</w:t>
      </w:r>
      <w:r w:rsidR="00DE08CC" w:rsidRPr="00D30214">
        <w:rPr>
          <w:rFonts w:ascii="Verdana" w:hAnsi="Verdana"/>
          <w:b/>
        </w:rPr>
        <w:t>een the subject of a bankruptcy restrictions order</w:t>
      </w:r>
      <w:r w:rsidR="00B84194">
        <w:rPr>
          <w:rFonts w:ascii="Verdana" w:hAnsi="Verdana"/>
          <w:b/>
        </w:rPr>
        <w:t xml:space="preserve">, </w:t>
      </w:r>
      <w:r w:rsidR="00DE08CC" w:rsidRPr="00D30214">
        <w:rPr>
          <w:rFonts w:ascii="Verdana" w:hAnsi="Verdana"/>
          <w:b/>
        </w:rPr>
        <w:t xml:space="preserve">including an interim bankruptcy restrictions </w:t>
      </w:r>
      <w:r w:rsidR="005349CC" w:rsidRPr="00D30214">
        <w:rPr>
          <w:rFonts w:ascii="Verdana" w:hAnsi="Verdana"/>
          <w:b/>
        </w:rPr>
        <w:t>order</w:t>
      </w:r>
      <w:r w:rsidR="005349CC">
        <w:rPr>
          <w:rFonts w:ascii="Verdana" w:hAnsi="Verdana"/>
          <w:b/>
        </w:rPr>
        <w:t>,</w:t>
      </w:r>
      <w:r w:rsidR="005349CC" w:rsidRPr="00D30214">
        <w:rPr>
          <w:rFonts w:ascii="Verdana" w:hAnsi="Verdana"/>
          <w:b/>
        </w:rPr>
        <w:t xml:space="preserve"> or</w:t>
      </w:r>
      <w:r w:rsidR="00DE08CC" w:rsidRPr="00D30214">
        <w:rPr>
          <w:rFonts w:ascii="Verdana" w:hAnsi="Verdana"/>
          <w:b/>
        </w:rPr>
        <w:t xml:space="preserve"> offered a bankruptcy restrictions undertaking?</w:t>
      </w:r>
    </w:p>
    <w:p w14:paraId="13BE2209" w14:textId="77777777" w:rsidR="00B84194" w:rsidRDefault="00B84194" w:rsidP="00B8419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 restriction</w:t>
      </w:r>
    </w:p>
    <w:p w14:paraId="002C7F7A" w14:textId="77777777" w:rsidR="00B84194" w:rsidRDefault="00B84194" w:rsidP="00B8419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84194" w:rsidRPr="00E0460D" w14:paraId="4AD1BBC2" w14:textId="77777777" w:rsidTr="000E4693">
        <w:trPr>
          <w:trHeight w:hRule="exact" w:val="413"/>
        </w:trPr>
        <w:tc>
          <w:tcPr>
            <w:tcW w:w="7088" w:type="dxa"/>
            <w:vAlign w:val="center"/>
          </w:tcPr>
          <w:p w14:paraId="46231462" w14:textId="77777777" w:rsidR="00B84194" w:rsidRPr="00E0460D" w:rsidRDefault="00B84194"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34C45E" w14:textId="032DA482" w:rsidR="00DE08CC" w:rsidRDefault="00D30214" w:rsidP="00D30214">
      <w:pPr>
        <w:pStyle w:val="Question"/>
        <w:rPr>
          <w:rFonts w:ascii="Verdana" w:hAnsi="Verdana"/>
          <w:b/>
        </w:rPr>
      </w:pPr>
      <w:r>
        <w:rPr>
          <w:rFonts w:ascii="Verdana" w:hAnsi="Verdana"/>
          <w:b/>
        </w:rPr>
        <w:tab/>
        <w:t>d</w:t>
      </w:r>
      <w:r>
        <w:rPr>
          <w:rFonts w:ascii="Verdana" w:hAnsi="Verdana"/>
          <w:b/>
        </w:rPr>
        <w:tab/>
      </w:r>
      <w:r w:rsidR="00B84194">
        <w:rPr>
          <w:rFonts w:ascii="Verdana" w:hAnsi="Verdana"/>
          <w:b/>
        </w:rPr>
        <w:t>m</w:t>
      </w:r>
      <w:r w:rsidR="00DE08CC" w:rsidRPr="00D30214">
        <w:rPr>
          <w:rFonts w:ascii="Verdana" w:hAnsi="Verdana"/>
          <w:b/>
        </w:rPr>
        <w:t>ade any arrangements with the</w:t>
      </w:r>
      <w:r w:rsidR="003B6898">
        <w:rPr>
          <w:rFonts w:ascii="Verdana" w:hAnsi="Verdana"/>
          <w:b/>
        </w:rPr>
        <w:t>ir</w:t>
      </w:r>
      <w:r w:rsidR="00DE08CC" w:rsidRPr="00D30214">
        <w:rPr>
          <w:rFonts w:ascii="Verdana" w:hAnsi="Verdana"/>
          <w:b/>
        </w:rPr>
        <w:t xml:space="preserve"> creditors, for example a deed of arrangement or an individual voluntary arrangement or in Scotland a trust deed?</w:t>
      </w:r>
    </w:p>
    <w:p w14:paraId="71F3B66F" w14:textId="77777777" w:rsidR="003B6898" w:rsidRDefault="003B6898" w:rsidP="003B68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arrangements</w:t>
      </w:r>
    </w:p>
    <w:p w14:paraId="2DAABDAE" w14:textId="77777777" w:rsidR="003B6898" w:rsidRDefault="003B6898" w:rsidP="003B689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7F727DD" w14:textId="41DE5520" w:rsidR="00DE08CC" w:rsidRDefault="00D30214" w:rsidP="00D30214">
      <w:pPr>
        <w:pStyle w:val="Question"/>
        <w:rPr>
          <w:rFonts w:ascii="Verdana" w:hAnsi="Verdana"/>
          <w:b/>
        </w:rPr>
      </w:pPr>
      <w:r>
        <w:rPr>
          <w:rFonts w:ascii="Verdana" w:hAnsi="Verdana"/>
          <w:b/>
        </w:rPr>
        <w:tab/>
        <w:t>e</w:t>
      </w:r>
      <w:r>
        <w:rPr>
          <w:rFonts w:ascii="Verdana" w:hAnsi="Verdana"/>
          <w:b/>
        </w:rPr>
        <w:tab/>
      </w:r>
      <w:r w:rsidR="00FD57F2">
        <w:rPr>
          <w:rFonts w:ascii="Verdana" w:hAnsi="Verdana"/>
          <w:b/>
        </w:rPr>
        <w:t>h</w:t>
      </w:r>
      <w:r w:rsidR="00DE08CC" w:rsidRPr="00D30214">
        <w:rPr>
          <w:rFonts w:ascii="Verdana" w:hAnsi="Verdana"/>
          <w:b/>
        </w:rPr>
        <w:t>ad assets sequestrated?</w:t>
      </w:r>
    </w:p>
    <w:p w14:paraId="0CCB6888" w14:textId="77777777" w:rsidR="00FD57F2" w:rsidRDefault="00FD57F2" w:rsidP="00FD57F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sequestration</w:t>
      </w:r>
    </w:p>
    <w:p w14:paraId="7275F142" w14:textId="77777777" w:rsidR="00FD57F2" w:rsidRDefault="00FD57F2" w:rsidP="00FD57F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D57F2" w:rsidRPr="00E0460D" w14:paraId="19E056BB" w14:textId="77777777" w:rsidTr="000E4693">
        <w:trPr>
          <w:trHeight w:hRule="exact" w:val="413"/>
        </w:trPr>
        <w:tc>
          <w:tcPr>
            <w:tcW w:w="7088" w:type="dxa"/>
            <w:vAlign w:val="center"/>
          </w:tcPr>
          <w:p w14:paraId="31B57899" w14:textId="77777777" w:rsidR="00FD57F2" w:rsidRPr="00E0460D" w:rsidRDefault="00FD57F2"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99DDC59" w14:textId="58F75E44" w:rsidR="00A933F9" w:rsidRPr="00D30214" w:rsidRDefault="00A933F9" w:rsidP="00A933F9">
      <w:pPr>
        <w:pStyle w:val="Question"/>
        <w:rPr>
          <w:rFonts w:ascii="Verdana" w:hAnsi="Verdana"/>
          <w:b/>
        </w:rPr>
      </w:pPr>
      <w:r>
        <w:rPr>
          <w:rFonts w:ascii="Verdana" w:hAnsi="Verdana"/>
          <w:b/>
        </w:rPr>
        <w:tab/>
        <w:t>f</w:t>
      </w:r>
      <w:r>
        <w:rPr>
          <w:rFonts w:ascii="Verdana" w:hAnsi="Verdana"/>
          <w:b/>
        </w:rPr>
        <w:tab/>
      </w:r>
      <w:r w:rsidR="00E97F40">
        <w:rPr>
          <w:rFonts w:ascii="Verdana" w:hAnsi="Verdana"/>
          <w:b/>
        </w:rPr>
        <w:t>b</w:t>
      </w:r>
      <w:r w:rsidR="00E97F40" w:rsidRPr="00D30214">
        <w:rPr>
          <w:rFonts w:ascii="Verdana" w:hAnsi="Verdana"/>
          <w:b/>
        </w:rPr>
        <w:t xml:space="preserve">een involved in any proceedings relating to </w:t>
      </w:r>
      <w:r w:rsidR="00E97F40">
        <w:rPr>
          <w:rFonts w:ascii="Verdana" w:hAnsi="Verdana"/>
          <w:b/>
        </w:rPr>
        <w:t xml:space="preserve">any of </w:t>
      </w:r>
      <w:r w:rsidR="00E97F40" w:rsidRPr="00D30214">
        <w:rPr>
          <w:rFonts w:ascii="Verdana" w:hAnsi="Verdana"/>
          <w:b/>
        </w:rPr>
        <w:t>the above</w:t>
      </w:r>
      <w:r w:rsidR="00E97F40">
        <w:rPr>
          <w:rFonts w:ascii="Verdana" w:hAnsi="Verdana"/>
          <w:b/>
        </w:rPr>
        <w:t>,</w:t>
      </w:r>
      <w:r w:rsidR="00E97F40" w:rsidRPr="00D30214">
        <w:rPr>
          <w:rFonts w:ascii="Verdana" w:hAnsi="Verdana"/>
          <w:b/>
        </w:rPr>
        <w:t xml:space="preserve"> even if </w:t>
      </w:r>
      <w:r w:rsidR="00E97F40">
        <w:rPr>
          <w:rFonts w:ascii="Verdana" w:hAnsi="Verdana"/>
          <w:b/>
        </w:rPr>
        <w:t xml:space="preserve">the </w:t>
      </w:r>
      <w:r w:rsidR="00E97F40" w:rsidRPr="00D30214">
        <w:rPr>
          <w:rFonts w:ascii="Verdana" w:hAnsi="Verdana"/>
          <w:b/>
        </w:rPr>
        <w:t xml:space="preserve">proceedings did not result in any kind of order </w:t>
      </w:r>
      <w:r w:rsidR="00E97F40">
        <w:rPr>
          <w:rFonts w:ascii="Verdana" w:hAnsi="Verdana"/>
          <w:b/>
        </w:rPr>
        <w:t xml:space="preserve">being made </w:t>
      </w:r>
      <w:r w:rsidR="00E97F40" w:rsidRPr="00D30214">
        <w:rPr>
          <w:rFonts w:ascii="Verdana" w:hAnsi="Verdana"/>
          <w:b/>
        </w:rPr>
        <w:t xml:space="preserve">against </w:t>
      </w:r>
      <w:r w:rsidR="00E97F40">
        <w:rPr>
          <w:rFonts w:ascii="Verdana" w:hAnsi="Verdana"/>
          <w:b/>
        </w:rPr>
        <w:t xml:space="preserve">them </w:t>
      </w:r>
      <w:r w:rsidR="00E97F40" w:rsidRPr="00D30214">
        <w:rPr>
          <w:rFonts w:ascii="Verdana" w:hAnsi="Verdana"/>
          <w:b/>
        </w:rPr>
        <w:t>or result in any agreement with the candidate?</w:t>
      </w:r>
    </w:p>
    <w:p w14:paraId="7AEFDC12" w14:textId="77777777" w:rsidR="001057C4" w:rsidRDefault="001057C4" w:rsidP="001057C4">
      <w:pPr>
        <w:pStyle w:val="Question"/>
        <w:tabs>
          <w:tab w:val="clear" w:pos="-142"/>
          <w:tab w:val="left" w:pos="1007"/>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5EDAA0B0" w14:textId="77777777" w:rsidR="001057C4" w:rsidRDefault="001057C4" w:rsidP="001057C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057C4" w:rsidRPr="00E0460D" w14:paraId="0F991716" w14:textId="77777777" w:rsidTr="000E4693">
        <w:trPr>
          <w:trHeight w:hRule="exact" w:val="413"/>
        </w:trPr>
        <w:tc>
          <w:tcPr>
            <w:tcW w:w="7088" w:type="dxa"/>
            <w:vAlign w:val="center"/>
          </w:tcPr>
          <w:p w14:paraId="04536D69" w14:textId="77777777" w:rsidR="001057C4" w:rsidRPr="00E0460D" w:rsidRDefault="001057C4"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ECF86B1" w14:textId="3EDAF023" w:rsidR="0020492D" w:rsidRDefault="001F2C1B" w:rsidP="0020492D">
      <w:pPr>
        <w:pStyle w:val="Question"/>
        <w:rPr>
          <w:rFonts w:ascii="Verdana" w:hAnsi="Verdana"/>
          <w:b/>
        </w:rPr>
      </w:pPr>
      <w:r>
        <w:rPr>
          <w:rFonts w:ascii="Verdana" w:hAnsi="Verdana"/>
          <w:b/>
        </w:rPr>
        <w:t>8</w:t>
      </w:r>
      <w:r w:rsidR="0020492D">
        <w:rPr>
          <w:rFonts w:ascii="Verdana" w:hAnsi="Verdana"/>
          <w:b/>
        </w:rPr>
        <w:t>.2.7</w:t>
      </w:r>
      <w:r w:rsidR="0020492D">
        <w:rPr>
          <w:rFonts w:ascii="Verdana" w:hAnsi="Verdana"/>
          <w:b/>
        </w:rPr>
        <w:tab/>
      </w:r>
      <w:r w:rsidR="0020492D" w:rsidRPr="002A4A59">
        <w:rPr>
          <w:rFonts w:ascii="Verdana" w:hAnsi="Verdana"/>
          <w:b/>
        </w:rPr>
        <w:t xml:space="preserve">Does the candidate, or any undertaking under their management, have any outstanding financial obligations arising from regulated activities, </w:t>
      </w:r>
      <w:r w:rsidR="001057C4">
        <w:rPr>
          <w:rFonts w:ascii="Verdana" w:hAnsi="Verdana"/>
          <w:b/>
        </w:rPr>
        <w:t xml:space="preserve">that were </w:t>
      </w:r>
      <w:r w:rsidR="0020492D" w:rsidRPr="002A4A59">
        <w:rPr>
          <w:rFonts w:ascii="Verdana" w:hAnsi="Verdana"/>
          <w:b/>
        </w:rPr>
        <w:t>carried out in the past</w:t>
      </w:r>
      <w:r w:rsidR="001057C4">
        <w:rPr>
          <w:rFonts w:ascii="Verdana" w:hAnsi="Verdana"/>
          <w:b/>
        </w:rPr>
        <w:t>, in the Unit</w:t>
      </w:r>
      <w:r w:rsidR="00D03FBA">
        <w:rPr>
          <w:rFonts w:ascii="Verdana" w:hAnsi="Verdana"/>
          <w:b/>
        </w:rPr>
        <w:t>ed Kingdom or elsewhere?</w:t>
      </w:r>
      <w:r w:rsidR="0020492D" w:rsidRPr="002A4A59">
        <w:rPr>
          <w:rFonts w:ascii="Verdana" w:hAnsi="Verdana"/>
          <w:b/>
        </w:rPr>
        <w:t xml:space="preserve"> </w:t>
      </w:r>
    </w:p>
    <w:p w14:paraId="4D6994E5" w14:textId="77777777" w:rsidR="00DE09F8" w:rsidRDefault="00DE09F8" w:rsidP="00DE09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outstanding financial obligations</w:t>
      </w:r>
    </w:p>
    <w:p w14:paraId="6681EF54" w14:textId="77777777" w:rsidR="00DE09F8" w:rsidRDefault="00DE09F8" w:rsidP="00DE09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E09F8" w:rsidRPr="00E0460D" w14:paraId="7763C9B7" w14:textId="77777777" w:rsidTr="000E4693">
        <w:trPr>
          <w:trHeight w:hRule="exact" w:val="413"/>
        </w:trPr>
        <w:tc>
          <w:tcPr>
            <w:tcW w:w="7088" w:type="dxa"/>
            <w:vAlign w:val="center"/>
          </w:tcPr>
          <w:p w14:paraId="21C75710" w14:textId="77777777" w:rsidR="00DE09F8" w:rsidRPr="00E0460D" w:rsidRDefault="00DE09F8"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66B411B" w14:textId="1CD3EBD0" w:rsidR="0020492D" w:rsidRDefault="00480767" w:rsidP="0020492D">
      <w:pPr>
        <w:pStyle w:val="Question"/>
        <w:rPr>
          <w:rFonts w:ascii="Verdana" w:hAnsi="Verdana"/>
          <w:b/>
        </w:rPr>
      </w:pPr>
      <w:r>
        <w:rPr>
          <w:rFonts w:ascii="Verdana" w:hAnsi="Verdana"/>
          <w:b/>
        </w:rPr>
        <w:tab/>
      </w:r>
      <w:r w:rsidR="005D6564">
        <w:rPr>
          <w:rFonts w:ascii="Verdana" w:hAnsi="Verdana"/>
          <w:b/>
        </w:rPr>
        <w:t>8</w:t>
      </w:r>
      <w:r w:rsidR="0020492D" w:rsidRPr="002A4A59">
        <w:rPr>
          <w:rFonts w:ascii="Verdana" w:hAnsi="Verdana"/>
          <w:b/>
        </w:rPr>
        <w:t xml:space="preserve">.2.8 </w:t>
      </w:r>
      <w:r w:rsidR="00E452ED" w:rsidRPr="002A4A59">
        <w:rPr>
          <w:rFonts w:ascii="Verdana" w:hAnsi="Verdana"/>
          <w:b/>
        </w:rPr>
        <w:t>Has the candidate ever been adjudged by a court or tribunal</w:t>
      </w:r>
      <w:r w:rsidR="00E452ED">
        <w:rPr>
          <w:rFonts w:ascii="Verdana" w:hAnsi="Verdana"/>
          <w:b/>
        </w:rPr>
        <w:t>,</w:t>
      </w:r>
      <w:r w:rsidR="00E452ED" w:rsidRPr="002A4A59">
        <w:rPr>
          <w:rFonts w:ascii="Verdana" w:hAnsi="Verdana"/>
          <w:b/>
        </w:rPr>
        <w:t xml:space="preserve"> criminal, civil or administrative</w:t>
      </w:r>
      <w:r w:rsidR="00E452ED">
        <w:rPr>
          <w:rFonts w:ascii="Verdana" w:hAnsi="Verdana"/>
          <w:b/>
        </w:rPr>
        <w:t>,</w:t>
      </w:r>
      <w:r w:rsidR="00E452ED" w:rsidRPr="002A4A59">
        <w:rPr>
          <w:rFonts w:ascii="Verdana" w:hAnsi="Verdana"/>
          <w:b/>
        </w:rPr>
        <w:t xml:space="preserve"> for any fraud, misfeasance, negligence, wrongful trading or other misconduct? Or </w:t>
      </w:r>
      <w:r w:rsidR="00E452ED">
        <w:rPr>
          <w:rFonts w:ascii="Verdana" w:hAnsi="Verdana"/>
          <w:b/>
        </w:rPr>
        <w:t xml:space="preserve">have they </w:t>
      </w:r>
      <w:r w:rsidR="00E452ED" w:rsidRPr="002A4A59">
        <w:rPr>
          <w:rFonts w:ascii="Verdana" w:hAnsi="Verdana"/>
          <w:b/>
        </w:rPr>
        <w:t>been found by a judge or tribunal to have lied on oath</w:t>
      </w:r>
      <w:r w:rsidR="00E452ED">
        <w:rPr>
          <w:rFonts w:ascii="Verdana" w:hAnsi="Verdana"/>
          <w:b/>
        </w:rPr>
        <w:t>,</w:t>
      </w:r>
      <w:r w:rsidR="00E452ED" w:rsidRPr="002A4A59">
        <w:rPr>
          <w:rFonts w:ascii="Verdana" w:hAnsi="Verdana"/>
          <w:b/>
        </w:rPr>
        <w:t xml:space="preserve"> or that their evidence was to be disbelieved?</w:t>
      </w:r>
    </w:p>
    <w:p w14:paraId="132A9C6B" w14:textId="77777777" w:rsidR="001B10EB" w:rsidRDefault="001B10EB" w:rsidP="001B10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4BF5F5B" w14:textId="77777777" w:rsidR="001B10EB" w:rsidRDefault="001B10EB" w:rsidP="001B10E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10EB" w:rsidRPr="00E0460D" w14:paraId="268C8CE0" w14:textId="77777777" w:rsidTr="000E4693">
        <w:trPr>
          <w:trHeight w:hRule="exact" w:val="413"/>
        </w:trPr>
        <w:tc>
          <w:tcPr>
            <w:tcW w:w="7088" w:type="dxa"/>
            <w:vAlign w:val="center"/>
          </w:tcPr>
          <w:p w14:paraId="1CB9FF87" w14:textId="77777777" w:rsidR="001B10EB" w:rsidRPr="00E0460D" w:rsidRDefault="001B10EB"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EB42D61" w14:textId="0A504883" w:rsidR="00E452ED" w:rsidRDefault="00E452ED">
      <w:pPr>
        <w:rPr>
          <w:rFonts w:ascii="Verdana" w:eastAsia="Times New Roman" w:hAnsi="Verdana" w:cs="Times New Roman"/>
          <w:b/>
          <w:sz w:val="18"/>
          <w:szCs w:val="20"/>
          <w:lang w:eastAsia="en-GB"/>
        </w:rPr>
      </w:pPr>
    </w:p>
    <w:p w14:paraId="0E8003D5" w14:textId="12826047" w:rsidR="004A6B1D" w:rsidRDefault="00A50F14" w:rsidP="004A6B1D">
      <w:pPr>
        <w:pStyle w:val="Question"/>
        <w:rPr>
          <w:rFonts w:ascii="Verdana" w:hAnsi="Verdana"/>
          <w:b/>
        </w:rPr>
      </w:pPr>
      <w:r>
        <w:rPr>
          <w:rFonts w:ascii="Verdana" w:hAnsi="Verdana"/>
          <w:b/>
        </w:rPr>
        <w:lastRenderedPageBreak/>
        <w:t>8</w:t>
      </w:r>
      <w:r w:rsidR="004737DB">
        <w:rPr>
          <w:rFonts w:ascii="Verdana" w:hAnsi="Verdana"/>
          <w:b/>
        </w:rPr>
        <w:t>.2.9</w:t>
      </w:r>
      <w:r w:rsidR="004737DB">
        <w:rPr>
          <w:rFonts w:ascii="Verdana" w:hAnsi="Verdana"/>
          <w:b/>
        </w:rPr>
        <w:tab/>
      </w:r>
      <w:r w:rsidR="004A6B1D" w:rsidRPr="008B7A78">
        <w:rPr>
          <w:rFonts w:ascii="Verdana" w:hAnsi="Verdana"/>
          <w:b/>
        </w:rPr>
        <w:t>Is the candidate currently</w:t>
      </w:r>
      <w:r w:rsidR="004A6B1D">
        <w:rPr>
          <w:rFonts w:ascii="Verdana" w:hAnsi="Verdana"/>
          <w:b/>
        </w:rPr>
        <w:t xml:space="preserve"> p</w:t>
      </w:r>
      <w:r w:rsidR="004A6B1D" w:rsidRPr="008B7A78">
        <w:rPr>
          <w:rFonts w:ascii="Verdana" w:hAnsi="Verdana"/>
          <w:b/>
        </w:rPr>
        <w:t>arty to any civil proceedings</w:t>
      </w:r>
      <w:r w:rsidR="004A6B1D">
        <w:rPr>
          <w:rFonts w:ascii="Verdana" w:hAnsi="Verdana"/>
          <w:b/>
        </w:rPr>
        <w:t>,</w:t>
      </w:r>
      <w:r w:rsidR="004A6B1D" w:rsidRPr="008B7A78">
        <w:rPr>
          <w:rFonts w:ascii="Verdana" w:hAnsi="Verdana"/>
          <w:b/>
        </w:rPr>
        <w:t xml:space="preserve"> including those covered in </w:t>
      </w:r>
      <w:r w:rsidR="004A6B1D">
        <w:rPr>
          <w:rFonts w:ascii="Verdana" w:hAnsi="Verdana"/>
          <w:b/>
        </w:rPr>
        <w:t>Question 8</w:t>
      </w:r>
      <w:r w:rsidR="004A6B1D" w:rsidRPr="008B7A78">
        <w:rPr>
          <w:rFonts w:ascii="Verdana" w:hAnsi="Verdana"/>
          <w:b/>
        </w:rPr>
        <w:t>.2.7 above</w:t>
      </w:r>
      <w:r w:rsidR="004A6B1D">
        <w:rPr>
          <w:rFonts w:ascii="Verdana" w:hAnsi="Verdana"/>
          <w:b/>
        </w:rPr>
        <w:t>, or aware of anyone’s intention to begin civil proceedings against them?</w:t>
      </w:r>
      <w:r w:rsidR="004A6B1D" w:rsidRPr="008B7A78">
        <w:rPr>
          <w:rFonts w:ascii="Verdana" w:hAnsi="Verdana"/>
          <w:b/>
        </w:rPr>
        <w:t xml:space="preserve"> </w:t>
      </w:r>
    </w:p>
    <w:p w14:paraId="601FBF85" w14:textId="77777777" w:rsidR="004A6B1D" w:rsidRDefault="004A6B1D" w:rsidP="004A6B1D">
      <w:pPr>
        <w:pStyle w:val="Question"/>
        <w:tabs>
          <w:tab w:val="clear" w:pos="-142"/>
        </w:tabs>
        <w:spacing w:before="20"/>
        <w:ind w:firstLine="0"/>
        <w:rPr>
          <w:rFonts w:ascii="Verdana" w:hAnsi="Verdana"/>
        </w:rPr>
      </w:pPr>
      <w:r>
        <w:rPr>
          <w:rFonts w:ascii="Verdana" w:hAnsi="Verdana"/>
        </w:rPr>
        <w:t>Consider any ongoing disputes, whether likely or not to result in any order against them</w:t>
      </w:r>
    </w:p>
    <w:p w14:paraId="3D03338C" w14:textId="77777777" w:rsidR="004A6B1D" w:rsidRDefault="004A6B1D" w:rsidP="004A6B1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6E13C66F" w14:textId="77777777" w:rsidR="007133EA" w:rsidRDefault="004A6B1D" w:rsidP="007133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133EA" w:rsidRPr="00E0460D" w14:paraId="1AE1E596" w14:textId="77777777" w:rsidTr="00A6561F">
        <w:trPr>
          <w:trHeight w:hRule="exact" w:val="413"/>
        </w:trPr>
        <w:tc>
          <w:tcPr>
            <w:tcW w:w="7088" w:type="dxa"/>
            <w:vAlign w:val="center"/>
          </w:tcPr>
          <w:p w14:paraId="07B08B6F" w14:textId="77777777" w:rsidR="007133EA" w:rsidRPr="00E0460D" w:rsidRDefault="007133EA"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A85CB0" w14:textId="28E66333" w:rsidR="005441C1" w:rsidRDefault="004A6B1D" w:rsidP="004A6B1D">
      <w:pPr>
        <w:pStyle w:val="Question"/>
        <w:rPr>
          <w:rFonts w:ascii="Verdana" w:hAnsi="Verdana"/>
          <w:b/>
        </w:rPr>
      </w:pPr>
      <w:r>
        <w:rPr>
          <w:rFonts w:ascii="Verdana" w:hAnsi="Verdana"/>
          <w:b/>
        </w:rPr>
        <w:t>8</w:t>
      </w:r>
      <w:r w:rsidR="005441C1">
        <w:rPr>
          <w:rFonts w:ascii="Verdana" w:hAnsi="Verdana"/>
          <w:b/>
        </w:rPr>
        <w:t>.2.10</w:t>
      </w:r>
      <w:r>
        <w:rPr>
          <w:rFonts w:ascii="Verdana" w:hAnsi="Verdana"/>
          <w:b/>
        </w:rPr>
        <w:t xml:space="preserve"> </w:t>
      </w:r>
      <w:r w:rsidR="005441C1" w:rsidRPr="005441C1">
        <w:rPr>
          <w:rFonts w:ascii="Verdana" w:hAnsi="Verdana"/>
          <w:b/>
        </w:rPr>
        <w:t xml:space="preserve">During the period </w:t>
      </w:r>
      <w:r w:rsidR="00BA5044">
        <w:rPr>
          <w:rFonts w:ascii="Verdana" w:hAnsi="Verdana"/>
          <w:b/>
        </w:rPr>
        <w:t xml:space="preserve">over which the </w:t>
      </w:r>
      <w:r w:rsidR="005441C1" w:rsidRPr="005441C1">
        <w:rPr>
          <w:rFonts w:ascii="Verdana" w:hAnsi="Verdana"/>
          <w:b/>
        </w:rPr>
        <w:t>candidate held a position of influence</w:t>
      </w:r>
      <w:r w:rsidR="00AA3D9E">
        <w:rPr>
          <w:rFonts w:ascii="Verdana" w:hAnsi="Verdana"/>
          <w:b/>
        </w:rPr>
        <w:t xml:space="preserve"> and/or</w:t>
      </w:r>
      <w:r w:rsidR="005441C1" w:rsidRPr="005441C1">
        <w:rPr>
          <w:rFonts w:ascii="Verdana" w:hAnsi="Verdana"/>
          <w:b/>
        </w:rPr>
        <w:t xml:space="preserve"> or in the 10 years after this, has any firm </w:t>
      </w:r>
      <w:r w:rsidR="00AA3D9E">
        <w:rPr>
          <w:rFonts w:ascii="Verdana" w:hAnsi="Verdana"/>
          <w:b/>
        </w:rPr>
        <w:t>at which you hold or have held a position of influence ever been</w:t>
      </w:r>
      <w:r w:rsidR="005441C1" w:rsidRPr="005441C1">
        <w:rPr>
          <w:rFonts w:ascii="Verdana" w:hAnsi="Verdana"/>
          <w:b/>
        </w:rPr>
        <w:t xml:space="preserve">: </w:t>
      </w:r>
    </w:p>
    <w:p w14:paraId="6AE5DE69" w14:textId="224C7FBE" w:rsidR="005441C1" w:rsidRDefault="00724566" w:rsidP="006F28B9">
      <w:pPr>
        <w:pStyle w:val="Question"/>
        <w:rPr>
          <w:rFonts w:ascii="Verdana" w:hAnsi="Verdana"/>
          <w:b/>
        </w:rPr>
      </w:pPr>
      <w:r>
        <w:rPr>
          <w:rFonts w:ascii="Verdana" w:hAnsi="Verdana"/>
          <w:b/>
        </w:rPr>
        <w:tab/>
      </w:r>
      <w:proofErr w:type="gramStart"/>
      <w:r>
        <w:rPr>
          <w:rFonts w:ascii="Verdana" w:hAnsi="Verdana"/>
          <w:b/>
        </w:rPr>
        <w:t>a</w:t>
      </w:r>
      <w:proofErr w:type="gramEnd"/>
      <w:r>
        <w:rPr>
          <w:rFonts w:ascii="Verdana" w:hAnsi="Verdana"/>
          <w:b/>
        </w:rPr>
        <w:tab/>
      </w:r>
      <w:r w:rsidR="00C6192B">
        <w:rPr>
          <w:rFonts w:ascii="Verdana" w:hAnsi="Verdana"/>
          <w:b/>
        </w:rPr>
        <w:t>a</w:t>
      </w:r>
      <w:r w:rsidR="005441C1" w:rsidRPr="005441C1">
        <w:rPr>
          <w:rFonts w:ascii="Verdana" w:hAnsi="Verdana"/>
          <w:b/>
        </w:rPr>
        <w:t xml:space="preserve">djudged by a court civilly liable for any fraud, misfeasance, wrongful trading or other misconduct? </w:t>
      </w:r>
    </w:p>
    <w:p w14:paraId="11726C89" w14:textId="7E92CDD2" w:rsidR="00735E1F" w:rsidRDefault="00735E1F" w:rsidP="00735E1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p>
    <w:p w14:paraId="2C3E0ADD" w14:textId="12924BCB" w:rsidR="00735E1F" w:rsidRDefault="00735E1F" w:rsidP="00735E1F">
      <w:pPr>
        <w:pStyle w:val="Question"/>
        <w:tabs>
          <w:tab w:val="clear" w:pos="-142"/>
        </w:tabs>
        <w:spacing w:before="20"/>
        <w:ind w:firstLine="0"/>
        <w:rPr>
          <w:rFonts w:ascii="Verdana" w:hAnsi="Verdana"/>
        </w:rPr>
      </w:pP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3339CAB" w14:textId="77777777" w:rsidR="00735E1F" w:rsidRDefault="00735E1F" w:rsidP="00735E1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35E1F" w:rsidRPr="00E0460D" w14:paraId="155C4049" w14:textId="77777777" w:rsidTr="000E4693">
        <w:trPr>
          <w:trHeight w:hRule="exact" w:val="413"/>
        </w:trPr>
        <w:tc>
          <w:tcPr>
            <w:tcW w:w="7088" w:type="dxa"/>
            <w:vAlign w:val="center"/>
          </w:tcPr>
          <w:p w14:paraId="4E0E4AE6" w14:textId="77777777" w:rsidR="00735E1F" w:rsidRPr="00E0460D" w:rsidRDefault="00735E1F"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5F0E42" w14:textId="019DFA5A" w:rsidR="005441C1" w:rsidRDefault="00724566" w:rsidP="006F28B9">
      <w:pPr>
        <w:pStyle w:val="Question"/>
        <w:rPr>
          <w:rFonts w:ascii="Verdana" w:hAnsi="Verdana"/>
          <w:b/>
        </w:rPr>
      </w:pPr>
      <w:r>
        <w:rPr>
          <w:rFonts w:ascii="Verdana" w:hAnsi="Verdana"/>
          <w:b/>
        </w:rPr>
        <w:tab/>
        <w:t>b</w:t>
      </w:r>
      <w:r>
        <w:rPr>
          <w:rFonts w:ascii="Verdana" w:hAnsi="Verdana"/>
          <w:b/>
        </w:rPr>
        <w:tab/>
      </w:r>
      <w:r w:rsidR="00261FC1">
        <w:rPr>
          <w:rFonts w:ascii="Verdana" w:hAnsi="Verdana"/>
          <w:b/>
        </w:rPr>
        <w:t>t</w:t>
      </w:r>
      <w:r w:rsidR="005441C1" w:rsidRPr="005441C1">
        <w:rPr>
          <w:rFonts w:ascii="Verdana" w:hAnsi="Verdana"/>
          <w:b/>
        </w:rPr>
        <w:t>he subject of a judgement debt or award against the firm</w:t>
      </w:r>
      <w:r w:rsidR="00B017C9">
        <w:rPr>
          <w:rFonts w:ascii="Verdana" w:hAnsi="Verdana"/>
          <w:b/>
        </w:rPr>
        <w:t>, including all County Court Judgements</w:t>
      </w:r>
      <w:r w:rsidR="007239F8">
        <w:rPr>
          <w:rFonts w:ascii="Verdana" w:hAnsi="Verdana"/>
          <w:b/>
        </w:rPr>
        <w:t xml:space="preserve"> </w:t>
      </w:r>
      <w:r w:rsidR="005441C1" w:rsidRPr="005441C1">
        <w:rPr>
          <w:rFonts w:ascii="Verdana" w:hAnsi="Verdana"/>
          <w:b/>
        </w:rPr>
        <w:t>whether satisfied or not</w:t>
      </w:r>
      <w:r w:rsidR="007239F8">
        <w:rPr>
          <w:rFonts w:ascii="Verdana" w:hAnsi="Verdana"/>
          <w:b/>
        </w:rPr>
        <w:t>?</w:t>
      </w:r>
    </w:p>
    <w:p w14:paraId="0BA5892D" w14:textId="77777777" w:rsidR="00A92C82" w:rsidRDefault="00A92C82" w:rsidP="00A92C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 or award</w:t>
      </w:r>
    </w:p>
    <w:p w14:paraId="688C2F2E" w14:textId="77777777" w:rsidR="00A92C82" w:rsidRDefault="00A92C82" w:rsidP="00A92C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92C82" w:rsidRPr="00E0460D" w14:paraId="06C42EB3" w14:textId="77777777" w:rsidTr="000E4693">
        <w:trPr>
          <w:trHeight w:hRule="exact" w:val="413"/>
        </w:trPr>
        <w:tc>
          <w:tcPr>
            <w:tcW w:w="7088" w:type="dxa"/>
            <w:vAlign w:val="center"/>
          </w:tcPr>
          <w:p w14:paraId="64FADB83" w14:textId="77777777" w:rsidR="00A92C82" w:rsidRPr="00E0460D" w:rsidRDefault="00A92C82"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8DDB5" w14:textId="26224FB0" w:rsidR="008B7A78" w:rsidRDefault="00914389" w:rsidP="006F28B9">
      <w:pPr>
        <w:pStyle w:val="Question"/>
        <w:rPr>
          <w:rFonts w:ascii="Verdana" w:hAnsi="Verdana"/>
          <w:b/>
        </w:rPr>
      </w:pPr>
      <w:r>
        <w:rPr>
          <w:rFonts w:ascii="Verdana" w:hAnsi="Verdana"/>
          <w:b/>
        </w:rPr>
        <w:tab/>
      </w:r>
      <w:r w:rsidR="005441C1" w:rsidRPr="005441C1">
        <w:rPr>
          <w:rFonts w:ascii="Verdana" w:hAnsi="Verdana"/>
          <w:b/>
        </w:rPr>
        <w:t>c</w:t>
      </w:r>
      <w:r>
        <w:rPr>
          <w:rFonts w:ascii="Verdana" w:hAnsi="Verdana"/>
          <w:b/>
        </w:rPr>
        <w:tab/>
      </w:r>
      <w:r w:rsidR="00735E1F">
        <w:rPr>
          <w:rFonts w:ascii="Verdana" w:hAnsi="Verdana"/>
          <w:b/>
        </w:rPr>
        <w:t>p</w:t>
      </w:r>
      <w:r w:rsidR="005441C1" w:rsidRPr="005441C1">
        <w:rPr>
          <w:rFonts w:ascii="Verdana" w:hAnsi="Verdana"/>
          <w:b/>
        </w:rPr>
        <w:t>arty to any other civil proceedings which resulted in an order against the firm</w:t>
      </w:r>
      <w:r w:rsidR="00735E1F">
        <w:rPr>
          <w:rFonts w:ascii="Verdana" w:hAnsi="Verdana"/>
          <w:b/>
        </w:rPr>
        <w:t>?</w:t>
      </w:r>
    </w:p>
    <w:p w14:paraId="047E83A2" w14:textId="0EEBD5CE" w:rsidR="00922B5A" w:rsidRDefault="00922B5A" w:rsidP="00922B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048C9AEC" w14:textId="77777777" w:rsidR="00922B5A" w:rsidRDefault="00922B5A" w:rsidP="00922B5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2B5A" w:rsidRPr="00E0460D" w14:paraId="645E9DD4" w14:textId="77777777" w:rsidTr="000E4693">
        <w:trPr>
          <w:trHeight w:hRule="exact" w:val="413"/>
        </w:trPr>
        <w:tc>
          <w:tcPr>
            <w:tcW w:w="7088" w:type="dxa"/>
            <w:vAlign w:val="center"/>
          </w:tcPr>
          <w:p w14:paraId="212004A3" w14:textId="77777777" w:rsidR="00922B5A" w:rsidRPr="00E0460D" w:rsidRDefault="00922B5A" w:rsidP="000E46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415E564" w14:textId="2CB4B80B" w:rsidR="009554EE" w:rsidRPr="00EE636B" w:rsidRDefault="009554EE" w:rsidP="009554EE">
      <w:pPr>
        <w:pStyle w:val="Question"/>
        <w:rPr>
          <w:rFonts w:ascii="Verdana" w:hAnsi="Verdana"/>
          <w:b/>
        </w:rPr>
      </w:pPr>
      <w:r>
        <w:rPr>
          <w:rFonts w:ascii="Verdana" w:hAnsi="Verdana"/>
          <w:b/>
        </w:rPr>
        <w:t>8.2.11</w:t>
      </w:r>
      <w:r w:rsidRPr="00160DE3">
        <w:rPr>
          <w:rFonts w:ascii="Verdana" w:hAnsi="Verdana"/>
          <w:b/>
        </w:rPr>
        <w:t xml:space="preserve"> </w:t>
      </w:r>
      <w:r>
        <w:rPr>
          <w:rFonts w:ascii="Verdana" w:hAnsi="Verdana"/>
          <w:b/>
        </w:rPr>
        <w:t xml:space="preserve">Within the last 12 months from the date of this application, has any firm where the candidate holds or held a position of influence been: </w:t>
      </w:r>
    </w:p>
    <w:p w14:paraId="0B51163F" w14:textId="40147506" w:rsidR="004B0830" w:rsidRDefault="009554EE" w:rsidP="005349CC">
      <w:pPr>
        <w:pStyle w:val="Question"/>
        <w:rPr>
          <w:rFonts w:ascii="Verdana" w:hAnsi="Verdana"/>
          <w:b/>
        </w:rPr>
      </w:pPr>
      <w:r>
        <w:rPr>
          <w:rFonts w:ascii="Verdana" w:hAnsi="Verdana"/>
          <w:b/>
        </w:rPr>
        <w:tab/>
        <w:t>a</w:t>
      </w:r>
      <w:r>
        <w:rPr>
          <w:rFonts w:ascii="Verdana" w:hAnsi="Verdana"/>
          <w:b/>
        </w:rPr>
        <w:tab/>
      </w:r>
      <w:r w:rsidR="0086196D" w:rsidRPr="00EE636B">
        <w:rPr>
          <w:rFonts w:ascii="Verdana" w:hAnsi="Verdana"/>
          <w:b/>
        </w:rPr>
        <w:t xml:space="preserve">party to </w:t>
      </w:r>
      <w:r w:rsidR="004B0830" w:rsidRPr="00EE636B">
        <w:rPr>
          <w:rFonts w:ascii="Verdana" w:hAnsi="Verdana"/>
          <w:b/>
        </w:rPr>
        <w:t>civil proceedings</w:t>
      </w:r>
      <w:r w:rsidR="004B0830">
        <w:rPr>
          <w:rFonts w:ascii="Verdana" w:hAnsi="Verdana"/>
          <w:b/>
        </w:rPr>
        <w:t>?</w:t>
      </w:r>
      <w:r w:rsidR="004B0830" w:rsidRPr="00EE636B">
        <w:rPr>
          <w:rFonts w:ascii="Verdana" w:hAnsi="Verdana"/>
          <w:b/>
        </w:rPr>
        <w:t xml:space="preserve"> </w:t>
      </w:r>
    </w:p>
    <w:p w14:paraId="40CF243C" w14:textId="77777777" w:rsidR="004B0830" w:rsidRDefault="004B0830" w:rsidP="004B083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65ADF839" w14:textId="77777777" w:rsidR="004B0830" w:rsidRDefault="004B0830" w:rsidP="004B083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B0830" w:rsidRPr="00E0460D" w14:paraId="6E2C647C" w14:textId="77777777" w:rsidTr="00DD16A0">
        <w:trPr>
          <w:trHeight w:hRule="exact" w:val="413"/>
        </w:trPr>
        <w:tc>
          <w:tcPr>
            <w:tcW w:w="7088" w:type="dxa"/>
            <w:vAlign w:val="center"/>
          </w:tcPr>
          <w:p w14:paraId="5E188829" w14:textId="77777777" w:rsidR="004B0830" w:rsidRPr="00E0460D" w:rsidRDefault="004B0830"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36E1E7" w14:textId="675FCE95" w:rsidR="00934CE5" w:rsidRDefault="0086196D" w:rsidP="005349CC">
      <w:pPr>
        <w:pStyle w:val="Question"/>
        <w:rPr>
          <w:rFonts w:ascii="Verdana" w:hAnsi="Verdana"/>
          <w:b/>
        </w:rPr>
      </w:pPr>
      <w:r>
        <w:rPr>
          <w:rFonts w:ascii="Verdana" w:hAnsi="Verdana"/>
          <w:b/>
        </w:rPr>
        <w:tab/>
      </w:r>
      <w:r w:rsidRPr="00EE636B">
        <w:rPr>
          <w:rFonts w:ascii="Verdana" w:hAnsi="Verdana"/>
          <w:b/>
        </w:rPr>
        <w:t>b</w:t>
      </w:r>
      <w:r>
        <w:rPr>
          <w:rFonts w:ascii="Verdana" w:hAnsi="Verdana"/>
          <w:b/>
        </w:rPr>
        <w:tab/>
      </w:r>
      <w:r w:rsidRPr="00EE636B">
        <w:rPr>
          <w:rFonts w:ascii="Verdana" w:hAnsi="Verdana"/>
          <w:b/>
        </w:rPr>
        <w:t xml:space="preserve">aware of anyone’s intention to begin civil proceedings against them? </w:t>
      </w:r>
    </w:p>
    <w:p w14:paraId="06853356" w14:textId="77777777" w:rsidR="00934CE5" w:rsidRDefault="00934CE5" w:rsidP="00934CE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3F0F2A9B" w14:textId="77777777" w:rsidR="00934CE5" w:rsidRDefault="00934CE5" w:rsidP="00934CE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4CE5" w:rsidRPr="00E0460D" w14:paraId="5D3ADF89" w14:textId="77777777" w:rsidTr="00DD16A0">
        <w:trPr>
          <w:trHeight w:hRule="exact" w:val="413"/>
        </w:trPr>
        <w:tc>
          <w:tcPr>
            <w:tcW w:w="7088" w:type="dxa"/>
            <w:vAlign w:val="center"/>
          </w:tcPr>
          <w:p w14:paraId="43E25746" w14:textId="77777777" w:rsidR="00934CE5" w:rsidRPr="00E0460D" w:rsidRDefault="00934CE5"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175DE6" w14:textId="77777777" w:rsidR="00562B55" w:rsidRDefault="00562B55" w:rsidP="006F79B3">
      <w:pPr>
        <w:pStyle w:val="Question"/>
        <w:rPr>
          <w:rFonts w:ascii="Verdana" w:hAnsi="Verdana"/>
          <w:b/>
        </w:rPr>
      </w:pPr>
    </w:p>
    <w:p w14:paraId="18F7137C" w14:textId="77777777" w:rsidR="00562B55" w:rsidRDefault="00562B55">
      <w:pPr>
        <w:rPr>
          <w:rFonts w:ascii="Verdana" w:eastAsia="Times New Roman" w:hAnsi="Verdana" w:cs="Times New Roman"/>
          <w:b/>
          <w:sz w:val="18"/>
          <w:szCs w:val="20"/>
          <w:lang w:eastAsia="en-GB"/>
        </w:rPr>
      </w:pPr>
      <w:r>
        <w:rPr>
          <w:rFonts w:ascii="Verdana" w:hAnsi="Verdana"/>
          <w:b/>
        </w:rPr>
        <w:br w:type="page"/>
      </w:r>
    </w:p>
    <w:p w14:paraId="444689D1" w14:textId="707A2555" w:rsidR="00823DDB" w:rsidRDefault="0079126D" w:rsidP="006F79B3">
      <w:pPr>
        <w:pStyle w:val="Question"/>
        <w:rPr>
          <w:rFonts w:ascii="Verdana" w:hAnsi="Verdana"/>
          <w:b/>
        </w:rPr>
      </w:pPr>
      <w:r>
        <w:rPr>
          <w:rFonts w:ascii="Verdana" w:hAnsi="Verdana"/>
          <w:b/>
        </w:rPr>
        <w:lastRenderedPageBreak/>
        <w:t>8</w:t>
      </w:r>
      <w:r w:rsidR="0086196D" w:rsidRPr="004E2970">
        <w:rPr>
          <w:rFonts w:ascii="Verdana" w:hAnsi="Verdana"/>
          <w:b/>
        </w:rPr>
        <w:t xml:space="preserve">.2.12 </w:t>
      </w:r>
      <w:r w:rsidR="00562B55" w:rsidRPr="004E2970">
        <w:rPr>
          <w:rFonts w:ascii="Verdana" w:hAnsi="Verdana"/>
          <w:b/>
        </w:rPr>
        <w:t xml:space="preserve">Has any company, partnership or unincorporated association </w:t>
      </w:r>
      <w:r w:rsidR="00562B55">
        <w:rPr>
          <w:rFonts w:ascii="Verdana" w:hAnsi="Verdana"/>
          <w:b/>
        </w:rPr>
        <w:t xml:space="preserve">where the </w:t>
      </w:r>
      <w:r w:rsidR="00562B55" w:rsidRPr="004E2970">
        <w:rPr>
          <w:rFonts w:ascii="Verdana" w:hAnsi="Verdana"/>
          <w:b/>
        </w:rPr>
        <w:t>candidate is or has been a controller, director, senior manager, partner or company secretary</w:t>
      </w:r>
      <w:r w:rsidR="00562B55">
        <w:rPr>
          <w:rFonts w:ascii="Verdana" w:hAnsi="Verdana"/>
          <w:b/>
        </w:rPr>
        <w:t xml:space="preserve"> at any time during, or within one year of, their involvement:</w:t>
      </w:r>
    </w:p>
    <w:p w14:paraId="6121FA34" w14:textId="77777777" w:rsidR="00823DDB" w:rsidRDefault="00823DDB" w:rsidP="00823DDB">
      <w:pPr>
        <w:pStyle w:val="Question"/>
        <w:numPr>
          <w:ilvl w:val="0"/>
          <w:numId w:val="15"/>
        </w:numPr>
        <w:rPr>
          <w:rFonts w:ascii="Verdana" w:hAnsi="Verdana"/>
          <w:b/>
        </w:rPr>
      </w:pPr>
      <w:r>
        <w:rPr>
          <w:rFonts w:ascii="Verdana" w:hAnsi="Verdana"/>
          <w:b/>
        </w:rPr>
        <w:t>been put into liquidation?</w:t>
      </w:r>
    </w:p>
    <w:p w14:paraId="6F889094" w14:textId="77777777" w:rsidR="00823DDB" w:rsidRDefault="00823DDB" w:rsidP="00823DDB">
      <w:pPr>
        <w:pStyle w:val="Question"/>
        <w:numPr>
          <w:ilvl w:val="0"/>
          <w:numId w:val="15"/>
        </w:numPr>
        <w:rPr>
          <w:rFonts w:ascii="Verdana" w:hAnsi="Verdana"/>
          <w:b/>
        </w:rPr>
      </w:pPr>
      <w:r>
        <w:rPr>
          <w:rFonts w:ascii="Verdana" w:hAnsi="Verdana"/>
          <w:b/>
        </w:rPr>
        <w:t xml:space="preserve">wound up? </w:t>
      </w:r>
    </w:p>
    <w:p w14:paraId="651F68FC" w14:textId="77777777" w:rsidR="00823DDB" w:rsidRDefault="00823DDB" w:rsidP="00823DDB">
      <w:pPr>
        <w:pStyle w:val="Question"/>
        <w:numPr>
          <w:ilvl w:val="0"/>
          <w:numId w:val="15"/>
        </w:numPr>
        <w:rPr>
          <w:rFonts w:ascii="Verdana" w:hAnsi="Verdana"/>
          <w:b/>
        </w:rPr>
      </w:pPr>
      <w:r>
        <w:rPr>
          <w:rFonts w:ascii="Verdana" w:hAnsi="Verdana"/>
          <w:b/>
        </w:rPr>
        <w:t>ceased trading?</w:t>
      </w:r>
    </w:p>
    <w:p w14:paraId="010B890E" w14:textId="00DEF0CE" w:rsidR="00823DDB" w:rsidRDefault="002E52B7" w:rsidP="00823DDB">
      <w:pPr>
        <w:pStyle w:val="Question"/>
        <w:numPr>
          <w:ilvl w:val="0"/>
          <w:numId w:val="15"/>
        </w:numPr>
        <w:rPr>
          <w:rFonts w:ascii="Verdana" w:hAnsi="Verdana"/>
          <w:b/>
        </w:rPr>
      </w:pPr>
      <w:r>
        <w:rPr>
          <w:rFonts w:ascii="Verdana" w:hAnsi="Verdana"/>
          <w:b/>
        </w:rPr>
        <w:t>h</w:t>
      </w:r>
      <w:r w:rsidR="00823DDB">
        <w:rPr>
          <w:rFonts w:ascii="Verdana" w:hAnsi="Verdana"/>
          <w:b/>
        </w:rPr>
        <w:t>ad a receiver or administrator appointed?</w:t>
      </w:r>
    </w:p>
    <w:p w14:paraId="32959B14" w14:textId="0543E43B" w:rsidR="00823DDB" w:rsidRDefault="002E52B7" w:rsidP="00823DDB">
      <w:pPr>
        <w:pStyle w:val="Question"/>
        <w:numPr>
          <w:ilvl w:val="0"/>
          <w:numId w:val="15"/>
        </w:numPr>
        <w:rPr>
          <w:rFonts w:ascii="Verdana" w:hAnsi="Verdana"/>
          <w:b/>
        </w:rPr>
      </w:pPr>
      <w:proofErr w:type="gramStart"/>
      <w:r>
        <w:rPr>
          <w:rFonts w:ascii="Verdana" w:hAnsi="Verdana"/>
          <w:b/>
        </w:rPr>
        <w:t>e</w:t>
      </w:r>
      <w:r w:rsidR="00823DDB">
        <w:rPr>
          <w:rFonts w:ascii="Verdana" w:hAnsi="Verdana"/>
          <w:b/>
        </w:rPr>
        <w:t>ntered into</w:t>
      </w:r>
      <w:proofErr w:type="gramEnd"/>
      <w:r w:rsidR="00823DDB">
        <w:rPr>
          <w:rFonts w:ascii="Verdana" w:hAnsi="Verdana"/>
          <w:b/>
        </w:rPr>
        <w:t xml:space="preserve"> any voluntary arrangement with its creditors?</w:t>
      </w:r>
    </w:p>
    <w:p w14:paraId="1919BA8E" w14:textId="3D52AFE1" w:rsidR="00823DDB" w:rsidRDefault="00823DDB" w:rsidP="00823DD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further information</w:t>
      </w:r>
    </w:p>
    <w:p w14:paraId="0B169951" w14:textId="77777777" w:rsidR="00823DDB" w:rsidRDefault="00823DDB" w:rsidP="00823DD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D38019F" w14:textId="28322AB9" w:rsidR="003403FA" w:rsidRPr="009254F3" w:rsidRDefault="003403FA" w:rsidP="00E17DFB">
      <w:pPr>
        <w:pStyle w:val="Qsheading1"/>
        <w:tabs>
          <w:tab w:val="clear" w:pos="284"/>
          <w:tab w:val="left" w:pos="-851"/>
        </w:tabs>
        <w:outlineLvl w:val="0"/>
        <w:rPr>
          <w:rFonts w:ascii="Verdana" w:hAnsi="Verdana"/>
          <w:szCs w:val="22"/>
        </w:rPr>
      </w:pPr>
      <w:r>
        <w:rPr>
          <w:rFonts w:ascii="Verdana" w:hAnsi="Verdana"/>
          <w:szCs w:val="22"/>
        </w:rPr>
        <w:t>Business and Employment Matters</w:t>
      </w:r>
    </w:p>
    <w:p w14:paraId="59F7116A" w14:textId="77777777" w:rsidR="00A847E5" w:rsidRDefault="00A847E5" w:rsidP="00A847E5">
      <w:pPr>
        <w:pStyle w:val="Question"/>
        <w:tabs>
          <w:tab w:val="clear" w:pos="-142"/>
        </w:tabs>
        <w:spacing w:before="20"/>
        <w:ind w:firstLine="0"/>
        <w:rPr>
          <w:rFonts w:ascii="Verdana" w:hAnsi="Verdana"/>
        </w:rPr>
      </w:pPr>
      <w:r w:rsidRPr="00B1450A">
        <w:rPr>
          <w:rFonts w:ascii="Verdana" w:hAnsi="Verdana"/>
        </w:rPr>
        <w:t>You should include information about proceedings in the United Kingdom and elsewhere in your answers.</w:t>
      </w:r>
    </w:p>
    <w:p w14:paraId="7663E380" w14:textId="77777777" w:rsidR="00A847E5" w:rsidRPr="00B1450A" w:rsidRDefault="00A847E5" w:rsidP="00A847E5">
      <w:pPr>
        <w:pStyle w:val="Question"/>
        <w:tabs>
          <w:tab w:val="clear" w:pos="-142"/>
        </w:tabs>
        <w:spacing w:before="20"/>
        <w:ind w:firstLine="0"/>
        <w:rPr>
          <w:rFonts w:ascii="Verdana" w:hAnsi="Verdana"/>
        </w:rPr>
      </w:pPr>
    </w:p>
    <w:p w14:paraId="711B9717" w14:textId="77777777" w:rsidR="00A847E5" w:rsidRPr="00B770BB" w:rsidRDefault="00A847E5" w:rsidP="00A847E5">
      <w:pPr>
        <w:pStyle w:val="Question"/>
        <w:tabs>
          <w:tab w:val="clear" w:pos="-142"/>
        </w:tabs>
        <w:spacing w:before="20"/>
        <w:ind w:firstLine="0"/>
        <w:rPr>
          <w:rFonts w:ascii="Verdana" w:hAnsi="Verdana"/>
          <w:b/>
          <w:bCs/>
        </w:rPr>
      </w:pPr>
      <w:r w:rsidRPr="00B770BB">
        <w:rPr>
          <w:rFonts w:ascii="Verdana" w:hAnsi="Verdana"/>
          <w:b/>
          <w:bCs/>
        </w:rPr>
        <w:t>What to include</w:t>
      </w:r>
    </w:p>
    <w:p w14:paraId="4A803548" w14:textId="77777777" w:rsidR="00A847E5" w:rsidRPr="00B770BB" w:rsidRDefault="00A847E5" w:rsidP="00A847E5">
      <w:pPr>
        <w:pStyle w:val="Question"/>
        <w:tabs>
          <w:tab w:val="clear" w:pos="-142"/>
        </w:tabs>
        <w:spacing w:before="20"/>
        <w:ind w:firstLine="0"/>
        <w:rPr>
          <w:rFonts w:ascii="Verdana" w:hAnsi="Verdana"/>
        </w:rPr>
      </w:pPr>
      <w:r w:rsidRPr="00B770BB">
        <w:rPr>
          <w:rFonts w:ascii="Verdana" w:hAnsi="Verdana"/>
        </w:rPr>
        <w:t>This relates to roles the candidate previously performed, whether the role was related to any regulated activity or not and not limited to the roles listed in the candidate's employment history.</w:t>
      </w:r>
    </w:p>
    <w:p w14:paraId="67850E82" w14:textId="48EBD705" w:rsidR="00823DDB" w:rsidRPr="005349CC" w:rsidRDefault="00A847E5" w:rsidP="00E17DFB">
      <w:pPr>
        <w:pStyle w:val="Question"/>
        <w:tabs>
          <w:tab w:val="clear" w:pos="-142"/>
        </w:tabs>
        <w:spacing w:before="20"/>
        <w:ind w:firstLine="0"/>
        <w:rPr>
          <w:rFonts w:ascii="Verdana" w:hAnsi="Verdana"/>
        </w:rPr>
      </w:pPr>
      <w:r w:rsidRPr="00B770BB">
        <w:rPr>
          <w:rFonts w:ascii="Verdana" w:hAnsi="Verdana"/>
        </w:rPr>
        <w:t>Include any instances where the candidate has been the subject of, or interviewed in the course of, any existing or previous investigation or disciplinary proceedings by a regulator, clearing house and exchange, professional or government body or agency, or removal from a lenders' panel. Disclose everything that's relevant, even if the candidate did not receive a salary.</w:t>
      </w:r>
    </w:p>
    <w:p w14:paraId="72A2ABC8" w14:textId="4F915192" w:rsidR="00D130A0" w:rsidRPr="00233117" w:rsidRDefault="00AB4FE7" w:rsidP="006F28B9">
      <w:pPr>
        <w:pStyle w:val="Question"/>
        <w:rPr>
          <w:rFonts w:ascii="Verdana" w:hAnsi="Verdana"/>
          <w:b/>
        </w:rPr>
      </w:pPr>
      <w:r>
        <w:rPr>
          <w:rFonts w:ascii="Verdana" w:hAnsi="Verdana"/>
          <w:b/>
        </w:rPr>
        <w:t>8</w:t>
      </w:r>
      <w:r w:rsidR="001F3935">
        <w:rPr>
          <w:rFonts w:ascii="Verdana" w:hAnsi="Verdana"/>
          <w:b/>
        </w:rPr>
        <w:t>.3.1</w:t>
      </w:r>
      <w:r w:rsidR="001F3935">
        <w:rPr>
          <w:rFonts w:ascii="Verdana" w:hAnsi="Verdana"/>
          <w:b/>
        </w:rPr>
        <w:tab/>
      </w:r>
      <w:r w:rsidR="00D130A0" w:rsidRPr="00233117">
        <w:rPr>
          <w:rFonts w:ascii="Verdana" w:hAnsi="Verdana"/>
          <w:b/>
        </w:rPr>
        <w:t xml:space="preserve">Has the candidate ever been: </w:t>
      </w:r>
    </w:p>
    <w:p w14:paraId="652E28DB" w14:textId="78483F65" w:rsidR="00871D05" w:rsidRDefault="001F3935" w:rsidP="00937F7E">
      <w:pPr>
        <w:pStyle w:val="Question"/>
        <w:rPr>
          <w:rFonts w:ascii="Verdana" w:hAnsi="Verdana"/>
          <w:b/>
        </w:rPr>
      </w:pPr>
      <w:r>
        <w:rPr>
          <w:rFonts w:ascii="Verdana" w:hAnsi="Verdana"/>
          <w:b/>
        </w:rPr>
        <w:tab/>
      </w:r>
      <w:r w:rsidR="00AB4FE7">
        <w:rPr>
          <w:rFonts w:ascii="Verdana" w:hAnsi="Verdana"/>
          <w:b/>
        </w:rPr>
        <w:t>a</w:t>
      </w:r>
      <w:r w:rsidR="00AB4FE7">
        <w:rPr>
          <w:rFonts w:ascii="Verdana" w:hAnsi="Verdana"/>
          <w:b/>
        </w:rPr>
        <w:tab/>
      </w:r>
      <w:r w:rsidR="00871D05">
        <w:rPr>
          <w:rFonts w:ascii="Verdana" w:hAnsi="Verdana"/>
          <w:b/>
        </w:rPr>
        <w:t>d</w:t>
      </w:r>
      <w:r w:rsidR="00871D05" w:rsidRPr="00233117">
        <w:rPr>
          <w:rFonts w:ascii="Verdana" w:hAnsi="Verdana"/>
          <w:b/>
        </w:rPr>
        <w:t>isqualified from acting as a director or similar position</w:t>
      </w:r>
      <w:r w:rsidR="00871D05">
        <w:rPr>
          <w:rFonts w:ascii="Verdana" w:hAnsi="Verdana"/>
          <w:b/>
        </w:rPr>
        <w:t>?</w:t>
      </w:r>
      <w:r w:rsidR="00871D05" w:rsidRPr="00233117">
        <w:rPr>
          <w:rFonts w:ascii="Verdana" w:hAnsi="Verdana"/>
          <w:b/>
        </w:rPr>
        <w:t xml:space="preserve"> </w:t>
      </w:r>
    </w:p>
    <w:p w14:paraId="36E237D2" w14:textId="77777777" w:rsidR="00871D05" w:rsidRPr="00B770BB" w:rsidRDefault="00871D05" w:rsidP="00871D05">
      <w:pPr>
        <w:pStyle w:val="Question"/>
        <w:tabs>
          <w:tab w:val="clear" w:pos="-142"/>
        </w:tabs>
        <w:spacing w:before="20"/>
        <w:ind w:firstLine="0"/>
        <w:rPr>
          <w:rFonts w:ascii="Verdana" w:hAnsi="Verdana"/>
        </w:rPr>
      </w:pPr>
      <w:r w:rsidRPr="005456F4">
        <w:rPr>
          <w:rFonts w:ascii="Verdana" w:hAnsi="Verdana"/>
        </w:rPr>
        <w:t>Where the candidate acts in a management capacity or conducts the affairs of any company, partnership or unincorporated association</w:t>
      </w:r>
    </w:p>
    <w:p w14:paraId="2EB59D83" w14:textId="77777777" w:rsidR="00871D05" w:rsidRDefault="00871D05" w:rsidP="00871D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candidate being disqualified</w:t>
      </w:r>
    </w:p>
    <w:p w14:paraId="0868688F" w14:textId="77777777" w:rsidR="00871D05" w:rsidRDefault="00871D05" w:rsidP="00871D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1D05" w:rsidRPr="00E0460D" w14:paraId="4F69DDEA" w14:textId="77777777" w:rsidTr="00DD16A0">
        <w:trPr>
          <w:trHeight w:hRule="exact" w:val="413"/>
        </w:trPr>
        <w:tc>
          <w:tcPr>
            <w:tcW w:w="7088" w:type="dxa"/>
            <w:vAlign w:val="center"/>
          </w:tcPr>
          <w:p w14:paraId="287FF1BE" w14:textId="77777777" w:rsidR="00871D05" w:rsidRPr="00E0460D" w:rsidRDefault="00871D05"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068532" w14:textId="7D737E65" w:rsidR="000A6AB8" w:rsidRDefault="001F3935" w:rsidP="00937F7E">
      <w:pPr>
        <w:pStyle w:val="Question"/>
        <w:rPr>
          <w:rFonts w:ascii="Verdana" w:hAnsi="Verdana"/>
          <w:b/>
        </w:rPr>
      </w:pPr>
      <w:r>
        <w:rPr>
          <w:rFonts w:ascii="Verdana" w:hAnsi="Verdana"/>
          <w:b/>
        </w:rPr>
        <w:tab/>
        <w:t>b</w:t>
      </w:r>
      <w:r>
        <w:rPr>
          <w:rFonts w:ascii="Verdana" w:hAnsi="Verdana"/>
          <w:b/>
        </w:rPr>
        <w:tab/>
      </w:r>
      <w:r w:rsidR="000A6AB8">
        <w:rPr>
          <w:rFonts w:ascii="Verdana" w:hAnsi="Verdana"/>
          <w:b/>
        </w:rPr>
        <w:t>t</w:t>
      </w:r>
      <w:r w:rsidR="000A6AB8" w:rsidRPr="00233117">
        <w:rPr>
          <w:rFonts w:ascii="Verdana" w:hAnsi="Verdana"/>
          <w:b/>
        </w:rPr>
        <w:t>he subject of any proceedings of a disciplinary nature</w:t>
      </w:r>
      <w:r w:rsidR="000A6AB8">
        <w:rPr>
          <w:rFonts w:ascii="Verdana" w:hAnsi="Verdana"/>
          <w:b/>
        </w:rPr>
        <w:t>,</w:t>
      </w:r>
      <w:r w:rsidR="000A6AB8" w:rsidRPr="00233117">
        <w:rPr>
          <w:rFonts w:ascii="Verdana" w:hAnsi="Verdana"/>
          <w:b/>
        </w:rPr>
        <w:t xml:space="preserve"> whether or not the proceedings resulted in any finding against the</w:t>
      </w:r>
      <w:r w:rsidR="000A6AB8">
        <w:rPr>
          <w:rFonts w:ascii="Verdana" w:hAnsi="Verdana"/>
          <w:b/>
        </w:rPr>
        <w:t>m</w:t>
      </w:r>
      <w:r w:rsidR="000A6AB8" w:rsidRPr="00233117">
        <w:rPr>
          <w:rFonts w:ascii="Verdana" w:hAnsi="Verdana"/>
          <w:b/>
        </w:rPr>
        <w:t xml:space="preserve">? </w:t>
      </w:r>
    </w:p>
    <w:p w14:paraId="4430BA9C" w14:textId="77777777" w:rsidR="000A6AB8" w:rsidRDefault="000A6AB8" w:rsidP="000A6AB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1C73DECC" w14:textId="77777777" w:rsidR="000A6AB8" w:rsidRDefault="000A6AB8" w:rsidP="000A6AB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A6AB8" w:rsidRPr="00E0460D" w14:paraId="6A96C40D" w14:textId="77777777" w:rsidTr="00DD16A0">
        <w:trPr>
          <w:trHeight w:hRule="exact" w:val="413"/>
        </w:trPr>
        <w:tc>
          <w:tcPr>
            <w:tcW w:w="7088" w:type="dxa"/>
            <w:vAlign w:val="center"/>
          </w:tcPr>
          <w:p w14:paraId="2436EFB5" w14:textId="77777777" w:rsidR="000A6AB8" w:rsidRPr="00E0460D" w:rsidRDefault="000A6AB8"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AC5E06" w14:textId="34BE310C" w:rsidR="00937F7E" w:rsidRDefault="001F3935" w:rsidP="00937F7E">
      <w:pPr>
        <w:pStyle w:val="Question"/>
        <w:rPr>
          <w:rFonts w:ascii="Verdana" w:hAnsi="Verdana"/>
          <w:b/>
        </w:rPr>
      </w:pPr>
      <w:r>
        <w:rPr>
          <w:rFonts w:ascii="Verdana" w:hAnsi="Verdana"/>
          <w:b/>
        </w:rPr>
        <w:tab/>
        <w:t>c</w:t>
      </w:r>
      <w:r>
        <w:rPr>
          <w:rFonts w:ascii="Verdana" w:hAnsi="Verdana"/>
          <w:b/>
        </w:rPr>
        <w:tab/>
      </w:r>
      <w:r w:rsidR="00937F7E">
        <w:rPr>
          <w:rFonts w:ascii="Verdana" w:hAnsi="Verdana"/>
          <w:b/>
        </w:rPr>
        <w:t>t</w:t>
      </w:r>
      <w:r w:rsidR="00937F7E" w:rsidRPr="00233117">
        <w:rPr>
          <w:rFonts w:ascii="Verdana" w:hAnsi="Verdana"/>
          <w:b/>
        </w:rPr>
        <w:t xml:space="preserve">he subject of any investigation </w:t>
      </w:r>
      <w:r w:rsidR="00937F7E">
        <w:rPr>
          <w:rFonts w:ascii="Verdana" w:hAnsi="Verdana"/>
          <w:b/>
        </w:rPr>
        <w:t xml:space="preserve">that </w:t>
      </w:r>
      <w:r w:rsidR="00937F7E" w:rsidRPr="00233117">
        <w:rPr>
          <w:rFonts w:ascii="Verdana" w:hAnsi="Verdana"/>
          <w:b/>
        </w:rPr>
        <w:t xml:space="preserve">led or might lead to disciplinary proceedings? </w:t>
      </w:r>
    </w:p>
    <w:p w14:paraId="37A00856" w14:textId="77777777" w:rsidR="00937F7E" w:rsidRPr="00397541" w:rsidRDefault="00937F7E" w:rsidP="00937F7E">
      <w:pPr>
        <w:pStyle w:val="Question"/>
        <w:tabs>
          <w:tab w:val="clear" w:pos="-142"/>
        </w:tabs>
        <w:spacing w:before="20"/>
        <w:ind w:firstLine="0"/>
        <w:rPr>
          <w:rFonts w:ascii="Verdana" w:hAnsi="Verdana"/>
        </w:rPr>
      </w:pPr>
      <w:r w:rsidRPr="00397541">
        <w:rPr>
          <w:rFonts w:ascii="Verdana" w:hAnsi="Verdana"/>
        </w:rPr>
        <w:t>This includes any internal investigation by an authorised firm, as well as investigation by a regulatory body, at any time</w:t>
      </w:r>
    </w:p>
    <w:p w14:paraId="116CA443" w14:textId="77777777" w:rsidR="00937F7E" w:rsidRDefault="00937F7E" w:rsidP="00937F7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0FE649BA" w14:textId="77777777" w:rsidR="00937F7E" w:rsidRDefault="00937F7E" w:rsidP="00937F7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F7E" w:rsidRPr="00E0460D" w14:paraId="764C6AC7" w14:textId="77777777" w:rsidTr="00DD16A0">
        <w:trPr>
          <w:trHeight w:hRule="exact" w:val="413"/>
        </w:trPr>
        <w:tc>
          <w:tcPr>
            <w:tcW w:w="7088" w:type="dxa"/>
            <w:vAlign w:val="center"/>
          </w:tcPr>
          <w:p w14:paraId="10A71E91" w14:textId="77777777" w:rsidR="00937F7E" w:rsidRPr="00E0460D" w:rsidRDefault="00937F7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F70B1C4" w14:textId="16026115" w:rsidR="002A7DE6" w:rsidRDefault="004B5B65" w:rsidP="002A7DE6">
      <w:pPr>
        <w:pStyle w:val="Question"/>
        <w:rPr>
          <w:rFonts w:ascii="Verdana" w:hAnsi="Verdana"/>
          <w:b/>
        </w:rPr>
      </w:pPr>
      <w:r>
        <w:rPr>
          <w:rFonts w:ascii="Verdana" w:hAnsi="Verdana"/>
          <w:b/>
        </w:rPr>
        <w:tab/>
        <w:t>d</w:t>
      </w:r>
      <w:r>
        <w:rPr>
          <w:rFonts w:ascii="Verdana" w:hAnsi="Verdana"/>
          <w:b/>
        </w:rPr>
        <w:tab/>
      </w:r>
      <w:r w:rsidR="002A7DE6">
        <w:rPr>
          <w:rFonts w:ascii="Verdana" w:hAnsi="Verdana"/>
          <w:b/>
        </w:rPr>
        <w:t>n</w:t>
      </w:r>
      <w:r w:rsidR="002A7DE6" w:rsidRPr="00233117">
        <w:rPr>
          <w:rFonts w:ascii="Verdana" w:hAnsi="Verdana"/>
          <w:b/>
        </w:rPr>
        <w:t xml:space="preserve">otified of any potential disciplinary </w:t>
      </w:r>
      <w:r w:rsidR="002A7DE6">
        <w:rPr>
          <w:rFonts w:ascii="Verdana" w:hAnsi="Verdana"/>
          <w:b/>
        </w:rPr>
        <w:t xml:space="preserve">proceedings </w:t>
      </w:r>
      <w:r w:rsidR="002A7DE6" w:rsidRPr="00233117">
        <w:rPr>
          <w:rFonts w:ascii="Verdana" w:hAnsi="Verdana"/>
          <w:b/>
        </w:rPr>
        <w:t xml:space="preserve">against </w:t>
      </w:r>
      <w:r w:rsidR="002A7DE6">
        <w:rPr>
          <w:rFonts w:ascii="Verdana" w:hAnsi="Verdana"/>
          <w:b/>
        </w:rPr>
        <w:t>them</w:t>
      </w:r>
      <w:r w:rsidR="002A7DE6" w:rsidRPr="00233117">
        <w:rPr>
          <w:rFonts w:ascii="Verdana" w:hAnsi="Verdana"/>
          <w:b/>
        </w:rPr>
        <w:t>?</w:t>
      </w:r>
    </w:p>
    <w:p w14:paraId="61607ACD" w14:textId="77777777" w:rsidR="002A7DE6" w:rsidRDefault="002A7DE6" w:rsidP="002A7DE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4D540488" w14:textId="77777777" w:rsidR="002A7DE6" w:rsidRDefault="002A7DE6" w:rsidP="002A7DE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A7DE6" w:rsidRPr="00E0460D" w14:paraId="1E37BCAD" w14:textId="77777777" w:rsidTr="00DD16A0">
        <w:trPr>
          <w:trHeight w:hRule="exact" w:val="413"/>
        </w:trPr>
        <w:tc>
          <w:tcPr>
            <w:tcW w:w="7088" w:type="dxa"/>
            <w:vAlign w:val="center"/>
          </w:tcPr>
          <w:p w14:paraId="2B3EAB20" w14:textId="77777777" w:rsidR="002A7DE6" w:rsidRPr="00E0460D" w:rsidRDefault="002A7DE6"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E753B3B" w14:textId="57621029" w:rsidR="005953A3" w:rsidRDefault="001F3935" w:rsidP="006F79B3">
      <w:pPr>
        <w:pStyle w:val="Question"/>
        <w:rPr>
          <w:rFonts w:ascii="Verdana" w:hAnsi="Verdana"/>
          <w:b/>
        </w:rPr>
      </w:pPr>
      <w:r>
        <w:rPr>
          <w:rFonts w:ascii="Verdana" w:hAnsi="Verdana"/>
          <w:b/>
        </w:rPr>
        <w:lastRenderedPageBreak/>
        <w:tab/>
      </w:r>
      <w:r w:rsidR="0096320B">
        <w:rPr>
          <w:rFonts w:ascii="Verdana" w:hAnsi="Verdana"/>
          <w:b/>
        </w:rPr>
        <w:t>e</w:t>
      </w:r>
      <w:r w:rsidR="0096320B">
        <w:rPr>
          <w:rFonts w:ascii="Verdana" w:hAnsi="Verdana"/>
          <w:b/>
        </w:rPr>
        <w:tab/>
      </w:r>
      <w:r w:rsidR="005953A3">
        <w:rPr>
          <w:rFonts w:ascii="Verdana" w:hAnsi="Verdana"/>
          <w:b/>
        </w:rPr>
        <w:t>t</w:t>
      </w:r>
      <w:r w:rsidR="005953A3" w:rsidRPr="00233117">
        <w:rPr>
          <w:rFonts w:ascii="Verdana" w:hAnsi="Verdana"/>
          <w:b/>
        </w:rPr>
        <w:t>he subject of an investigation into allegation of misconduct or malpractice in connection with any business activity?</w:t>
      </w:r>
    </w:p>
    <w:p w14:paraId="226E3AB9" w14:textId="77777777" w:rsidR="005953A3" w:rsidRPr="00DA24CD" w:rsidRDefault="005953A3" w:rsidP="005953A3">
      <w:pPr>
        <w:pStyle w:val="Question"/>
        <w:tabs>
          <w:tab w:val="clear" w:pos="-142"/>
        </w:tabs>
        <w:spacing w:before="20"/>
        <w:ind w:firstLine="0"/>
        <w:rPr>
          <w:rFonts w:ascii="Verdana" w:hAnsi="Verdana"/>
        </w:rPr>
      </w:pPr>
      <w:r w:rsidRPr="00DA24CD">
        <w:rPr>
          <w:rFonts w:ascii="Verdana" w:hAnsi="Verdana"/>
        </w:rPr>
        <w:t>This includes internal investigation by an authorised firm, as well as investigation by a regulatory body, at any time</w:t>
      </w:r>
    </w:p>
    <w:p w14:paraId="79CFA172" w14:textId="77777777" w:rsidR="005953A3" w:rsidRDefault="005953A3" w:rsidP="005953A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D71953E" w14:textId="77777777" w:rsidR="005953A3" w:rsidRDefault="005953A3" w:rsidP="005953A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953A3" w:rsidRPr="00E0460D" w14:paraId="6AC78AD7" w14:textId="77777777" w:rsidTr="00DD16A0">
        <w:trPr>
          <w:trHeight w:hRule="exact" w:val="413"/>
        </w:trPr>
        <w:tc>
          <w:tcPr>
            <w:tcW w:w="7088" w:type="dxa"/>
            <w:vAlign w:val="center"/>
          </w:tcPr>
          <w:p w14:paraId="797724B1" w14:textId="77777777" w:rsidR="005953A3" w:rsidRPr="00E0460D" w:rsidRDefault="005953A3"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8FD898" w14:textId="4231F090" w:rsidR="00963AEA" w:rsidRDefault="0007710B" w:rsidP="00963AEA">
      <w:pPr>
        <w:pStyle w:val="Question"/>
        <w:rPr>
          <w:rFonts w:ascii="Verdana" w:hAnsi="Verdana"/>
          <w:b/>
        </w:rPr>
      </w:pPr>
      <w:r>
        <w:rPr>
          <w:rFonts w:ascii="Verdana" w:hAnsi="Verdana"/>
          <w:bCs/>
        </w:rPr>
        <w:tab/>
      </w:r>
      <w:r w:rsidR="005C3CC2" w:rsidRPr="005C3CC2">
        <w:rPr>
          <w:rFonts w:ascii="Verdana" w:hAnsi="Verdana"/>
          <w:b/>
        </w:rPr>
        <w:t>8</w:t>
      </w:r>
      <w:r w:rsidR="00963AEA">
        <w:rPr>
          <w:rFonts w:ascii="Verdana" w:hAnsi="Verdana"/>
          <w:b/>
        </w:rPr>
        <w:t>.3.2</w:t>
      </w:r>
      <w:r w:rsidR="00963AEA">
        <w:rPr>
          <w:rFonts w:ascii="Verdana" w:hAnsi="Verdana"/>
          <w:b/>
        </w:rPr>
        <w:tab/>
      </w:r>
      <w:r w:rsidR="00963AEA" w:rsidRPr="0011110D">
        <w:rPr>
          <w:rFonts w:ascii="Verdana" w:hAnsi="Verdana"/>
          <w:b/>
        </w:rPr>
        <w:t xml:space="preserve">Has the candidate ever been refused entry to, or been dismissed, suspended or requested to resign from, any professional, vocation, office or employment, or from any fiduciary office or position of trust </w:t>
      </w:r>
      <w:proofErr w:type="gramStart"/>
      <w:r w:rsidR="00963AEA" w:rsidRPr="0011110D">
        <w:rPr>
          <w:rFonts w:ascii="Verdana" w:hAnsi="Verdana"/>
          <w:b/>
        </w:rPr>
        <w:t>whether or not</w:t>
      </w:r>
      <w:proofErr w:type="gramEnd"/>
      <w:r w:rsidR="00963AEA" w:rsidRPr="0011110D">
        <w:rPr>
          <w:rFonts w:ascii="Verdana" w:hAnsi="Verdana"/>
          <w:b/>
        </w:rPr>
        <w:t xml:space="preserve"> remunerated? </w:t>
      </w:r>
    </w:p>
    <w:p w14:paraId="5A592314"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refusal, dismissal, suspension or request to resign</w:t>
      </w:r>
    </w:p>
    <w:p w14:paraId="28A3ACBB"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11C11" w:rsidRPr="00E0460D" w14:paraId="17DBA34F" w14:textId="77777777" w:rsidTr="00DD16A0">
        <w:trPr>
          <w:trHeight w:hRule="exact" w:val="413"/>
        </w:trPr>
        <w:tc>
          <w:tcPr>
            <w:tcW w:w="7088" w:type="dxa"/>
            <w:vAlign w:val="center"/>
          </w:tcPr>
          <w:p w14:paraId="2A263C14" w14:textId="77777777" w:rsidR="00211C11" w:rsidRPr="00E0460D" w:rsidRDefault="00211C11"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1559F95" w14:textId="77777777" w:rsidR="00A01ED8" w:rsidRDefault="00A01ED8" w:rsidP="00A01ED8">
      <w:pPr>
        <w:pStyle w:val="Question"/>
        <w:rPr>
          <w:rFonts w:ascii="Verdana" w:hAnsi="Verdana"/>
          <w:b/>
        </w:rPr>
      </w:pPr>
      <w:r>
        <w:rPr>
          <w:rFonts w:ascii="Verdana" w:hAnsi="Verdana"/>
          <w:b/>
        </w:rPr>
        <w:t>8</w:t>
      </w:r>
      <w:r w:rsidRPr="0011110D">
        <w:rPr>
          <w:rFonts w:ascii="Verdana" w:hAnsi="Verdana"/>
          <w:b/>
        </w:rPr>
        <w:t xml:space="preserve">.3.3 Does the candidate have any written complaints made against </w:t>
      </w:r>
      <w:r>
        <w:rPr>
          <w:rFonts w:ascii="Verdana" w:hAnsi="Verdana"/>
          <w:b/>
        </w:rPr>
        <w:t xml:space="preserve">them </w:t>
      </w:r>
      <w:r w:rsidRPr="0011110D">
        <w:rPr>
          <w:rFonts w:ascii="Verdana" w:hAnsi="Verdana"/>
          <w:b/>
        </w:rPr>
        <w:t>by the</w:t>
      </w:r>
      <w:r>
        <w:rPr>
          <w:rFonts w:ascii="Verdana" w:hAnsi="Verdana"/>
          <w:b/>
        </w:rPr>
        <w:t>ir</w:t>
      </w:r>
      <w:r w:rsidRPr="0011110D">
        <w:rPr>
          <w:rFonts w:ascii="Verdana" w:hAnsi="Verdana"/>
          <w:b/>
        </w:rPr>
        <w:t xml:space="preserve"> clients or former clients in the last </w:t>
      </w:r>
      <w:r>
        <w:rPr>
          <w:rFonts w:ascii="Verdana" w:hAnsi="Verdana"/>
          <w:b/>
        </w:rPr>
        <w:t>5</w:t>
      </w:r>
      <w:r w:rsidRPr="0011110D">
        <w:rPr>
          <w:rFonts w:ascii="Verdana" w:hAnsi="Verdana"/>
          <w:b/>
        </w:rPr>
        <w:t xml:space="preserve"> years which the candidate has accepted, or which are awaiting determination, or have been upheld by an ombudsman or complaints scheme? </w:t>
      </w:r>
    </w:p>
    <w:p w14:paraId="1312CD31" w14:textId="0BF82864"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w:t>
      </w:r>
      <w:r w:rsidR="00A01ED8">
        <w:rPr>
          <w:rFonts w:ascii="Verdana" w:hAnsi="Verdana"/>
        </w:rPr>
        <w:t xml:space="preserve"> complaints</w:t>
      </w:r>
    </w:p>
    <w:p w14:paraId="53568553" w14:textId="77777777" w:rsidR="00211C11" w:rsidRDefault="00211C11" w:rsidP="00211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11C11" w:rsidRPr="00E0460D" w14:paraId="403D9E17" w14:textId="77777777" w:rsidTr="00DD16A0">
        <w:trPr>
          <w:trHeight w:hRule="exact" w:val="413"/>
        </w:trPr>
        <w:tc>
          <w:tcPr>
            <w:tcW w:w="7088" w:type="dxa"/>
            <w:vAlign w:val="center"/>
          </w:tcPr>
          <w:p w14:paraId="3945A7A8" w14:textId="77777777" w:rsidR="00211C11" w:rsidRPr="00E0460D" w:rsidRDefault="00211C11"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F9F2D1D" w14:textId="3BF9CECC" w:rsidR="009F388D" w:rsidRPr="009254F3" w:rsidRDefault="009F388D" w:rsidP="009F388D">
      <w:pPr>
        <w:pStyle w:val="Qsheading1"/>
        <w:tabs>
          <w:tab w:val="clear" w:pos="284"/>
          <w:tab w:val="left" w:pos="-851"/>
        </w:tabs>
        <w:ind w:left="-709"/>
        <w:outlineLvl w:val="0"/>
        <w:rPr>
          <w:rFonts w:ascii="Verdana" w:hAnsi="Verdana"/>
          <w:szCs w:val="22"/>
        </w:rPr>
      </w:pPr>
      <w:r>
        <w:rPr>
          <w:rFonts w:ascii="Verdana" w:hAnsi="Verdana"/>
          <w:szCs w:val="22"/>
        </w:rPr>
        <w:tab/>
        <w:t>Regulatory Matters</w:t>
      </w:r>
    </w:p>
    <w:p w14:paraId="389280BB" w14:textId="1A972ED3" w:rsidR="00B84D91" w:rsidRDefault="00B84D91" w:rsidP="00B84D91">
      <w:pPr>
        <w:pStyle w:val="Question"/>
        <w:tabs>
          <w:tab w:val="clear" w:pos="-142"/>
        </w:tabs>
        <w:spacing w:before="20"/>
        <w:ind w:firstLine="0"/>
        <w:rPr>
          <w:rFonts w:ascii="Verdana" w:hAnsi="Verdana"/>
        </w:rPr>
      </w:pPr>
      <w:r>
        <w:rPr>
          <w:rFonts w:ascii="Verdana" w:hAnsi="Verdana"/>
          <w:szCs w:val="22"/>
        </w:rPr>
        <w:t>You</w:t>
      </w:r>
      <w:r w:rsidRPr="003534C4">
        <w:rPr>
          <w:rFonts w:ascii="Verdana" w:hAnsi="Verdana"/>
        </w:rPr>
        <w:t xml:space="preserve"> should include information about proceedings in the United Kingdom and elsewhere in your answers.</w:t>
      </w:r>
    </w:p>
    <w:p w14:paraId="67615595" w14:textId="77777777" w:rsidR="00B84D91" w:rsidRPr="003534C4" w:rsidRDefault="00B84D91" w:rsidP="00B84D91">
      <w:pPr>
        <w:pStyle w:val="Question"/>
        <w:tabs>
          <w:tab w:val="clear" w:pos="-142"/>
        </w:tabs>
        <w:spacing w:before="20"/>
        <w:ind w:firstLine="0"/>
        <w:rPr>
          <w:rFonts w:ascii="Verdana" w:hAnsi="Verdana"/>
        </w:rPr>
      </w:pPr>
    </w:p>
    <w:p w14:paraId="1C1D1231" w14:textId="77777777" w:rsidR="00B84D91" w:rsidRPr="003534C4" w:rsidRDefault="00B84D91" w:rsidP="00B84D91">
      <w:pPr>
        <w:pStyle w:val="Question"/>
        <w:tabs>
          <w:tab w:val="clear" w:pos="-142"/>
        </w:tabs>
        <w:spacing w:before="20"/>
        <w:ind w:firstLine="0"/>
        <w:rPr>
          <w:rFonts w:ascii="Verdana" w:hAnsi="Verdana"/>
          <w:b/>
          <w:bCs/>
        </w:rPr>
      </w:pPr>
      <w:r w:rsidRPr="003534C4">
        <w:rPr>
          <w:rFonts w:ascii="Verdana" w:hAnsi="Verdana"/>
          <w:b/>
          <w:bCs/>
        </w:rPr>
        <w:t>What to include</w:t>
      </w:r>
    </w:p>
    <w:p w14:paraId="398F9D6D" w14:textId="77777777" w:rsidR="002E7DCC" w:rsidRDefault="002E7DCC" w:rsidP="002E7DCC">
      <w:pPr>
        <w:pStyle w:val="Question"/>
        <w:tabs>
          <w:tab w:val="clear" w:pos="-142"/>
        </w:tabs>
        <w:spacing w:before="20"/>
        <w:ind w:firstLine="0"/>
        <w:rPr>
          <w:rFonts w:ascii="Verdana" w:hAnsi="Verdana"/>
        </w:rPr>
      </w:pPr>
      <w:r>
        <w:rPr>
          <w:rFonts w:ascii="Verdana" w:hAnsi="Verdana"/>
        </w:rPr>
        <w:t>We need to know about:</w:t>
      </w:r>
    </w:p>
    <w:p w14:paraId="55972CAC" w14:textId="77777777" w:rsidR="002E7DCC" w:rsidRDefault="002E7DCC" w:rsidP="002E7DCC">
      <w:pPr>
        <w:pStyle w:val="Question"/>
        <w:numPr>
          <w:ilvl w:val="0"/>
          <w:numId w:val="35"/>
        </w:numPr>
        <w:tabs>
          <w:tab w:val="clear" w:pos="-142"/>
        </w:tabs>
        <w:spacing w:before="20"/>
        <w:ind w:left="1440"/>
        <w:rPr>
          <w:rFonts w:ascii="Verdana" w:hAnsi="Verdana"/>
        </w:rPr>
      </w:pPr>
      <w:r>
        <w:rPr>
          <w:rFonts w:ascii="Verdana" w:hAnsi="Verdana"/>
        </w:rPr>
        <w:t>the candidate or</w:t>
      </w:r>
    </w:p>
    <w:p w14:paraId="2399A6AA" w14:textId="77777777" w:rsidR="002E7DCC" w:rsidRPr="00244A36" w:rsidRDefault="002E7DCC" w:rsidP="002E7DCC">
      <w:pPr>
        <w:pStyle w:val="Question"/>
        <w:numPr>
          <w:ilvl w:val="0"/>
          <w:numId w:val="35"/>
        </w:numPr>
        <w:tabs>
          <w:tab w:val="clear" w:pos="-142"/>
        </w:tabs>
        <w:spacing w:before="20"/>
        <w:ind w:left="1440"/>
        <w:rPr>
          <w:rFonts w:ascii="Verdana" w:hAnsi="Verdana"/>
        </w:rPr>
      </w:pPr>
      <w:r>
        <w:rPr>
          <w:rFonts w:ascii="Verdana" w:hAnsi="Verdana"/>
        </w:rPr>
        <w:t>any company, partnership or unincorporated association where the candidate is or has been a controller, director, senior manager, partner or company secretary, during and for 3 years after the candidate’s association with it.</w:t>
      </w:r>
    </w:p>
    <w:p w14:paraId="284D07F1" w14:textId="77777777" w:rsidR="002E7DCC" w:rsidRDefault="002E7DCC" w:rsidP="00B84D91">
      <w:pPr>
        <w:pStyle w:val="Question"/>
        <w:tabs>
          <w:tab w:val="clear" w:pos="-142"/>
        </w:tabs>
        <w:spacing w:before="20"/>
        <w:ind w:firstLine="0"/>
        <w:rPr>
          <w:rFonts w:ascii="Verdana" w:hAnsi="Verdana"/>
        </w:rPr>
      </w:pPr>
    </w:p>
    <w:p w14:paraId="224FAC35" w14:textId="57FD37A8" w:rsidR="00B84D91" w:rsidRPr="003534C4" w:rsidRDefault="00B84D91" w:rsidP="00B84D91">
      <w:pPr>
        <w:pStyle w:val="Question"/>
        <w:tabs>
          <w:tab w:val="clear" w:pos="-142"/>
        </w:tabs>
        <w:spacing w:before="20"/>
        <w:ind w:firstLine="0"/>
        <w:rPr>
          <w:rFonts w:ascii="Verdana" w:hAnsi="Verdana"/>
        </w:rPr>
      </w:pPr>
      <w:r w:rsidRPr="003534C4">
        <w:rPr>
          <w:rFonts w:ascii="Verdana" w:hAnsi="Verdana"/>
        </w:rPr>
        <w:t xml:space="preserve">Include any activities supervised in the United Kingdom, or by overseas financial regulators or other types of </w:t>
      </w:r>
      <w:proofErr w:type="gramStart"/>
      <w:r w:rsidRPr="003534C4">
        <w:rPr>
          <w:rFonts w:ascii="Verdana" w:hAnsi="Verdana"/>
        </w:rPr>
        <w:t>regulator</w:t>
      </w:r>
      <w:proofErr w:type="gramEnd"/>
      <w:r w:rsidRPr="003534C4">
        <w:rPr>
          <w:rFonts w:ascii="Verdana" w:hAnsi="Verdana"/>
        </w:rPr>
        <w:t xml:space="preserve"> such as government or statutory bodies.</w:t>
      </w:r>
    </w:p>
    <w:p w14:paraId="6695D636" w14:textId="299000A9" w:rsidR="00B84D91" w:rsidRPr="009254F3" w:rsidRDefault="00B84D91" w:rsidP="00E17DFB">
      <w:pPr>
        <w:pStyle w:val="Question"/>
        <w:tabs>
          <w:tab w:val="clear" w:pos="-142"/>
        </w:tabs>
        <w:spacing w:before="20"/>
        <w:ind w:firstLine="0"/>
        <w:rPr>
          <w:rFonts w:ascii="Verdana" w:hAnsi="Verdana"/>
          <w:szCs w:val="22"/>
        </w:rPr>
      </w:pPr>
      <w:r w:rsidRPr="003534C4">
        <w:rPr>
          <w:rFonts w:ascii="Verdana" w:hAnsi="Verdana"/>
        </w:rPr>
        <w:t>If there's any doubt including something in this section, you should disclose it.</w:t>
      </w:r>
    </w:p>
    <w:p w14:paraId="1424FDCD" w14:textId="6BDA40CB" w:rsidR="007A56D1" w:rsidRDefault="000A676D" w:rsidP="007A56D1">
      <w:pPr>
        <w:pStyle w:val="Question"/>
        <w:rPr>
          <w:rFonts w:ascii="Verdana" w:hAnsi="Verdana"/>
          <w:b/>
        </w:rPr>
      </w:pPr>
      <w:r>
        <w:rPr>
          <w:rFonts w:ascii="Verdana" w:hAnsi="Verdana"/>
          <w:b/>
        </w:rPr>
        <w:tab/>
      </w:r>
      <w:r w:rsidR="007A56D1">
        <w:rPr>
          <w:rFonts w:ascii="Verdana" w:hAnsi="Verdana"/>
          <w:b/>
        </w:rPr>
        <w:t>8.4.1</w:t>
      </w:r>
      <w:r w:rsidR="007A56D1">
        <w:rPr>
          <w:rFonts w:ascii="Verdana" w:hAnsi="Verdana"/>
          <w:b/>
        </w:rPr>
        <w:tab/>
        <w:t xml:space="preserve">For </w:t>
      </w:r>
      <w:r w:rsidR="007A56D1" w:rsidRPr="000A676D">
        <w:rPr>
          <w:rFonts w:ascii="Verdana" w:hAnsi="Verdana"/>
          <w:b/>
        </w:rPr>
        <w:t xml:space="preserve">activities regulated by the FCA </w:t>
      </w:r>
      <w:r w:rsidR="007A56D1">
        <w:rPr>
          <w:rFonts w:ascii="Verdana" w:hAnsi="Verdana"/>
          <w:b/>
        </w:rPr>
        <w:t xml:space="preserve">or any other regulatory body, has the candidate or the firm ever: </w:t>
      </w:r>
    </w:p>
    <w:p w14:paraId="0345F009" w14:textId="480623E6" w:rsidR="00157363" w:rsidRDefault="001076AB" w:rsidP="007A56D1">
      <w:pPr>
        <w:pStyle w:val="Question"/>
        <w:rPr>
          <w:rFonts w:ascii="Verdana" w:hAnsi="Verdana"/>
          <w:b/>
        </w:rPr>
      </w:pPr>
      <w:r>
        <w:rPr>
          <w:rFonts w:ascii="Verdana" w:hAnsi="Verdana"/>
          <w:b/>
        </w:rPr>
        <w:tab/>
      </w:r>
      <w:r w:rsidR="00AA369F" w:rsidRPr="000A676D">
        <w:rPr>
          <w:rFonts w:ascii="Verdana" w:hAnsi="Verdana"/>
          <w:b/>
        </w:rPr>
        <w:t xml:space="preserve">a </w:t>
      </w:r>
      <w:r>
        <w:rPr>
          <w:rFonts w:ascii="Verdana" w:hAnsi="Verdana"/>
          <w:b/>
        </w:rPr>
        <w:tab/>
      </w:r>
      <w:r w:rsidR="007A56D1">
        <w:rPr>
          <w:rFonts w:ascii="Verdana" w:hAnsi="Verdana"/>
          <w:b/>
        </w:rPr>
        <w:t>b</w:t>
      </w:r>
      <w:r w:rsidR="00AA369F" w:rsidRPr="000A676D">
        <w:rPr>
          <w:rFonts w:ascii="Verdana" w:hAnsi="Verdana"/>
          <w:b/>
        </w:rPr>
        <w:t xml:space="preserve">een refused, had revoked, restricted, been suspended from or terminated, any licence, authorisations, registration, notification, membership or any other permission granted by any such body? </w:t>
      </w:r>
    </w:p>
    <w:p w14:paraId="37A68EED"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BC5EF85"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7F2EDCC2" w14:textId="77777777" w:rsidTr="00DD16A0">
        <w:trPr>
          <w:trHeight w:hRule="exact" w:val="413"/>
        </w:trPr>
        <w:tc>
          <w:tcPr>
            <w:tcW w:w="7088" w:type="dxa"/>
            <w:vAlign w:val="center"/>
          </w:tcPr>
          <w:p w14:paraId="4382777D"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A0D43A5" w14:textId="77777777" w:rsidR="004821F0" w:rsidRDefault="004821F0" w:rsidP="006F28B9">
      <w:pPr>
        <w:pStyle w:val="Question"/>
        <w:rPr>
          <w:rFonts w:ascii="Verdana" w:hAnsi="Verdana"/>
          <w:b/>
        </w:rPr>
      </w:pPr>
    </w:p>
    <w:p w14:paraId="30C15A2F"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7123D0D8" w14:textId="39E8BDAD" w:rsidR="00157363" w:rsidRDefault="001076AB" w:rsidP="006F28B9">
      <w:pPr>
        <w:pStyle w:val="Question"/>
        <w:rPr>
          <w:rFonts w:ascii="Verdana" w:hAnsi="Verdana"/>
          <w:b/>
        </w:rPr>
      </w:pPr>
      <w:r>
        <w:rPr>
          <w:rFonts w:ascii="Verdana" w:hAnsi="Verdana"/>
          <w:b/>
        </w:rPr>
        <w:lastRenderedPageBreak/>
        <w:tab/>
        <w:t>b</w:t>
      </w:r>
      <w:r>
        <w:rPr>
          <w:rFonts w:ascii="Verdana" w:hAnsi="Verdana"/>
          <w:b/>
        </w:rPr>
        <w:tab/>
      </w:r>
      <w:r w:rsidR="000820C5">
        <w:rPr>
          <w:rFonts w:ascii="Verdana" w:hAnsi="Verdana"/>
          <w:b/>
        </w:rPr>
        <w:t>b</w:t>
      </w:r>
      <w:r w:rsidR="000820C5" w:rsidRPr="000A676D">
        <w:rPr>
          <w:rFonts w:ascii="Verdana" w:hAnsi="Verdana"/>
          <w:b/>
        </w:rPr>
        <w:t>een criticised, censured, disciplined, suspended, expelled, fined or been the subject of any other disciplinary or interventional action?</w:t>
      </w:r>
    </w:p>
    <w:p w14:paraId="3A71A736"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35289A6F"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71179AB0" w14:textId="77777777" w:rsidTr="00DD16A0">
        <w:trPr>
          <w:trHeight w:hRule="exact" w:val="413"/>
        </w:trPr>
        <w:tc>
          <w:tcPr>
            <w:tcW w:w="7088" w:type="dxa"/>
            <w:vAlign w:val="center"/>
          </w:tcPr>
          <w:p w14:paraId="71B969AA"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890B2AF" w14:textId="71501AB5" w:rsidR="00157363" w:rsidRDefault="001076AB" w:rsidP="006F28B9">
      <w:pPr>
        <w:pStyle w:val="Question"/>
        <w:rPr>
          <w:rFonts w:ascii="Verdana" w:hAnsi="Verdana"/>
          <w:b/>
        </w:rPr>
      </w:pPr>
      <w:r>
        <w:rPr>
          <w:rFonts w:ascii="Verdana" w:hAnsi="Verdana"/>
          <w:b/>
        </w:rPr>
        <w:tab/>
        <w:t>c</w:t>
      </w:r>
      <w:r>
        <w:rPr>
          <w:rFonts w:ascii="Verdana" w:hAnsi="Verdana"/>
          <w:b/>
        </w:rPr>
        <w:tab/>
      </w:r>
      <w:r w:rsidR="00AA369F" w:rsidRPr="000A676D">
        <w:rPr>
          <w:rFonts w:ascii="Verdana" w:hAnsi="Verdana"/>
          <w:b/>
        </w:rPr>
        <w:t xml:space="preserve">Received a warning that such disciplinary or interventional action may be taken against the candidate or the firm? </w:t>
      </w:r>
    </w:p>
    <w:p w14:paraId="62882F6F"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1D909B74"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0D78CCEC" w14:textId="77777777" w:rsidTr="00DD16A0">
        <w:trPr>
          <w:trHeight w:hRule="exact" w:val="413"/>
        </w:trPr>
        <w:tc>
          <w:tcPr>
            <w:tcW w:w="7088" w:type="dxa"/>
            <w:vAlign w:val="center"/>
          </w:tcPr>
          <w:p w14:paraId="4FA87AB8"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A679B9" w14:textId="70FF07E9" w:rsidR="00157363" w:rsidRDefault="001076AB" w:rsidP="006F28B9">
      <w:pPr>
        <w:pStyle w:val="Question"/>
        <w:rPr>
          <w:rFonts w:ascii="Verdana" w:hAnsi="Verdana"/>
          <w:b/>
        </w:rPr>
      </w:pPr>
      <w:r>
        <w:rPr>
          <w:rFonts w:ascii="Verdana" w:hAnsi="Verdana"/>
          <w:b/>
        </w:rPr>
        <w:tab/>
        <w:t>d</w:t>
      </w:r>
      <w:r>
        <w:rPr>
          <w:rFonts w:ascii="Verdana" w:hAnsi="Verdana"/>
          <w:b/>
        </w:rPr>
        <w:tab/>
      </w:r>
      <w:r w:rsidR="00AA369F" w:rsidRPr="000A676D">
        <w:rPr>
          <w:rFonts w:ascii="Verdana" w:hAnsi="Verdana"/>
          <w:b/>
        </w:rPr>
        <w:t xml:space="preserve">Been the subject of an investigation by any regulatory body, whether or not such an investigation resulted in a finding against the candidate or the firm? </w:t>
      </w:r>
    </w:p>
    <w:p w14:paraId="45800B9A"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C49E045" w14:textId="77777777" w:rsidR="00EB375F" w:rsidRDefault="00EB375F" w:rsidP="00EB375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75F" w:rsidRPr="00E0460D" w14:paraId="06B7C7F4" w14:textId="77777777" w:rsidTr="00DD16A0">
        <w:trPr>
          <w:trHeight w:hRule="exact" w:val="413"/>
        </w:trPr>
        <w:tc>
          <w:tcPr>
            <w:tcW w:w="7088" w:type="dxa"/>
            <w:vAlign w:val="center"/>
          </w:tcPr>
          <w:p w14:paraId="192DA24B" w14:textId="77777777" w:rsidR="00EB375F" w:rsidRPr="00E0460D" w:rsidRDefault="00EB375F"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BEDB03D" w14:textId="10C955CC" w:rsidR="004347D3" w:rsidRDefault="006B794D" w:rsidP="006F79B3">
      <w:pPr>
        <w:pStyle w:val="Question"/>
        <w:rPr>
          <w:rFonts w:ascii="Verdana" w:hAnsi="Verdana"/>
          <w:b/>
        </w:rPr>
      </w:pPr>
      <w:r>
        <w:rPr>
          <w:rFonts w:ascii="Verdana" w:hAnsi="Verdana"/>
          <w:b/>
        </w:rPr>
        <w:tab/>
        <w:t>e</w:t>
      </w:r>
      <w:r>
        <w:rPr>
          <w:rFonts w:ascii="Verdana" w:hAnsi="Verdana"/>
          <w:b/>
        </w:rPr>
        <w:tab/>
      </w:r>
      <w:r w:rsidR="004347D3">
        <w:rPr>
          <w:rFonts w:ascii="Verdana" w:hAnsi="Verdana"/>
          <w:b/>
        </w:rPr>
        <w:t>b</w:t>
      </w:r>
      <w:r w:rsidR="004347D3" w:rsidRPr="000A676D">
        <w:rPr>
          <w:rFonts w:ascii="Verdana" w:hAnsi="Verdana"/>
          <w:b/>
        </w:rPr>
        <w:t>een required or requested to produce documents or other information to any regulatory body in connection with an investigation</w:t>
      </w:r>
      <w:r w:rsidR="004347D3">
        <w:rPr>
          <w:rFonts w:ascii="Verdana" w:hAnsi="Verdana"/>
          <w:b/>
        </w:rPr>
        <w:t>,</w:t>
      </w:r>
      <w:r w:rsidR="004347D3" w:rsidRPr="000A676D">
        <w:rPr>
          <w:rFonts w:ascii="Verdana" w:hAnsi="Verdana"/>
          <w:b/>
        </w:rPr>
        <w:t xml:space="preserve"> whether against the firm or otherwise? </w:t>
      </w:r>
    </w:p>
    <w:p w14:paraId="588EED19" w14:textId="77777777" w:rsidR="004347D3" w:rsidRDefault="004347D3" w:rsidP="004347D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7E2AC938" w14:textId="77777777" w:rsidR="004347D3" w:rsidRDefault="004347D3" w:rsidP="004347D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347D3" w:rsidRPr="00E0460D" w14:paraId="3D541F3E" w14:textId="77777777" w:rsidTr="00DD16A0">
        <w:trPr>
          <w:trHeight w:hRule="exact" w:val="413"/>
        </w:trPr>
        <w:tc>
          <w:tcPr>
            <w:tcW w:w="7088" w:type="dxa"/>
            <w:vAlign w:val="center"/>
          </w:tcPr>
          <w:p w14:paraId="4A767430" w14:textId="77777777" w:rsidR="004347D3" w:rsidRPr="00E0460D" w:rsidRDefault="004347D3"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036F60D" w14:textId="3394D81F" w:rsidR="006B794D" w:rsidRDefault="006B794D" w:rsidP="006B794D">
      <w:pPr>
        <w:pStyle w:val="Question"/>
        <w:rPr>
          <w:rFonts w:ascii="Verdana" w:hAnsi="Verdana"/>
          <w:b/>
        </w:rPr>
      </w:pPr>
      <w:r>
        <w:rPr>
          <w:rFonts w:ascii="Verdana" w:hAnsi="Verdana"/>
          <w:b/>
        </w:rPr>
        <w:tab/>
        <w:t>f</w:t>
      </w:r>
      <w:r>
        <w:rPr>
          <w:rFonts w:ascii="Verdana" w:hAnsi="Verdana"/>
          <w:b/>
        </w:rPr>
        <w:tab/>
      </w:r>
      <w:r w:rsidR="00B51623">
        <w:rPr>
          <w:rFonts w:ascii="Verdana" w:hAnsi="Verdana"/>
          <w:b/>
        </w:rPr>
        <w:t>b</w:t>
      </w:r>
      <w:r w:rsidRPr="000A676D">
        <w:rPr>
          <w:rFonts w:ascii="Verdana" w:hAnsi="Verdana"/>
          <w:b/>
        </w:rPr>
        <w:t xml:space="preserve">een investigated or been involved in an investigation by an inspector appointed under companies or any other legislation, or required to produce documents to the Secretary of State or any other authority, under legislation? </w:t>
      </w:r>
    </w:p>
    <w:p w14:paraId="055BAFE8"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978134D"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063BE" w:rsidRPr="00E0460D" w14:paraId="711F60BA" w14:textId="77777777" w:rsidTr="00DD16A0">
        <w:trPr>
          <w:trHeight w:hRule="exact" w:val="413"/>
        </w:trPr>
        <w:tc>
          <w:tcPr>
            <w:tcW w:w="7088" w:type="dxa"/>
            <w:vAlign w:val="center"/>
          </w:tcPr>
          <w:p w14:paraId="7E893767" w14:textId="77777777" w:rsidR="00D063BE" w:rsidRPr="00E0460D" w:rsidRDefault="00D063B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3AFD383" w14:textId="61B612A2" w:rsidR="006B794D" w:rsidRDefault="006B794D" w:rsidP="006B794D">
      <w:pPr>
        <w:pStyle w:val="Question"/>
        <w:rPr>
          <w:rFonts w:ascii="Verdana" w:hAnsi="Verdana"/>
          <w:b/>
        </w:rPr>
      </w:pPr>
      <w:r>
        <w:rPr>
          <w:rFonts w:ascii="Verdana" w:hAnsi="Verdana"/>
          <w:b/>
        </w:rPr>
        <w:tab/>
        <w:t>g</w:t>
      </w:r>
      <w:r>
        <w:rPr>
          <w:rFonts w:ascii="Verdana" w:hAnsi="Verdana"/>
          <w:b/>
        </w:rPr>
        <w:tab/>
      </w:r>
      <w:r w:rsidR="00465136">
        <w:rPr>
          <w:rFonts w:ascii="Verdana" w:hAnsi="Verdana"/>
          <w:b/>
        </w:rPr>
        <w:t>c</w:t>
      </w:r>
      <w:r w:rsidR="00465136" w:rsidRPr="000A676D">
        <w:rPr>
          <w:rFonts w:ascii="Verdana" w:hAnsi="Verdana"/>
          <w:b/>
        </w:rPr>
        <w:t>eased operating or resigned whil</w:t>
      </w:r>
      <w:r w:rsidR="00465136">
        <w:rPr>
          <w:rFonts w:ascii="Verdana" w:hAnsi="Verdana"/>
          <w:b/>
        </w:rPr>
        <w:t>e</w:t>
      </w:r>
      <w:r w:rsidR="00465136" w:rsidRPr="000A676D">
        <w:rPr>
          <w:rFonts w:ascii="Verdana" w:hAnsi="Verdana"/>
          <w:b/>
        </w:rPr>
        <w:t xml:space="preserve"> under investigation or been required to cease operating or resign by any regulatory body?</w:t>
      </w:r>
    </w:p>
    <w:p w14:paraId="14A27DDE"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38C3688B" w14:textId="77777777" w:rsidR="00D063BE" w:rsidRDefault="00D063BE" w:rsidP="00D063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063BE" w:rsidRPr="00E0460D" w14:paraId="620B622C" w14:textId="77777777" w:rsidTr="00DD16A0">
        <w:trPr>
          <w:trHeight w:hRule="exact" w:val="413"/>
        </w:trPr>
        <w:tc>
          <w:tcPr>
            <w:tcW w:w="7088" w:type="dxa"/>
            <w:vAlign w:val="center"/>
          </w:tcPr>
          <w:p w14:paraId="3B8E6D7F" w14:textId="77777777" w:rsidR="00D063BE" w:rsidRPr="00E0460D" w:rsidRDefault="00D063BE"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307B7DD" w14:textId="05B23F25" w:rsidR="00B25FC7" w:rsidRDefault="00900DC5" w:rsidP="00B25FC7">
      <w:pPr>
        <w:pStyle w:val="Question"/>
        <w:rPr>
          <w:rFonts w:ascii="Verdana" w:hAnsi="Verdana"/>
          <w:b/>
        </w:rPr>
      </w:pPr>
      <w:r>
        <w:rPr>
          <w:rFonts w:ascii="Verdana" w:hAnsi="Verdana"/>
          <w:b/>
        </w:rPr>
        <w:tab/>
      </w:r>
      <w:r w:rsidR="00465136">
        <w:rPr>
          <w:rFonts w:ascii="Verdana" w:hAnsi="Verdana"/>
          <w:b/>
        </w:rPr>
        <w:t>h</w:t>
      </w:r>
      <w:r w:rsidR="00465136">
        <w:rPr>
          <w:rFonts w:ascii="Verdana" w:hAnsi="Verdana"/>
          <w:b/>
        </w:rPr>
        <w:tab/>
      </w:r>
      <w:r w:rsidR="00B25FC7">
        <w:rPr>
          <w:rFonts w:ascii="Verdana" w:hAnsi="Verdana"/>
          <w:b/>
        </w:rPr>
        <w:t xml:space="preserve">withdrawn an application before approval for any licence, </w:t>
      </w:r>
      <w:r w:rsidR="00B25FC7" w:rsidRPr="000A676D">
        <w:rPr>
          <w:rFonts w:ascii="Verdana" w:hAnsi="Verdana"/>
          <w:b/>
        </w:rPr>
        <w:t xml:space="preserve">authorisation, registration, notification, membership or permission </w:t>
      </w:r>
      <w:r w:rsidR="00B25FC7">
        <w:rPr>
          <w:rFonts w:ascii="Verdana" w:hAnsi="Verdana"/>
          <w:b/>
        </w:rPr>
        <w:t xml:space="preserve">has been </w:t>
      </w:r>
      <w:r w:rsidR="00B25FC7" w:rsidRPr="000A676D">
        <w:rPr>
          <w:rFonts w:ascii="Verdana" w:hAnsi="Verdana"/>
          <w:b/>
        </w:rPr>
        <w:t xml:space="preserve">granted? </w:t>
      </w:r>
    </w:p>
    <w:p w14:paraId="5A253FF2" w14:textId="77777777" w:rsidR="00B25FC7" w:rsidRDefault="00B25FC7" w:rsidP="00B25F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withdrawing an application</w:t>
      </w:r>
    </w:p>
    <w:p w14:paraId="62131CA1" w14:textId="77777777" w:rsidR="00B25FC7" w:rsidRDefault="00B25FC7" w:rsidP="00B25F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5FC7" w:rsidRPr="00E0460D" w14:paraId="7511F908" w14:textId="77777777" w:rsidTr="00B03E7A">
        <w:trPr>
          <w:trHeight w:hRule="exact" w:val="413"/>
        </w:trPr>
        <w:tc>
          <w:tcPr>
            <w:tcW w:w="7088" w:type="dxa"/>
            <w:vAlign w:val="center"/>
          </w:tcPr>
          <w:p w14:paraId="123E24AF" w14:textId="77777777" w:rsidR="00B25FC7" w:rsidRPr="00E0460D" w:rsidRDefault="00B25FC7" w:rsidP="00B03E7A">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7D1ABFB" w14:textId="77777777" w:rsidR="007D19AD" w:rsidRDefault="00900DC5" w:rsidP="007D19AD">
      <w:pPr>
        <w:pStyle w:val="Question"/>
        <w:rPr>
          <w:rFonts w:ascii="Verdana" w:hAnsi="Verdana"/>
          <w:b/>
        </w:rPr>
      </w:pPr>
      <w:r>
        <w:rPr>
          <w:rFonts w:ascii="Verdana" w:hAnsi="Verdana"/>
          <w:b/>
        </w:rPr>
        <w:tab/>
        <w:t>i</w:t>
      </w:r>
      <w:r>
        <w:rPr>
          <w:rFonts w:ascii="Verdana" w:hAnsi="Verdana"/>
          <w:b/>
        </w:rPr>
        <w:tab/>
      </w:r>
      <w:r w:rsidR="007D19AD">
        <w:rPr>
          <w:rFonts w:ascii="Verdana" w:hAnsi="Verdana"/>
          <w:b/>
        </w:rPr>
        <w:t>b</w:t>
      </w:r>
      <w:r w:rsidR="007D19AD" w:rsidRPr="000A676D">
        <w:rPr>
          <w:rFonts w:ascii="Verdana" w:hAnsi="Verdana"/>
          <w:b/>
        </w:rPr>
        <w:t xml:space="preserve">een the subject of any civil action </w:t>
      </w:r>
      <w:r w:rsidR="007D19AD">
        <w:rPr>
          <w:rFonts w:ascii="Verdana" w:hAnsi="Verdana"/>
          <w:b/>
        </w:rPr>
        <w:t xml:space="preserve">relating </w:t>
      </w:r>
      <w:r w:rsidR="007D19AD" w:rsidRPr="000A676D">
        <w:rPr>
          <w:rFonts w:ascii="Verdana" w:hAnsi="Verdana"/>
          <w:b/>
        </w:rPr>
        <w:t xml:space="preserve">to any regulated activity which has resulted in a finding by a court? </w:t>
      </w:r>
    </w:p>
    <w:p w14:paraId="01BF9055" w14:textId="77777777" w:rsidR="007D19AD" w:rsidRDefault="007D19AD" w:rsidP="007D19A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action</w:t>
      </w:r>
    </w:p>
    <w:p w14:paraId="2D10BFAF" w14:textId="77777777" w:rsidR="007D19AD" w:rsidRDefault="007D19AD" w:rsidP="007D19A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CB2CA0F"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1B69AD1E" w14:textId="63A2841A" w:rsidR="00157363" w:rsidRDefault="00900DC5" w:rsidP="006F28B9">
      <w:pPr>
        <w:pStyle w:val="Question"/>
        <w:rPr>
          <w:rFonts w:ascii="Verdana" w:hAnsi="Verdana"/>
          <w:b/>
        </w:rPr>
      </w:pPr>
      <w:r>
        <w:rPr>
          <w:rFonts w:ascii="Verdana" w:hAnsi="Verdana"/>
          <w:b/>
        </w:rPr>
        <w:lastRenderedPageBreak/>
        <w:tab/>
        <w:t>j</w:t>
      </w:r>
      <w:r>
        <w:rPr>
          <w:rFonts w:ascii="Verdana" w:hAnsi="Verdana"/>
          <w:b/>
        </w:rPr>
        <w:tab/>
      </w:r>
      <w:r w:rsidR="000B6B54">
        <w:rPr>
          <w:rFonts w:ascii="Verdana" w:hAnsi="Verdana"/>
          <w:b/>
        </w:rPr>
        <w:t>p</w:t>
      </w:r>
      <w:r w:rsidR="00AA369F" w:rsidRPr="000A676D">
        <w:rPr>
          <w:rFonts w:ascii="Verdana" w:hAnsi="Verdana"/>
          <w:b/>
        </w:rPr>
        <w:t xml:space="preserve">rovided payment services or distributed or redeemed e-money on behalf of a regulated firm or itself under any contractual agreement where that agreement was terminated by the regulated firm? </w:t>
      </w:r>
    </w:p>
    <w:p w14:paraId="3A25FF18"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relating to the termination</w:t>
      </w:r>
    </w:p>
    <w:p w14:paraId="5EB808D2"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75724" w:rsidRPr="00E0460D" w14:paraId="4236BBBD" w14:textId="77777777" w:rsidTr="00DD16A0">
        <w:trPr>
          <w:trHeight w:hRule="exact" w:val="413"/>
        </w:trPr>
        <w:tc>
          <w:tcPr>
            <w:tcW w:w="7088" w:type="dxa"/>
            <w:vAlign w:val="center"/>
          </w:tcPr>
          <w:p w14:paraId="5537369B" w14:textId="77777777" w:rsidR="00F75724" w:rsidRPr="00E0460D" w:rsidRDefault="00F75724"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6250C7" w14:textId="58EA9A27" w:rsidR="00157363" w:rsidRDefault="000B6B54" w:rsidP="000B6B54">
      <w:pPr>
        <w:pStyle w:val="Question"/>
        <w:rPr>
          <w:rFonts w:ascii="Verdana" w:hAnsi="Verdana"/>
          <w:b/>
        </w:rPr>
      </w:pPr>
      <w:r>
        <w:rPr>
          <w:rFonts w:ascii="Verdana" w:hAnsi="Verdana"/>
          <w:b/>
        </w:rPr>
        <w:tab/>
        <w:t>k</w:t>
      </w:r>
      <w:r>
        <w:rPr>
          <w:rFonts w:ascii="Verdana" w:hAnsi="Verdana"/>
          <w:b/>
        </w:rPr>
        <w:tab/>
        <w:t>b</w:t>
      </w:r>
      <w:r w:rsidR="00AA369F" w:rsidRPr="000A676D">
        <w:rPr>
          <w:rFonts w:ascii="Verdana" w:hAnsi="Verdana"/>
          <w:b/>
        </w:rPr>
        <w:t xml:space="preserve">een convicted of any criminal offence, censured, disciplined or publicly criticised by any inquiry, by the Takeover Panel or any governmental or statutory authority or any other regulatory body (other than as indicated in this group of questions)? </w:t>
      </w:r>
    </w:p>
    <w:p w14:paraId="55C4C06F" w14:textId="108D9C12"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 xml:space="preserve">Provide </w:t>
      </w:r>
      <w:r w:rsidR="00446413">
        <w:rPr>
          <w:rFonts w:ascii="Verdana" w:hAnsi="Verdana"/>
        </w:rPr>
        <w:t>further information</w:t>
      </w:r>
    </w:p>
    <w:p w14:paraId="78174899" w14:textId="77777777" w:rsidR="00F75724" w:rsidRDefault="00F75724" w:rsidP="00F7572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75724" w:rsidRPr="00E0460D" w14:paraId="7E7C75B2" w14:textId="77777777" w:rsidTr="00DD16A0">
        <w:trPr>
          <w:trHeight w:hRule="exact" w:val="413"/>
        </w:trPr>
        <w:tc>
          <w:tcPr>
            <w:tcW w:w="7088" w:type="dxa"/>
            <w:vAlign w:val="center"/>
          </w:tcPr>
          <w:p w14:paraId="30491376" w14:textId="77777777" w:rsidR="00F75724" w:rsidRPr="00E0460D" w:rsidRDefault="00F75724" w:rsidP="00DD16A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401677" w14:textId="77777777" w:rsidR="005B7957" w:rsidRPr="007C2F71" w:rsidRDefault="00D76A13" w:rsidP="005B7957">
      <w:pPr>
        <w:pStyle w:val="Question"/>
        <w:rPr>
          <w:rFonts w:ascii="Verdana" w:hAnsi="Verdana"/>
          <w:b/>
        </w:rPr>
      </w:pPr>
      <w:r>
        <w:rPr>
          <w:rFonts w:ascii="Verdana" w:hAnsi="Verdana"/>
          <w:b/>
        </w:rPr>
        <w:tab/>
      </w:r>
      <w:r w:rsidR="005B7957">
        <w:rPr>
          <w:rFonts w:ascii="Verdana" w:hAnsi="Verdana"/>
          <w:b/>
        </w:rPr>
        <w:t>8.4.2</w:t>
      </w:r>
      <w:r w:rsidR="005B7957">
        <w:rPr>
          <w:rFonts w:ascii="Verdana" w:hAnsi="Verdana"/>
          <w:b/>
        </w:rPr>
        <w:tab/>
        <w:t xml:space="preserve">For </w:t>
      </w:r>
      <w:r w:rsidR="005B7957" w:rsidRPr="007C2F71">
        <w:rPr>
          <w:rFonts w:ascii="Verdana" w:hAnsi="Verdana"/>
          <w:b/>
        </w:rPr>
        <w:t>activities regulated by the FCA</w:t>
      </w:r>
      <w:r w:rsidR="005B7957">
        <w:rPr>
          <w:rFonts w:ascii="Verdana" w:hAnsi="Verdana"/>
          <w:b/>
        </w:rPr>
        <w:t xml:space="preserve">, </w:t>
      </w:r>
      <w:r w:rsidR="005B7957" w:rsidRPr="007C2F71">
        <w:rPr>
          <w:rFonts w:ascii="Verdana" w:hAnsi="Verdana"/>
          <w:b/>
        </w:rPr>
        <w:t xml:space="preserve">PRA or any other regulatory body, has the candidate or any firm </w:t>
      </w:r>
      <w:r w:rsidR="005B7957">
        <w:rPr>
          <w:rFonts w:ascii="Verdana" w:hAnsi="Verdana"/>
          <w:b/>
        </w:rPr>
        <w:t xml:space="preserve">where </w:t>
      </w:r>
      <w:r w:rsidR="005B7957" w:rsidRPr="007C2F71">
        <w:rPr>
          <w:rFonts w:ascii="Verdana" w:hAnsi="Verdana"/>
          <w:b/>
        </w:rPr>
        <w:t>the candidate holds or has held a position of influence</w:t>
      </w:r>
      <w:r w:rsidR="005B7957">
        <w:rPr>
          <w:rFonts w:ascii="Verdana" w:hAnsi="Verdana"/>
          <w:b/>
        </w:rPr>
        <w:t>,</w:t>
      </w:r>
      <w:r w:rsidR="005B7957" w:rsidRPr="007C2F71">
        <w:rPr>
          <w:rFonts w:ascii="Verdana" w:hAnsi="Verdana"/>
          <w:b/>
        </w:rPr>
        <w:t xml:space="preserve"> at any time during and within one year of the association with the firm ever: </w:t>
      </w:r>
    </w:p>
    <w:p w14:paraId="5BAAAD4B" w14:textId="77777777" w:rsidR="005B7957" w:rsidRDefault="005B7957" w:rsidP="005B7957">
      <w:pPr>
        <w:pStyle w:val="Question"/>
        <w:rPr>
          <w:rFonts w:ascii="Verdana" w:hAnsi="Verdana"/>
          <w:b/>
        </w:rPr>
      </w:pPr>
      <w:r>
        <w:rPr>
          <w:rFonts w:ascii="Verdana" w:hAnsi="Verdana"/>
          <w:b/>
        </w:rPr>
        <w:tab/>
        <w:t>a</w:t>
      </w:r>
      <w:r>
        <w:rPr>
          <w:rFonts w:ascii="Verdana" w:hAnsi="Verdana"/>
          <w:b/>
        </w:rPr>
        <w:tab/>
        <w:t>b</w:t>
      </w:r>
      <w:r w:rsidRPr="007C2F71">
        <w:rPr>
          <w:rFonts w:ascii="Verdana" w:hAnsi="Verdana"/>
          <w:b/>
        </w:rPr>
        <w:t>een found to have carried on activities</w:t>
      </w:r>
      <w:r>
        <w:rPr>
          <w:rFonts w:ascii="Verdana" w:hAnsi="Verdana"/>
          <w:b/>
        </w:rPr>
        <w:t>,</w:t>
      </w:r>
      <w:r w:rsidRPr="007C2F71">
        <w:rPr>
          <w:rFonts w:ascii="Verdana" w:hAnsi="Verdana"/>
          <w:b/>
        </w:rPr>
        <w:t xml:space="preserve"> </w:t>
      </w:r>
      <w:r>
        <w:rPr>
          <w:rFonts w:ascii="Verdana" w:hAnsi="Verdana"/>
          <w:b/>
        </w:rPr>
        <w:t xml:space="preserve">where </w:t>
      </w:r>
      <w:r w:rsidRPr="007C2F71">
        <w:rPr>
          <w:rFonts w:ascii="Verdana" w:hAnsi="Verdana"/>
          <w:b/>
        </w:rPr>
        <w:t>authorisation or registration by the FCA</w:t>
      </w:r>
      <w:r>
        <w:rPr>
          <w:rFonts w:ascii="Verdana" w:hAnsi="Verdana"/>
          <w:b/>
        </w:rPr>
        <w:t xml:space="preserve">, </w:t>
      </w:r>
      <w:r w:rsidRPr="007C2F71">
        <w:rPr>
          <w:rFonts w:ascii="Verdana" w:hAnsi="Verdana"/>
          <w:b/>
        </w:rPr>
        <w:t>PRA or any other regulatory body is required</w:t>
      </w:r>
      <w:r>
        <w:rPr>
          <w:rFonts w:ascii="Verdana" w:hAnsi="Verdana"/>
          <w:b/>
        </w:rPr>
        <w:t>,</w:t>
      </w:r>
      <w:r w:rsidRPr="007C2F71">
        <w:rPr>
          <w:rFonts w:ascii="Verdana" w:hAnsi="Verdana"/>
          <w:b/>
        </w:rPr>
        <w:t xml:space="preserve"> without the </w:t>
      </w:r>
      <w:r>
        <w:rPr>
          <w:rFonts w:ascii="Verdana" w:hAnsi="Verdana"/>
          <w:b/>
        </w:rPr>
        <w:t xml:space="preserve">required </w:t>
      </w:r>
      <w:r w:rsidRPr="007C2F71">
        <w:rPr>
          <w:rFonts w:ascii="Verdana" w:hAnsi="Verdana"/>
          <w:b/>
        </w:rPr>
        <w:t xml:space="preserve">authorisations? </w:t>
      </w:r>
    </w:p>
    <w:p w14:paraId="3DC6FCD3"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15DDF7AE"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11705E81" w14:textId="77777777" w:rsidTr="00A6561F">
        <w:trPr>
          <w:trHeight w:hRule="exact" w:val="413"/>
        </w:trPr>
        <w:tc>
          <w:tcPr>
            <w:tcW w:w="7088" w:type="dxa"/>
            <w:vAlign w:val="center"/>
          </w:tcPr>
          <w:p w14:paraId="7F739D8E"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EE62F8A" w14:textId="77777777" w:rsidR="005B7957" w:rsidRDefault="005B7957" w:rsidP="005B7957">
      <w:pPr>
        <w:pStyle w:val="Question"/>
        <w:rPr>
          <w:rFonts w:ascii="Verdana" w:hAnsi="Verdana"/>
          <w:b/>
        </w:rPr>
      </w:pPr>
      <w:r>
        <w:rPr>
          <w:rFonts w:ascii="Verdana" w:hAnsi="Verdana"/>
          <w:b/>
        </w:rPr>
        <w:tab/>
        <w:t>b</w:t>
      </w:r>
      <w:r>
        <w:rPr>
          <w:rFonts w:ascii="Verdana" w:hAnsi="Verdana"/>
          <w:b/>
        </w:rPr>
        <w:tab/>
        <w:t>b</w:t>
      </w:r>
      <w:r w:rsidRPr="007C2F71">
        <w:rPr>
          <w:rFonts w:ascii="Verdana" w:hAnsi="Verdana"/>
          <w:b/>
        </w:rPr>
        <w:t xml:space="preserve">een investigated for the possible carrying on of activities </w:t>
      </w:r>
      <w:r>
        <w:rPr>
          <w:rFonts w:ascii="Verdana" w:hAnsi="Verdana"/>
          <w:b/>
        </w:rPr>
        <w:t xml:space="preserve">that </w:t>
      </w:r>
      <w:r w:rsidRPr="007C2F71">
        <w:rPr>
          <w:rFonts w:ascii="Verdana" w:hAnsi="Verdana"/>
          <w:b/>
        </w:rPr>
        <w:t>requir</w:t>
      </w:r>
      <w:r>
        <w:rPr>
          <w:rFonts w:ascii="Verdana" w:hAnsi="Verdana"/>
          <w:b/>
        </w:rPr>
        <w:t>e</w:t>
      </w:r>
      <w:r w:rsidRPr="007C2F71">
        <w:rPr>
          <w:rFonts w:ascii="Verdana" w:hAnsi="Verdana"/>
          <w:b/>
        </w:rPr>
        <w:t xml:space="preserve"> authorisation or registration by the FCA</w:t>
      </w:r>
      <w:r>
        <w:rPr>
          <w:rFonts w:ascii="Verdana" w:hAnsi="Verdana"/>
          <w:b/>
        </w:rPr>
        <w:t xml:space="preserve">, </w:t>
      </w:r>
      <w:r w:rsidRPr="007C2F71">
        <w:rPr>
          <w:rFonts w:ascii="Verdana" w:hAnsi="Verdana"/>
          <w:b/>
        </w:rPr>
        <w:t>PRA or any other regulatory body</w:t>
      </w:r>
      <w:r>
        <w:rPr>
          <w:rFonts w:ascii="Verdana" w:hAnsi="Verdana"/>
          <w:b/>
        </w:rPr>
        <w:t>,</w:t>
      </w:r>
      <w:r w:rsidRPr="007C2F71">
        <w:rPr>
          <w:rFonts w:ascii="Verdana" w:hAnsi="Verdana"/>
          <w:b/>
        </w:rPr>
        <w:t xml:space="preserve"> without </w:t>
      </w:r>
      <w:r>
        <w:rPr>
          <w:rFonts w:ascii="Verdana" w:hAnsi="Verdana"/>
          <w:b/>
        </w:rPr>
        <w:t xml:space="preserve">being </w:t>
      </w:r>
      <w:r w:rsidRPr="007C2F71">
        <w:rPr>
          <w:rFonts w:ascii="Verdana" w:hAnsi="Verdana"/>
          <w:b/>
        </w:rPr>
        <w:t>authori</w:t>
      </w:r>
      <w:r>
        <w:rPr>
          <w:rFonts w:ascii="Verdana" w:hAnsi="Verdana"/>
          <w:b/>
        </w:rPr>
        <w:t xml:space="preserve">sed, </w:t>
      </w:r>
      <w:proofErr w:type="gramStart"/>
      <w:r w:rsidRPr="007C2F71">
        <w:rPr>
          <w:rFonts w:ascii="Verdana" w:hAnsi="Verdana"/>
          <w:b/>
        </w:rPr>
        <w:t>whether or not</w:t>
      </w:r>
      <w:proofErr w:type="gramEnd"/>
      <w:r w:rsidRPr="007C2F71">
        <w:rPr>
          <w:rFonts w:ascii="Verdana" w:hAnsi="Verdana"/>
          <w:b/>
        </w:rPr>
        <w:t xml:space="preserve"> </w:t>
      </w:r>
      <w:r>
        <w:rPr>
          <w:rFonts w:ascii="Verdana" w:hAnsi="Verdana"/>
          <w:b/>
        </w:rPr>
        <w:t xml:space="preserve">the </w:t>
      </w:r>
      <w:r w:rsidRPr="007C2F71">
        <w:rPr>
          <w:rFonts w:ascii="Verdana" w:hAnsi="Verdana"/>
          <w:b/>
        </w:rPr>
        <w:t xml:space="preserve">investigation resulted in a finding against </w:t>
      </w:r>
      <w:r>
        <w:rPr>
          <w:rFonts w:ascii="Verdana" w:hAnsi="Verdana"/>
          <w:b/>
        </w:rPr>
        <w:t>them</w:t>
      </w:r>
      <w:r w:rsidRPr="007C2F71">
        <w:rPr>
          <w:rFonts w:ascii="Verdana" w:hAnsi="Verdana"/>
          <w:b/>
        </w:rPr>
        <w:t xml:space="preserve">? </w:t>
      </w:r>
    </w:p>
    <w:p w14:paraId="7FBA8F34"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3314C86F"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7F557A7F" w14:textId="77777777" w:rsidTr="00A6561F">
        <w:trPr>
          <w:trHeight w:hRule="exact" w:val="413"/>
        </w:trPr>
        <w:tc>
          <w:tcPr>
            <w:tcW w:w="7088" w:type="dxa"/>
            <w:vAlign w:val="center"/>
          </w:tcPr>
          <w:p w14:paraId="3F5A1E9E"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4957F2" w14:textId="77777777" w:rsidR="005B7957" w:rsidRDefault="005B7957" w:rsidP="005B7957">
      <w:pPr>
        <w:pStyle w:val="Question"/>
        <w:rPr>
          <w:rFonts w:ascii="Verdana" w:hAnsi="Verdana"/>
          <w:b/>
        </w:rPr>
      </w:pPr>
      <w:r>
        <w:rPr>
          <w:rFonts w:ascii="Verdana" w:hAnsi="Verdana"/>
          <w:b/>
        </w:rPr>
        <w:tab/>
        <w:t>c</w:t>
      </w:r>
      <w:r>
        <w:rPr>
          <w:rFonts w:ascii="Verdana" w:hAnsi="Verdana"/>
          <w:b/>
        </w:rPr>
        <w:tab/>
        <w:t>b</w:t>
      </w:r>
      <w:r w:rsidRPr="007C2F71">
        <w:rPr>
          <w:rFonts w:ascii="Verdana" w:hAnsi="Verdana"/>
          <w:b/>
        </w:rPr>
        <w:t>een found to have performed a senior management function or other controlled function</w:t>
      </w:r>
      <w:r>
        <w:rPr>
          <w:rFonts w:ascii="Verdana" w:hAnsi="Verdana"/>
          <w:b/>
        </w:rPr>
        <w:t>,</w:t>
      </w:r>
      <w:r w:rsidRPr="007C2F71">
        <w:rPr>
          <w:rFonts w:ascii="Verdana" w:hAnsi="Verdana"/>
          <w:b/>
        </w:rPr>
        <w:t xml:space="preserve"> or an equivalent function requiring approval by the FCA</w:t>
      </w:r>
      <w:r>
        <w:rPr>
          <w:rFonts w:ascii="Verdana" w:hAnsi="Verdana"/>
          <w:b/>
        </w:rPr>
        <w:t>, PRA</w:t>
      </w:r>
      <w:r w:rsidRPr="007C2F71">
        <w:rPr>
          <w:rFonts w:ascii="Verdana" w:hAnsi="Verdana"/>
          <w:b/>
        </w:rPr>
        <w:t xml:space="preserve"> or any other regulatory body</w:t>
      </w:r>
      <w:r>
        <w:rPr>
          <w:rFonts w:ascii="Verdana" w:hAnsi="Verdana"/>
          <w:b/>
        </w:rPr>
        <w:t>,</w:t>
      </w:r>
      <w:r w:rsidRPr="007C2F71">
        <w:rPr>
          <w:rFonts w:ascii="Verdana" w:hAnsi="Verdana"/>
          <w:b/>
        </w:rPr>
        <w:t xml:space="preserve"> without the </w:t>
      </w:r>
      <w:r>
        <w:rPr>
          <w:rFonts w:ascii="Verdana" w:hAnsi="Verdana"/>
          <w:b/>
        </w:rPr>
        <w:t xml:space="preserve">necessary </w:t>
      </w:r>
      <w:r w:rsidRPr="007C2F71">
        <w:rPr>
          <w:rFonts w:ascii="Verdana" w:hAnsi="Verdana"/>
          <w:b/>
        </w:rPr>
        <w:t xml:space="preserve">approval? </w:t>
      </w:r>
    </w:p>
    <w:p w14:paraId="51BF917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performing functions without approval</w:t>
      </w:r>
    </w:p>
    <w:p w14:paraId="3D3D598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4A21751F" w14:textId="77777777" w:rsidTr="00A6561F">
        <w:trPr>
          <w:trHeight w:hRule="exact" w:val="413"/>
        </w:trPr>
        <w:tc>
          <w:tcPr>
            <w:tcW w:w="7088" w:type="dxa"/>
            <w:vAlign w:val="center"/>
          </w:tcPr>
          <w:p w14:paraId="75A15AB3"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096F5EA" w14:textId="77777777" w:rsidR="005B7957" w:rsidRDefault="005B7957" w:rsidP="005B7957">
      <w:pPr>
        <w:pStyle w:val="Question"/>
        <w:rPr>
          <w:rFonts w:ascii="Verdana" w:hAnsi="Verdana"/>
          <w:b/>
        </w:rPr>
      </w:pPr>
      <w:r>
        <w:rPr>
          <w:rFonts w:ascii="Verdana" w:hAnsi="Verdana"/>
          <w:b/>
        </w:rPr>
        <w:tab/>
        <w:t>d</w:t>
      </w:r>
      <w:r>
        <w:rPr>
          <w:rFonts w:ascii="Verdana" w:hAnsi="Verdana"/>
          <w:b/>
        </w:rPr>
        <w:tab/>
        <w:t>b</w:t>
      </w:r>
      <w:r w:rsidRPr="007C2F71">
        <w:rPr>
          <w:rFonts w:ascii="Verdana" w:hAnsi="Verdana"/>
          <w:b/>
        </w:rPr>
        <w:t>een investigated for the possible performance of a senior management function or other controlled function</w:t>
      </w:r>
      <w:r>
        <w:rPr>
          <w:rFonts w:ascii="Verdana" w:hAnsi="Verdana"/>
          <w:b/>
        </w:rPr>
        <w:t>,</w:t>
      </w:r>
      <w:r w:rsidRPr="007C2F71">
        <w:rPr>
          <w:rFonts w:ascii="Verdana" w:hAnsi="Verdana"/>
          <w:b/>
        </w:rPr>
        <w:t xml:space="preserve"> or an equivalent function </w:t>
      </w:r>
      <w:r>
        <w:rPr>
          <w:rFonts w:ascii="Verdana" w:hAnsi="Verdana"/>
          <w:b/>
        </w:rPr>
        <w:t xml:space="preserve">without the necessary </w:t>
      </w:r>
      <w:r w:rsidRPr="007C2F71">
        <w:rPr>
          <w:rFonts w:ascii="Verdana" w:hAnsi="Verdana"/>
          <w:b/>
        </w:rPr>
        <w:t>approval by the FCA</w:t>
      </w:r>
      <w:r>
        <w:rPr>
          <w:rFonts w:ascii="Verdana" w:hAnsi="Verdana"/>
          <w:b/>
        </w:rPr>
        <w:t xml:space="preserve">, </w:t>
      </w:r>
      <w:r w:rsidRPr="007C2F71">
        <w:rPr>
          <w:rFonts w:ascii="Verdana" w:hAnsi="Verdana"/>
          <w:b/>
        </w:rPr>
        <w:t>PRA or any other regulatory body</w:t>
      </w:r>
      <w:r>
        <w:rPr>
          <w:rFonts w:ascii="Verdana" w:hAnsi="Verdana"/>
          <w:b/>
        </w:rPr>
        <w:t>,</w:t>
      </w:r>
      <w:r w:rsidRPr="007C2F71">
        <w:rPr>
          <w:rFonts w:ascii="Verdana" w:hAnsi="Verdana"/>
          <w:b/>
        </w:rPr>
        <w:t xml:space="preserve"> </w:t>
      </w:r>
      <w:proofErr w:type="gramStart"/>
      <w:r w:rsidRPr="007C2F71">
        <w:rPr>
          <w:rFonts w:ascii="Verdana" w:hAnsi="Verdana"/>
          <w:b/>
        </w:rPr>
        <w:t>whether or not</w:t>
      </w:r>
      <w:proofErr w:type="gramEnd"/>
      <w:r w:rsidRPr="007C2F71">
        <w:rPr>
          <w:rFonts w:ascii="Verdana" w:hAnsi="Verdana"/>
          <w:b/>
        </w:rPr>
        <w:t xml:space="preserve"> </w:t>
      </w:r>
      <w:r>
        <w:rPr>
          <w:rFonts w:ascii="Verdana" w:hAnsi="Verdana"/>
          <w:b/>
        </w:rPr>
        <w:t xml:space="preserve">the </w:t>
      </w:r>
      <w:r w:rsidRPr="007C2F71">
        <w:rPr>
          <w:rFonts w:ascii="Verdana" w:hAnsi="Verdana"/>
          <w:b/>
        </w:rPr>
        <w:t>investigation resulted in a finding against the</w:t>
      </w:r>
      <w:r>
        <w:rPr>
          <w:rFonts w:ascii="Verdana" w:hAnsi="Verdana"/>
          <w:b/>
        </w:rPr>
        <w:t>m</w:t>
      </w:r>
      <w:r w:rsidRPr="007C2F71">
        <w:rPr>
          <w:rFonts w:ascii="Verdana" w:hAnsi="Verdana"/>
          <w:b/>
        </w:rPr>
        <w:t xml:space="preserve">? </w:t>
      </w:r>
    </w:p>
    <w:p w14:paraId="3A64C8B5"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47749229"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592B3BF4" w14:textId="77777777" w:rsidTr="00A6561F">
        <w:trPr>
          <w:trHeight w:hRule="exact" w:val="413"/>
        </w:trPr>
        <w:tc>
          <w:tcPr>
            <w:tcW w:w="7088" w:type="dxa"/>
            <w:vAlign w:val="center"/>
          </w:tcPr>
          <w:p w14:paraId="5E17FBFF"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D878B1" w14:textId="77777777" w:rsidR="004821F0" w:rsidRDefault="004821F0" w:rsidP="005B7957">
      <w:pPr>
        <w:pStyle w:val="Question"/>
        <w:rPr>
          <w:rFonts w:ascii="Verdana" w:hAnsi="Verdana"/>
          <w:b/>
        </w:rPr>
      </w:pPr>
    </w:p>
    <w:p w14:paraId="596FBDE2" w14:textId="77777777" w:rsidR="004821F0" w:rsidRDefault="004821F0">
      <w:pPr>
        <w:rPr>
          <w:rFonts w:ascii="Verdana" w:eastAsia="Times New Roman" w:hAnsi="Verdana" w:cs="Times New Roman"/>
          <w:b/>
          <w:sz w:val="18"/>
          <w:szCs w:val="20"/>
          <w:lang w:eastAsia="en-GB"/>
        </w:rPr>
      </w:pPr>
      <w:r>
        <w:rPr>
          <w:rFonts w:ascii="Verdana" w:hAnsi="Verdana"/>
          <w:b/>
        </w:rPr>
        <w:br w:type="page"/>
      </w:r>
    </w:p>
    <w:p w14:paraId="6AA7E311" w14:textId="759B1489" w:rsidR="005B7957" w:rsidRPr="00BF4F07" w:rsidRDefault="005B7957" w:rsidP="005B7957">
      <w:pPr>
        <w:pStyle w:val="Question"/>
        <w:rPr>
          <w:rFonts w:ascii="Verdana" w:hAnsi="Verdana"/>
          <w:b/>
        </w:rPr>
      </w:pPr>
      <w:r>
        <w:rPr>
          <w:rFonts w:ascii="Verdana" w:hAnsi="Verdana"/>
          <w:b/>
        </w:rPr>
        <w:lastRenderedPageBreak/>
        <w:tab/>
        <w:t>e</w:t>
      </w:r>
      <w:r>
        <w:rPr>
          <w:rFonts w:ascii="Verdana" w:hAnsi="Verdana"/>
          <w:b/>
        </w:rPr>
        <w:tab/>
        <w:t>b</w:t>
      </w:r>
      <w:r w:rsidRPr="007C2F71">
        <w:rPr>
          <w:rFonts w:ascii="Verdana" w:hAnsi="Verdana"/>
          <w:b/>
        </w:rPr>
        <w:t>een found to have failed to comply with an obligation</w:t>
      </w:r>
      <w:r>
        <w:rPr>
          <w:rFonts w:ascii="Verdana" w:hAnsi="Verdana"/>
          <w:b/>
        </w:rPr>
        <w:t>,</w:t>
      </w:r>
      <w:r w:rsidRPr="007C2F71">
        <w:rPr>
          <w:rFonts w:ascii="Verdana" w:hAnsi="Verdana"/>
          <w:b/>
        </w:rPr>
        <w:t xml:space="preserve"> under the Electronic Money Regulations 2011 or Payment Servi</w:t>
      </w:r>
      <w:r w:rsidRPr="00BF4F07">
        <w:rPr>
          <w:rFonts w:ascii="Verdana" w:hAnsi="Verdana"/>
          <w:b/>
        </w:rPr>
        <w:t xml:space="preserve">ces </w:t>
      </w:r>
      <w:r>
        <w:rPr>
          <w:rFonts w:ascii="Verdana" w:hAnsi="Verdana"/>
          <w:b/>
          <w:szCs w:val="18"/>
        </w:rPr>
        <w:t xml:space="preserve">2017 </w:t>
      </w:r>
      <w:r w:rsidRPr="00BF4F07">
        <w:rPr>
          <w:rFonts w:ascii="Verdana" w:hAnsi="Verdana"/>
          <w:b/>
        </w:rPr>
        <w:t>to notify the FCA</w:t>
      </w:r>
      <w:r>
        <w:rPr>
          <w:rFonts w:ascii="Verdana" w:hAnsi="Verdana"/>
          <w:b/>
        </w:rPr>
        <w:t xml:space="preserve">, </w:t>
      </w:r>
      <w:r w:rsidRPr="00BF4F07">
        <w:rPr>
          <w:rFonts w:ascii="Verdana" w:hAnsi="Verdana"/>
          <w:b/>
        </w:rPr>
        <w:t xml:space="preserve">PRA of the identity of a person acting in a position of influence over its electronic money or payment services business? </w:t>
      </w:r>
    </w:p>
    <w:p w14:paraId="45BF04CD"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comply</w:t>
      </w:r>
    </w:p>
    <w:p w14:paraId="4C280F74" w14:textId="77777777" w:rsidR="005B7957" w:rsidRDefault="005B7957" w:rsidP="005B795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B7957" w:rsidRPr="00E0460D" w14:paraId="0129085A" w14:textId="77777777" w:rsidTr="00A6561F">
        <w:trPr>
          <w:trHeight w:hRule="exact" w:val="413"/>
        </w:trPr>
        <w:tc>
          <w:tcPr>
            <w:tcW w:w="7088" w:type="dxa"/>
            <w:vAlign w:val="center"/>
          </w:tcPr>
          <w:p w14:paraId="37E5ACF5" w14:textId="77777777" w:rsidR="005B7957" w:rsidRPr="00E0460D" w:rsidRDefault="005B7957"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AF868B8" w14:textId="4EEC8C32" w:rsidR="00D1760D" w:rsidRDefault="00D1760D" w:rsidP="00D1760D">
      <w:pPr>
        <w:pStyle w:val="Question"/>
        <w:rPr>
          <w:rFonts w:ascii="Verdana" w:hAnsi="Verdana"/>
          <w:b/>
        </w:rPr>
      </w:pPr>
      <w:r>
        <w:rPr>
          <w:rFonts w:ascii="Verdana" w:hAnsi="Verdana"/>
          <w:b/>
        </w:rPr>
        <w:tab/>
        <w:t>f</w:t>
      </w:r>
      <w:r>
        <w:rPr>
          <w:rFonts w:ascii="Verdana" w:hAnsi="Verdana"/>
          <w:b/>
        </w:rPr>
        <w:tab/>
        <w:t>b</w:t>
      </w:r>
      <w:r w:rsidRPr="007C2F71">
        <w:rPr>
          <w:rFonts w:ascii="Verdana" w:hAnsi="Verdana"/>
          <w:b/>
        </w:rPr>
        <w:t>een the subject of a prohibition order</w:t>
      </w:r>
      <w:r>
        <w:rPr>
          <w:rFonts w:ascii="Verdana" w:hAnsi="Verdana"/>
          <w:b/>
        </w:rPr>
        <w:t>,</w:t>
      </w:r>
      <w:r w:rsidRPr="007C2F71">
        <w:rPr>
          <w:rFonts w:ascii="Verdana" w:hAnsi="Verdana"/>
          <w:b/>
        </w:rPr>
        <w:t xml:space="preserve"> under section 56 of the Financial Services and Markets Act 2000, or received a warning notice proposing that </w:t>
      </w:r>
      <w:r>
        <w:rPr>
          <w:rFonts w:ascii="Verdana" w:hAnsi="Verdana"/>
          <w:b/>
        </w:rPr>
        <w:t>a</w:t>
      </w:r>
      <w:r w:rsidRPr="007C2F71">
        <w:rPr>
          <w:rFonts w:ascii="Verdana" w:hAnsi="Verdana"/>
          <w:b/>
        </w:rPr>
        <w:t xml:space="preserve"> direction or order be made, or received a private warning?</w:t>
      </w:r>
    </w:p>
    <w:p w14:paraId="36D62BEB" w14:textId="77777777" w:rsidR="00D1760D" w:rsidRDefault="00D1760D" w:rsidP="00D1760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15F9E60" w14:textId="77777777" w:rsidR="00D1760D" w:rsidRDefault="00D1760D" w:rsidP="00D1760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1760D" w:rsidRPr="00E0460D" w14:paraId="5FE1534B" w14:textId="77777777" w:rsidTr="00A6561F">
        <w:trPr>
          <w:trHeight w:hRule="exact" w:val="413"/>
        </w:trPr>
        <w:tc>
          <w:tcPr>
            <w:tcW w:w="7088" w:type="dxa"/>
            <w:vAlign w:val="center"/>
          </w:tcPr>
          <w:p w14:paraId="5C4BB811" w14:textId="77777777" w:rsidR="00D1760D" w:rsidRPr="00E0460D" w:rsidRDefault="00D1760D"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F46B14" w14:textId="14EE5A49" w:rsidR="00FF6938" w:rsidRPr="009254F3" w:rsidRDefault="00FF6938" w:rsidP="00FF6938">
      <w:pPr>
        <w:pStyle w:val="Qsheading1"/>
        <w:tabs>
          <w:tab w:val="clear" w:pos="284"/>
          <w:tab w:val="left" w:pos="-851"/>
        </w:tabs>
        <w:ind w:left="-709"/>
        <w:outlineLvl w:val="0"/>
        <w:rPr>
          <w:rFonts w:ascii="Verdana" w:hAnsi="Verdana"/>
          <w:szCs w:val="22"/>
        </w:rPr>
      </w:pPr>
      <w:r>
        <w:rPr>
          <w:rFonts w:ascii="Verdana" w:hAnsi="Verdana"/>
          <w:szCs w:val="22"/>
        </w:rPr>
        <w:tab/>
        <w:t>Other Matters</w:t>
      </w:r>
    </w:p>
    <w:p w14:paraId="4B89032D" w14:textId="77777777" w:rsidR="00C06126" w:rsidRPr="00BA109E" w:rsidRDefault="00C06126" w:rsidP="00C06126">
      <w:pPr>
        <w:pStyle w:val="Question"/>
        <w:tabs>
          <w:tab w:val="clear" w:pos="-142"/>
        </w:tabs>
        <w:spacing w:before="20"/>
        <w:ind w:firstLine="0"/>
        <w:rPr>
          <w:rFonts w:ascii="Verdana" w:hAnsi="Verdana"/>
        </w:rPr>
      </w:pPr>
      <w:r w:rsidRPr="00BA109E">
        <w:rPr>
          <w:rFonts w:ascii="Verdana" w:hAnsi="Verdana"/>
        </w:rPr>
        <w:t>You should include information about proceedings in the United Kingdom and elsewhere in your answers.</w:t>
      </w:r>
    </w:p>
    <w:p w14:paraId="624BC271" w14:textId="77777777" w:rsidR="00C06126" w:rsidRPr="00BA109E" w:rsidRDefault="00C06126" w:rsidP="00C06126">
      <w:pPr>
        <w:pStyle w:val="Question"/>
        <w:tabs>
          <w:tab w:val="clear" w:pos="-142"/>
        </w:tabs>
        <w:spacing w:before="20"/>
        <w:ind w:firstLine="0"/>
        <w:rPr>
          <w:rFonts w:ascii="Verdana" w:hAnsi="Verdana"/>
        </w:rPr>
      </w:pPr>
    </w:p>
    <w:p w14:paraId="0F6F54E0" w14:textId="77777777" w:rsidR="00C06126" w:rsidRPr="00BA109E" w:rsidRDefault="00C06126" w:rsidP="00C06126">
      <w:pPr>
        <w:pStyle w:val="Question"/>
        <w:tabs>
          <w:tab w:val="clear" w:pos="-142"/>
        </w:tabs>
        <w:spacing w:before="20"/>
        <w:ind w:firstLine="0"/>
        <w:rPr>
          <w:rFonts w:ascii="Verdana" w:hAnsi="Verdana"/>
          <w:b/>
          <w:bCs/>
        </w:rPr>
      </w:pPr>
      <w:r w:rsidRPr="00BA109E">
        <w:rPr>
          <w:rFonts w:ascii="Verdana" w:hAnsi="Verdana"/>
          <w:b/>
          <w:bCs/>
        </w:rPr>
        <w:t>What to include</w:t>
      </w:r>
    </w:p>
    <w:p w14:paraId="3D17D776" w14:textId="77777777" w:rsidR="00C06126" w:rsidRDefault="00C06126" w:rsidP="00C06126">
      <w:pPr>
        <w:pStyle w:val="Question"/>
        <w:tabs>
          <w:tab w:val="clear" w:pos="-142"/>
        </w:tabs>
        <w:spacing w:before="20"/>
        <w:ind w:firstLine="0"/>
        <w:rPr>
          <w:rFonts w:ascii="Verdana" w:hAnsi="Verdana"/>
        </w:rPr>
      </w:pPr>
      <w:r w:rsidRPr="00BA109E">
        <w:rPr>
          <w:rFonts w:ascii="Verdana" w:hAnsi="Verdana"/>
        </w:rPr>
        <w:t>Include details of any financial or non-financial interests or relationships of the candidate and their close relatives to members of the management body and key function holders in the same institution, the parent institution and subsidiaries and shareholders.</w:t>
      </w:r>
    </w:p>
    <w:p w14:paraId="56B1ABA6" w14:textId="77777777" w:rsidR="00C06126" w:rsidRPr="00BA109E" w:rsidRDefault="00C06126" w:rsidP="00C06126">
      <w:pPr>
        <w:pStyle w:val="Question"/>
        <w:tabs>
          <w:tab w:val="clear" w:pos="-142"/>
        </w:tabs>
        <w:spacing w:before="20"/>
        <w:ind w:firstLine="0"/>
        <w:rPr>
          <w:rFonts w:ascii="Verdana" w:hAnsi="Verdana"/>
        </w:rPr>
      </w:pPr>
    </w:p>
    <w:p w14:paraId="7912DAB7" w14:textId="77777777" w:rsidR="00C06126" w:rsidRPr="00BA109E" w:rsidRDefault="00C06126" w:rsidP="00C06126">
      <w:pPr>
        <w:pStyle w:val="Question"/>
        <w:tabs>
          <w:tab w:val="clear" w:pos="-142"/>
        </w:tabs>
        <w:spacing w:before="20"/>
        <w:ind w:firstLine="0"/>
        <w:rPr>
          <w:rFonts w:ascii="Verdana" w:hAnsi="Verdana"/>
        </w:rPr>
      </w:pPr>
      <w:r w:rsidRPr="00BA109E">
        <w:rPr>
          <w:rFonts w:ascii="Verdana" w:hAnsi="Verdana"/>
        </w:rPr>
        <w:t>You can find the </w:t>
      </w:r>
      <w:hyperlink r:id="rId22" w:history="1">
        <w:r w:rsidRPr="00BA109E">
          <w:rPr>
            <w:rFonts w:ascii="Verdana" w:hAnsi="Verdana"/>
          </w:rPr>
          <w:t>meaning of 'management body' in the FCA's glossary.</w:t>
        </w:r>
      </w:hyperlink>
    </w:p>
    <w:p w14:paraId="43919927" w14:textId="533ED482" w:rsidR="00F415B7" w:rsidRDefault="00C06126" w:rsidP="00943A92">
      <w:pPr>
        <w:pStyle w:val="Question"/>
        <w:rPr>
          <w:rFonts w:ascii="Verdana" w:hAnsi="Verdana"/>
          <w:b/>
        </w:rPr>
      </w:pPr>
      <w:r>
        <w:rPr>
          <w:rFonts w:ascii="Verdana" w:hAnsi="Verdana"/>
          <w:b/>
        </w:rPr>
        <w:t>8</w:t>
      </w:r>
      <w:r w:rsidR="00AE1BAA">
        <w:rPr>
          <w:rFonts w:ascii="Verdana" w:hAnsi="Verdana"/>
          <w:b/>
        </w:rPr>
        <w:t>.5.1</w:t>
      </w:r>
      <w:r w:rsidR="00AE1BAA">
        <w:rPr>
          <w:rFonts w:ascii="Verdana" w:hAnsi="Verdana"/>
          <w:b/>
        </w:rPr>
        <w:tab/>
      </w:r>
      <w:r w:rsidR="000E0F7A">
        <w:rPr>
          <w:rFonts w:ascii="Verdana" w:hAnsi="Verdana"/>
          <w:b/>
        </w:rPr>
        <w:t xml:space="preserve">For </w:t>
      </w:r>
      <w:r w:rsidR="000E0F7A" w:rsidRPr="00AE1BAA">
        <w:rPr>
          <w:rFonts w:ascii="Verdana" w:hAnsi="Verdana"/>
          <w:b/>
        </w:rPr>
        <w:t xml:space="preserve">the role </w:t>
      </w:r>
      <w:r w:rsidR="000E0F7A">
        <w:rPr>
          <w:rFonts w:ascii="Verdana" w:hAnsi="Verdana"/>
          <w:b/>
        </w:rPr>
        <w:t xml:space="preserve">this </w:t>
      </w:r>
      <w:r w:rsidR="000E0F7A" w:rsidRPr="00AE1BAA">
        <w:rPr>
          <w:rFonts w:ascii="Verdana" w:hAnsi="Verdana"/>
          <w:b/>
        </w:rPr>
        <w:t>application relates</w:t>
      </w:r>
      <w:r w:rsidR="000E0F7A">
        <w:rPr>
          <w:rFonts w:ascii="Verdana" w:hAnsi="Verdana"/>
          <w:b/>
        </w:rPr>
        <w:t xml:space="preserve"> to</w:t>
      </w:r>
      <w:r w:rsidR="000E0F7A" w:rsidRPr="00AE1BAA">
        <w:rPr>
          <w:rFonts w:ascii="Verdana" w:hAnsi="Verdana"/>
          <w:b/>
        </w:rPr>
        <w:t xml:space="preserve">, </w:t>
      </w:r>
      <w:r w:rsidR="000E0F7A">
        <w:rPr>
          <w:rFonts w:ascii="Verdana" w:hAnsi="Verdana"/>
          <w:b/>
        </w:rPr>
        <w:t xml:space="preserve">is the candidate </w:t>
      </w:r>
      <w:r w:rsidR="000E0F7A" w:rsidRPr="00AE1BAA">
        <w:rPr>
          <w:rFonts w:ascii="Verdana" w:hAnsi="Verdana"/>
          <w:b/>
        </w:rPr>
        <w:t>aware of any business interests, employment obligations or any other circumstance</w:t>
      </w:r>
      <w:r w:rsidR="000E0F7A">
        <w:rPr>
          <w:rFonts w:ascii="Verdana" w:hAnsi="Verdana"/>
          <w:b/>
        </w:rPr>
        <w:t>s</w:t>
      </w:r>
      <w:r w:rsidR="000E0F7A" w:rsidRPr="00AE1BAA">
        <w:rPr>
          <w:rFonts w:ascii="Verdana" w:hAnsi="Verdana"/>
          <w:b/>
        </w:rPr>
        <w:t xml:space="preserve"> </w:t>
      </w:r>
      <w:r w:rsidR="000E0F7A">
        <w:rPr>
          <w:rFonts w:ascii="Verdana" w:hAnsi="Verdana"/>
          <w:b/>
        </w:rPr>
        <w:t xml:space="preserve">that </w:t>
      </w:r>
      <w:r w:rsidR="000E0F7A" w:rsidRPr="00AE1BAA">
        <w:rPr>
          <w:rFonts w:ascii="Verdana" w:hAnsi="Verdana"/>
          <w:b/>
        </w:rPr>
        <w:t xml:space="preserve">may conflict with the performance of the senior management functions </w:t>
      </w:r>
      <w:r w:rsidR="000E0F7A">
        <w:rPr>
          <w:rFonts w:ascii="Verdana" w:hAnsi="Verdana"/>
          <w:b/>
        </w:rPr>
        <w:t xml:space="preserve">or controlled functions </w:t>
      </w:r>
      <w:r w:rsidR="000E0F7A" w:rsidRPr="00AE1BAA">
        <w:rPr>
          <w:rFonts w:ascii="Verdana" w:hAnsi="Verdana"/>
          <w:b/>
        </w:rPr>
        <w:t>for which approval is being sought?</w:t>
      </w:r>
    </w:p>
    <w:p w14:paraId="47D41E17" w14:textId="7225E829" w:rsidR="0093344C" w:rsidRDefault="0093344C" w:rsidP="00F41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p w14:paraId="2F93375E"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682D452A" w14:textId="77777777" w:rsidR="00351D22" w:rsidRDefault="00351D22" w:rsidP="00351D22">
      <w:pPr>
        <w:pStyle w:val="Question"/>
        <w:rPr>
          <w:rFonts w:ascii="Verdana" w:hAnsi="Verdana"/>
          <w:b/>
        </w:rPr>
      </w:pPr>
      <w:r>
        <w:rPr>
          <w:rFonts w:ascii="Verdana" w:hAnsi="Verdana"/>
          <w:b/>
        </w:rPr>
        <w:t>8</w:t>
      </w:r>
      <w:r w:rsidRPr="00EB76BC">
        <w:rPr>
          <w:rFonts w:ascii="Verdana" w:hAnsi="Verdana"/>
          <w:b/>
        </w:rPr>
        <w:t xml:space="preserve">.5.3 Is the candidate or firm aware of any other information </w:t>
      </w:r>
      <w:r>
        <w:rPr>
          <w:rFonts w:ascii="Verdana" w:hAnsi="Verdana"/>
          <w:b/>
        </w:rPr>
        <w:t xml:space="preserve">related </w:t>
      </w:r>
      <w:r w:rsidRPr="00EB76BC">
        <w:rPr>
          <w:rFonts w:ascii="Verdana" w:hAnsi="Verdana"/>
          <w:b/>
        </w:rPr>
        <w:t xml:space="preserve">to </w:t>
      </w:r>
      <w:r>
        <w:rPr>
          <w:rFonts w:ascii="Verdana" w:hAnsi="Verdana"/>
          <w:b/>
        </w:rPr>
        <w:t xml:space="preserve">the candidate’s fitness and propriety that may be relevant to this application that the FCA or PRA might reasonably expect to receive? </w:t>
      </w:r>
    </w:p>
    <w:p w14:paraId="2BC35964" w14:textId="77777777" w:rsidR="00351D22" w:rsidRDefault="00351D22" w:rsidP="00351D2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04911D8" w14:textId="77777777" w:rsidR="00351D22" w:rsidRDefault="00351D22" w:rsidP="00351D2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1D22" w:rsidRPr="00E0460D" w14:paraId="07436199" w14:textId="77777777" w:rsidTr="00A6561F">
        <w:trPr>
          <w:trHeight w:hRule="exact" w:val="413"/>
        </w:trPr>
        <w:tc>
          <w:tcPr>
            <w:tcW w:w="7088" w:type="dxa"/>
            <w:vAlign w:val="center"/>
          </w:tcPr>
          <w:p w14:paraId="0E3E4E02" w14:textId="77777777" w:rsidR="00351D22" w:rsidRPr="00E0460D" w:rsidRDefault="00351D22"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A1E238" w14:textId="77777777" w:rsidR="004906AD" w:rsidRDefault="004906AD">
      <w:pPr>
        <w:rPr>
          <w:rFonts w:ascii="Verdana" w:hAnsi="Verdana"/>
          <w:b/>
        </w:rPr>
      </w:pPr>
    </w:p>
    <w:p w14:paraId="3C978375" w14:textId="19D7A8C4" w:rsidR="004906AD" w:rsidRDefault="004906AD" w:rsidP="004906AD">
      <w:pPr>
        <w:pStyle w:val="Question"/>
        <w:tabs>
          <w:tab w:val="clear" w:pos="-142"/>
        </w:tabs>
        <w:spacing w:before="20"/>
        <w:ind w:firstLine="0"/>
        <w:rPr>
          <w:rFonts w:ascii="Verdana" w:hAnsi="Verdana"/>
        </w:rPr>
        <w:sectPr w:rsidR="004906AD" w:rsidSect="002A0F5F">
          <w:headerReference w:type="even" r:id="rId23"/>
          <w:headerReference w:type="default" r:id="rId24"/>
          <w:headerReference w:type="first" r:id="rId25"/>
          <w:pgSz w:w="11901" w:h="16846" w:code="9"/>
          <w:pgMar w:top="1276" w:right="680" w:bottom="907" w:left="3402" w:header="567" w:footer="482" w:gutter="0"/>
          <w:pgNumType w:chapStyle="1"/>
          <w:cols w:space="720"/>
          <w:titlePg/>
        </w:sectPr>
      </w:pPr>
    </w:p>
    <w:p w14:paraId="1275463F" w14:textId="77777777" w:rsidR="00AC0121" w:rsidRDefault="00FF093C" w:rsidP="00DD0B6B">
      <w:pPr>
        <w:pStyle w:val="Question"/>
        <w:rPr>
          <w:rFonts w:ascii="Verdana" w:hAnsi="Verdana"/>
          <w:b/>
        </w:rPr>
      </w:pPr>
      <w:r>
        <w:rPr>
          <w:rFonts w:ascii="Verdana" w:hAnsi="Verdana"/>
          <w:b/>
        </w:rPr>
        <w:lastRenderedPageBreak/>
        <w:tab/>
      </w:r>
      <w:r w:rsidR="00C477D3" w:rsidRPr="00EB76BC">
        <w:rPr>
          <w:rFonts w:ascii="Verdana" w:hAnsi="Verdana"/>
        </w:rPr>
        <w:t xml:space="preserve"> </w:t>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C0121" w:rsidRPr="00EB352E" w14:paraId="3BD33385" w14:textId="77777777" w:rsidTr="00054963">
        <w:trPr>
          <w:trHeight w:hRule="exact" w:val="993"/>
        </w:trPr>
        <w:tc>
          <w:tcPr>
            <w:tcW w:w="2268" w:type="dxa"/>
            <w:shd w:val="clear" w:color="auto" w:fill="701B45"/>
            <w:vAlign w:val="center"/>
          </w:tcPr>
          <w:p w14:paraId="38149091" w14:textId="77777777" w:rsidR="00AC0121" w:rsidRPr="00EB352E" w:rsidRDefault="00AC0121" w:rsidP="00054963">
            <w:pPr>
              <w:pStyle w:val="Sectionheading"/>
              <w:tabs>
                <w:tab w:val="right" w:pos="-142"/>
              </w:tabs>
              <w:spacing w:before="0"/>
              <w:ind w:right="142"/>
              <w:jc w:val="right"/>
              <w:rPr>
                <w:rFonts w:ascii="Verdana" w:hAnsi="Verdana"/>
                <w:sz w:val="32"/>
              </w:rPr>
            </w:pPr>
            <w:r>
              <w:rPr>
                <w:rFonts w:ascii="Verdana" w:hAnsi="Verdana"/>
              </w:rPr>
              <w:t>8</w:t>
            </w:r>
            <w:r>
              <w:rPr>
                <w:rFonts w:ascii="Verdana" w:hAnsi="Verdana"/>
              </w:rPr>
              <mc:AlternateContent>
                <mc:Choice Requires="wps">
                  <w:drawing>
                    <wp:anchor distT="0" distB="0" distL="114300" distR="114300" simplePos="0" relativeHeight="251658253" behindDoc="1" locked="0" layoutInCell="0" allowOverlap="1" wp14:anchorId="6194E37F" wp14:editId="27E85EF9">
                      <wp:simplePos x="0" y="0"/>
                      <wp:positionH relativeFrom="column">
                        <wp:posOffset>-1438910</wp:posOffset>
                      </wp:positionH>
                      <wp:positionV relativeFrom="paragraph">
                        <wp:posOffset>1270</wp:posOffset>
                      </wp:positionV>
                      <wp:extent cx="6414135" cy="344170"/>
                      <wp:effectExtent l="0" t="1270" r="0" b="0"/>
                      <wp:wrapNone/>
                      <wp:docPr id="17" name="Rectangle 1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A013756" id="Rectangle 17" o:spid="_x0000_s1026" style="position:absolute;margin-left:-113.3pt;margin-top:.1pt;width:505.05pt;height:27.1pt;z-index:-25165822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p>
        </w:tc>
        <w:tc>
          <w:tcPr>
            <w:tcW w:w="7825" w:type="dxa"/>
            <w:shd w:val="clear" w:color="auto" w:fill="701B45"/>
            <w:vAlign w:val="center"/>
          </w:tcPr>
          <w:p w14:paraId="07FACE91" w14:textId="77777777" w:rsidR="00AC0121" w:rsidRPr="00EB352E" w:rsidRDefault="00AC0121" w:rsidP="00054963">
            <w:pPr>
              <w:pStyle w:val="Sectionheading"/>
              <w:spacing w:before="0"/>
              <w:rPr>
                <w:rFonts w:ascii="Verdana" w:hAnsi="Verdana"/>
              </w:rPr>
            </w:pPr>
            <w:r>
              <w:rPr>
                <w:rFonts w:ascii="Verdana" w:hAnsi="Verdana"/>
              </w:rPr>
              <w:t>Employment history in the past 10 years</w:t>
            </w:r>
          </w:p>
        </w:tc>
      </w:tr>
    </w:tbl>
    <w:p w14:paraId="62608AB2" w14:textId="77777777" w:rsidR="00D36929" w:rsidRDefault="00D36929" w:rsidP="00D36929">
      <w:pPr>
        <w:pStyle w:val="Question"/>
        <w:tabs>
          <w:tab w:val="clear" w:pos="-142"/>
        </w:tabs>
        <w:spacing w:before="20"/>
        <w:ind w:firstLine="0"/>
        <w:rPr>
          <w:rFonts w:ascii="Verdana" w:hAnsi="Verdana"/>
        </w:rPr>
      </w:pPr>
    </w:p>
    <w:p w14:paraId="2CB5BC36"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 xml:space="preserve">We need at least 10 years of employment history. </w:t>
      </w:r>
      <w:proofErr w:type="gramStart"/>
      <w:r w:rsidRPr="00660FB1">
        <w:rPr>
          <w:rFonts w:ascii="Verdana" w:hAnsi="Verdana"/>
        </w:rPr>
        <w:t>However</w:t>
      </w:r>
      <w:proofErr w:type="gramEnd"/>
      <w:r w:rsidRPr="00660FB1">
        <w:rPr>
          <w:rFonts w:ascii="Verdana" w:hAnsi="Verdana"/>
        </w:rPr>
        <w:t xml:space="preserve"> we can accept gaps of less than 4 weeks.</w:t>
      </w:r>
    </w:p>
    <w:p w14:paraId="53022C86"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 xml:space="preserve">Tell us about </w:t>
      </w:r>
      <w:proofErr w:type="gramStart"/>
      <w:r w:rsidRPr="00660FB1">
        <w:rPr>
          <w:rFonts w:ascii="Verdana" w:hAnsi="Verdana"/>
        </w:rPr>
        <w:t>all of</w:t>
      </w:r>
      <w:proofErr w:type="gramEnd"/>
      <w:r w:rsidRPr="00660FB1">
        <w:rPr>
          <w:rFonts w:ascii="Verdana" w:hAnsi="Verdana"/>
        </w:rPr>
        <w:t xml:space="preserve"> the candidate's relevant experiences. For </w:t>
      </w:r>
      <w:proofErr w:type="gramStart"/>
      <w:r w:rsidRPr="00660FB1">
        <w:rPr>
          <w:rFonts w:ascii="Verdana" w:hAnsi="Verdana"/>
        </w:rPr>
        <w:t>example</w:t>
      </w:r>
      <w:proofErr w:type="gramEnd"/>
      <w:r w:rsidRPr="00660FB1">
        <w:rPr>
          <w:rFonts w:ascii="Verdana" w:hAnsi="Verdana"/>
        </w:rPr>
        <w:t xml:space="preserve"> as well as being employed, they may have attended a relevant course, were involved in a project or volunteered.</w:t>
      </w:r>
    </w:p>
    <w:p w14:paraId="1572E068"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You must explain the reason for leaving an employment as this may affect the candidate's fitness and propriety.</w:t>
      </w:r>
    </w:p>
    <w:p w14:paraId="7317B372" w14:textId="77777777" w:rsidR="00D36929" w:rsidRPr="00660FB1" w:rsidRDefault="00D36929" w:rsidP="00D36929">
      <w:pPr>
        <w:pStyle w:val="Question"/>
        <w:tabs>
          <w:tab w:val="clear" w:pos="-142"/>
        </w:tabs>
        <w:spacing w:before="20"/>
        <w:ind w:firstLine="0"/>
        <w:rPr>
          <w:rFonts w:ascii="Verdana" w:hAnsi="Verdana"/>
        </w:rPr>
      </w:pPr>
      <w:r w:rsidRPr="00660FB1">
        <w:rPr>
          <w:rFonts w:ascii="Verdana" w:hAnsi="Verdana"/>
        </w:rPr>
        <w:t>We may contact previous employers when we assess the candidate, so make sure you include all relevant details. If you do not, the application may be delayed or possibly rejected.</w:t>
      </w:r>
    </w:p>
    <w:p w14:paraId="56D2ABE1" w14:textId="275AB147" w:rsidR="00AC0121" w:rsidRDefault="00B02DE8" w:rsidP="00AC0121">
      <w:pPr>
        <w:pStyle w:val="Question"/>
        <w:rPr>
          <w:rFonts w:ascii="Verdana" w:hAnsi="Verdana"/>
          <w:b/>
        </w:rPr>
      </w:pPr>
      <w:r>
        <w:rPr>
          <w:rFonts w:ascii="Verdana" w:hAnsi="Verdana"/>
          <w:b/>
        </w:rPr>
        <w:tab/>
        <w:t>9</w:t>
      </w:r>
      <w:r w:rsidR="00AC0121">
        <w:rPr>
          <w:rFonts w:ascii="Verdana" w:hAnsi="Verdana"/>
          <w:b/>
        </w:rPr>
        <w:t>.1</w:t>
      </w:r>
      <w:r w:rsidR="00AC0121" w:rsidRPr="00B27110">
        <w:rPr>
          <w:rFonts w:ascii="Verdana" w:hAnsi="Verdana"/>
          <w:b/>
        </w:rPr>
        <w:tab/>
      </w:r>
      <w:r w:rsidR="00AC0121">
        <w:rPr>
          <w:rFonts w:ascii="Verdana" w:hAnsi="Verdana"/>
          <w:b/>
        </w:rPr>
        <w:t>Employment details (1)</w:t>
      </w:r>
    </w:p>
    <w:p w14:paraId="7C3AFF67" w14:textId="77777777" w:rsidR="00074D1D" w:rsidRPr="00B27110" w:rsidRDefault="00074D1D" w:rsidP="00074D1D">
      <w:pPr>
        <w:pStyle w:val="Question"/>
        <w:rPr>
          <w:rFonts w:ascii="Verdana" w:hAnsi="Verdana"/>
          <w:b/>
        </w:rPr>
      </w:pPr>
      <w:r>
        <w:rPr>
          <w:rFonts w:ascii="Verdana" w:hAnsi="Verdana"/>
          <w:b/>
        </w:rPr>
        <w:tab/>
      </w:r>
      <w:r>
        <w:rPr>
          <w:rFonts w:ascii="Verdana" w:hAnsi="Verdana"/>
          <w:b/>
        </w:rPr>
        <w:tab/>
        <w:t xml:space="preserve">Start date </w:t>
      </w:r>
      <w:r w:rsidRPr="00B27110">
        <w:rPr>
          <w:rFonts w:ascii="Verdana" w:hAnsi="Verdana"/>
          <w:b/>
        </w:rPr>
        <w:t>(dd/mm/yy</w:t>
      </w:r>
      <w:r>
        <w:rPr>
          <w:rFonts w:ascii="Verdana" w:hAnsi="Verdana"/>
          <w:b/>
        </w:rPr>
        <w:t>yy)</w:t>
      </w:r>
      <w:r>
        <w:rPr>
          <w:rFonts w:ascii="Verdana" w:hAnsi="Verdana"/>
          <w:b/>
        </w:rPr>
        <w:br/>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074D1D" w:rsidRPr="00B27110" w14:paraId="6B31337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E64FE89"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385D22C"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FDC93F6"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52421"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7E7BEB6"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08C12D9"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8BBFAA7"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8BC11E"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7C7DD5"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CF4175D" w14:textId="77777777" w:rsidR="00074D1D" w:rsidRPr="00B27110" w:rsidRDefault="00074D1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9900644" w14:textId="77777777" w:rsidR="00074D1D" w:rsidRPr="00B27110" w:rsidRDefault="00074D1D" w:rsidP="00074D1D">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 Present</w:t>
      </w:r>
    </w:p>
    <w:p w14:paraId="1CAF8298"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1431C076"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a-i</w:t>
      </w:r>
    </w:p>
    <w:p w14:paraId="53B12E08"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a-i</w:t>
      </w:r>
    </w:p>
    <w:p w14:paraId="4F3FC777"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5CD402E9"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4C8086F3"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B225E1" w14:textId="77777777" w:rsidTr="00A6561F">
        <w:trPr>
          <w:trHeight w:hRule="exact" w:val="605"/>
        </w:trPr>
        <w:tc>
          <w:tcPr>
            <w:tcW w:w="7088" w:type="dxa"/>
            <w:vAlign w:val="center"/>
          </w:tcPr>
          <w:p w14:paraId="79C5FE1A"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63FB16" w14:textId="77777777" w:rsidR="00B02DE8" w:rsidRDefault="00B02DE8" w:rsidP="00B02DE8">
      <w:pPr>
        <w:pStyle w:val="Question"/>
        <w:rPr>
          <w:rFonts w:ascii="Verdana" w:hAnsi="Verdana"/>
          <w:b/>
        </w:rPr>
      </w:pPr>
    </w:p>
    <w:p w14:paraId="62A4465E"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C519436" w14:textId="77777777" w:rsidTr="00A6561F">
        <w:trPr>
          <w:trHeight w:hRule="exact" w:val="397"/>
        </w:trPr>
        <w:tc>
          <w:tcPr>
            <w:tcW w:w="7088" w:type="dxa"/>
            <w:vAlign w:val="center"/>
          </w:tcPr>
          <w:p w14:paraId="532C7A0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0AFD4A1"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67B5921" w14:textId="77777777" w:rsidTr="00A6561F">
        <w:trPr>
          <w:trHeight w:hRule="exact" w:val="958"/>
        </w:trPr>
        <w:tc>
          <w:tcPr>
            <w:tcW w:w="7088" w:type="dxa"/>
            <w:vAlign w:val="center"/>
          </w:tcPr>
          <w:p w14:paraId="447CE57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16ED20"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1B93CFE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09C6EC6"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5D66EB2B" w14:textId="77777777" w:rsidTr="00A6561F">
        <w:trPr>
          <w:trHeight w:hRule="exact" w:val="397"/>
        </w:trPr>
        <w:tc>
          <w:tcPr>
            <w:tcW w:w="7088" w:type="dxa"/>
            <w:vAlign w:val="center"/>
          </w:tcPr>
          <w:p w14:paraId="5C5253D5"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058B3D3"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5F7925F"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35B735DB"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9BDBE6" w14:textId="77777777" w:rsidTr="00A6561F">
        <w:trPr>
          <w:trHeight w:hRule="exact" w:val="397"/>
        </w:trPr>
        <w:tc>
          <w:tcPr>
            <w:tcW w:w="7088" w:type="dxa"/>
            <w:vAlign w:val="center"/>
          </w:tcPr>
          <w:p w14:paraId="5099E96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54FEB5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4604017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22B9B137"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8ADF806" w14:textId="77777777" w:rsidTr="00A6561F">
        <w:trPr>
          <w:trHeight w:hRule="exact" w:val="397"/>
        </w:trPr>
        <w:tc>
          <w:tcPr>
            <w:tcW w:w="7088" w:type="dxa"/>
            <w:vAlign w:val="center"/>
          </w:tcPr>
          <w:p w14:paraId="48D0432D"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1106D9"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E2D5F76" w14:textId="77777777" w:rsidTr="00A6561F">
        <w:trPr>
          <w:trHeight w:hRule="exact" w:val="397"/>
        </w:trPr>
        <w:tc>
          <w:tcPr>
            <w:tcW w:w="7088" w:type="dxa"/>
            <w:vAlign w:val="center"/>
          </w:tcPr>
          <w:p w14:paraId="394098A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B42A6E" w14:textId="77777777" w:rsidR="00B02DE8" w:rsidRPr="00B27110" w:rsidRDefault="00B02DE8" w:rsidP="00B02DE8">
      <w:pPr>
        <w:pStyle w:val="Question"/>
        <w:rPr>
          <w:rFonts w:ascii="Verdana" w:hAnsi="Verdana"/>
          <w:b/>
        </w:rPr>
      </w:pPr>
      <w:r>
        <w:rPr>
          <w:rFonts w:ascii="Verdana" w:hAnsi="Verdana"/>
          <w:b/>
        </w:rPr>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4B0CEDF5"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73CC7B79"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06A9D609"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3C84BB29"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3301B0E2" w14:textId="77777777" w:rsidTr="00A6561F">
        <w:trPr>
          <w:trHeight w:val="397"/>
        </w:trPr>
        <w:tc>
          <w:tcPr>
            <w:tcW w:w="1701" w:type="dxa"/>
            <w:tcBorders>
              <w:top w:val="nil"/>
              <w:left w:val="single" w:sz="4" w:space="0" w:color="auto"/>
              <w:bottom w:val="nil"/>
              <w:right w:val="single" w:sz="12" w:space="0" w:color="C0C0C0"/>
            </w:tcBorders>
            <w:vAlign w:val="center"/>
          </w:tcPr>
          <w:p w14:paraId="4A11B695"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4963F28"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45294011" w14:textId="77777777" w:rsidTr="00A6561F">
        <w:trPr>
          <w:trHeight w:val="397"/>
        </w:trPr>
        <w:tc>
          <w:tcPr>
            <w:tcW w:w="1701" w:type="dxa"/>
            <w:tcBorders>
              <w:top w:val="nil"/>
              <w:left w:val="single" w:sz="4" w:space="0" w:color="auto"/>
              <w:bottom w:val="nil"/>
              <w:right w:val="single" w:sz="12" w:space="0" w:color="C0C0C0"/>
            </w:tcBorders>
            <w:vAlign w:val="center"/>
          </w:tcPr>
          <w:p w14:paraId="62EB8F4A"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1E4E4C6"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4FAFE732" w14:textId="77777777" w:rsidTr="00A6561F">
        <w:trPr>
          <w:trHeight w:val="124"/>
        </w:trPr>
        <w:tc>
          <w:tcPr>
            <w:tcW w:w="1701" w:type="dxa"/>
            <w:tcBorders>
              <w:top w:val="nil"/>
              <w:left w:val="single" w:sz="4" w:space="0" w:color="auto"/>
              <w:bottom w:val="nil"/>
              <w:right w:val="single" w:sz="12" w:space="0" w:color="C0C0C0"/>
            </w:tcBorders>
            <w:vAlign w:val="center"/>
          </w:tcPr>
          <w:p w14:paraId="5A8BB899"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D35B00E"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2F3AADCA" w14:textId="77777777" w:rsidTr="00A6561F">
        <w:trPr>
          <w:trHeight w:val="397"/>
        </w:trPr>
        <w:tc>
          <w:tcPr>
            <w:tcW w:w="1701" w:type="dxa"/>
            <w:tcBorders>
              <w:top w:val="nil"/>
              <w:left w:val="single" w:sz="4" w:space="0" w:color="auto"/>
              <w:bottom w:val="nil"/>
              <w:right w:val="single" w:sz="12" w:space="0" w:color="C0C0C0"/>
            </w:tcBorders>
            <w:vAlign w:val="center"/>
          </w:tcPr>
          <w:p w14:paraId="2A454866"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3EF745B9"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05208A46"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7929E137"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56B1FC15"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4C654E56"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BE8B1B3" w14:textId="77777777" w:rsidTr="00A6561F">
        <w:trPr>
          <w:trHeight w:hRule="exact" w:val="397"/>
        </w:trPr>
        <w:tc>
          <w:tcPr>
            <w:tcW w:w="7088" w:type="dxa"/>
            <w:vAlign w:val="center"/>
          </w:tcPr>
          <w:p w14:paraId="657B07D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F5FDC3"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40150498" w14:textId="77777777" w:rsidR="00B02DE8" w:rsidRPr="00DC69B4" w:rsidRDefault="00B02DE8" w:rsidP="00B02DE8">
      <w:pPr>
        <w:pStyle w:val="Question"/>
        <w:tabs>
          <w:tab w:val="clear" w:pos="-142"/>
        </w:tabs>
        <w:spacing w:before="20"/>
        <w:ind w:firstLine="0"/>
        <w:rPr>
          <w:rFonts w:ascii="Verdana" w:hAnsi="Verdana"/>
        </w:rPr>
      </w:pPr>
      <w:r w:rsidRPr="00DC69B4">
        <w:rPr>
          <w:rFonts w:ascii="Verdana" w:hAnsi="Verdana"/>
        </w:rPr>
        <w:t>This should include:</w:t>
      </w:r>
    </w:p>
    <w:p w14:paraId="015E247F"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 timeline of the candidate's employment history at the firm</w:t>
      </w:r>
    </w:p>
    <w:p w14:paraId="13AAD77C"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1C195E22"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any senior management or controlled functions performed</w:t>
      </w:r>
    </w:p>
    <w:p w14:paraId="143CF22B"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any prescribed responsibilities performed</w:t>
      </w:r>
    </w:p>
    <w:p w14:paraId="0123131C" w14:textId="77777777" w:rsidR="00B02DE8" w:rsidRPr="00DC69B4" w:rsidRDefault="00B02DE8" w:rsidP="00B02DE8">
      <w:pPr>
        <w:pStyle w:val="Question"/>
        <w:numPr>
          <w:ilvl w:val="0"/>
          <w:numId w:val="12"/>
        </w:numPr>
        <w:tabs>
          <w:tab w:val="clear" w:pos="-142"/>
        </w:tabs>
        <w:spacing w:before="20"/>
        <w:rPr>
          <w:rFonts w:ascii="Verdana" w:hAnsi="Verdana"/>
        </w:rPr>
      </w:pPr>
      <w:r w:rsidRPr="00DC69B4">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8DEFDA7" w14:textId="77777777" w:rsidTr="00A6561F">
        <w:trPr>
          <w:trHeight w:hRule="exact" w:val="1369"/>
        </w:trPr>
        <w:tc>
          <w:tcPr>
            <w:tcW w:w="7088" w:type="dxa"/>
            <w:vAlign w:val="center"/>
          </w:tcPr>
          <w:p w14:paraId="39A0CCD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B5DD70"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54FCEF7F" w14:textId="77777777" w:rsidR="00B02DE8" w:rsidRDefault="00B02DE8" w:rsidP="00B02DE8">
      <w:pPr>
        <w:pStyle w:val="Question"/>
        <w:rPr>
          <w:rFonts w:ascii="Verdana" w:hAnsi="Verdana"/>
          <w:b/>
        </w:rPr>
      </w:pPr>
    </w:p>
    <w:p w14:paraId="067CC4DD"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2</w:t>
      </w:r>
      <w:r w:rsidRPr="00B27110">
        <w:rPr>
          <w:rFonts w:ascii="Verdana" w:hAnsi="Verdana"/>
          <w:b/>
        </w:rPr>
        <w:tab/>
      </w:r>
      <w:r>
        <w:rPr>
          <w:rFonts w:ascii="Verdana" w:hAnsi="Verdana"/>
          <w:b/>
        </w:rPr>
        <w:t>Employment details (2)</w:t>
      </w:r>
    </w:p>
    <w:p w14:paraId="7B991112" w14:textId="77777777" w:rsidR="00B02DE8" w:rsidRPr="00B27110" w:rsidRDefault="00B02DE8" w:rsidP="00B02DE8">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B02DE8" w:rsidRPr="00B27110" w14:paraId="70425762"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A30E7F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1407F8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269DEE6"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298EA82"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69511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659731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0A123F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0EE19D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6330A5"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4DE476"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C1F469C" w14:textId="77777777" w:rsidR="00B02DE8" w:rsidRPr="00B27110" w:rsidRDefault="00B02DE8" w:rsidP="00B02DE8">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B02DE8" w:rsidRPr="00B27110" w14:paraId="443EDF4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6E499D4"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EE149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A99802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DD6766A"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89B25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88AF0B1"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540AEA2"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78721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BEA6A4"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0BAED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B083568"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44F59A5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1D2FDBD9"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5011C33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5479DA7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61BF9CEA"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32DA89E6" w14:textId="77777777" w:rsidTr="00A6561F">
        <w:trPr>
          <w:trHeight w:hRule="exact" w:val="605"/>
        </w:trPr>
        <w:tc>
          <w:tcPr>
            <w:tcW w:w="7088" w:type="dxa"/>
            <w:vAlign w:val="center"/>
          </w:tcPr>
          <w:p w14:paraId="0EF39CFF"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E91D4B"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608C11E" w14:textId="77777777" w:rsidTr="00A6561F">
        <w:trPr>
          <w:trHeight w:hRule="exact" w:val="397"/>
        </w:trPr>
        <w:tc>
          <w:tcPr>
            <w:tcW w:w="7088" w:type="dxa"/>
            <w:vAlign w:val="center"/>
          </w:tcPr>
          <w:p w14:paraId="7E15667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E5664D"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64451CA" w14:textId="77777777" w:rsidTr="00A6561F">
        <w:trPr>
          <w:trHeight w:hRule="exact" w:val="968"/>
        </w:trPr>
        <w:tc>
          <w:tcPr>
            <w:tcW w:w="7088" w:type="dxa"/>
            <w:vAlign w:val="center"/>
          </w:tcPr>
          <w:p w14:paraId="43927FF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02A68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0EBB2AF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3D6CEA40"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0FB02C1" w14:textId="77777777" w:rsidTr="00A6561F">
        <w:trPr>
          <w:trHeight w:hRule="exact" w:val="397"/>
        </w:trPr>
        <w:tc>
          <w:tcPr>
            <w:tcW w:w="7088" w:type="dxa"/>
            <w:vAlign w:val="center"/>
          </w:tcPr>
          <w:p w14:paraId="166377E3"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A55DF0"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3B118007"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2969688E"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754448A5" w14:textId="77777777" w:rsidTr="00A6561F">
        <w:trPr>
          <w:trHeight w:hRule="exact" w:val="397"/>
        </w:trPr>
        <w:tc>
          <w:tcPr>
            <w:tcW w:w="7088" w:type="dxa"/>
            <w:vAlign w:val="center"/>
          </w:tcPr>
          <w:p w14:paraId="4BDCEB86"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A3E165"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450AB87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475429E3"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D40B86B" w14:textId="77777777" w:rsidTr="00A6561F">
        <w:trPr>
          <w:trHeight w:hRule="exact" w:val="397"/>
        </w:trPr>
        <w:tc>
          <w:tcPr>
            <w:tcW w:w="7088" w:type="dxa"/>
            <w:vAlign w:val="center"/>
          </w:tcPr>
          <w:p w14:paraId="02D7D631"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6EFB791"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C959CAA" w14:textId="77777777" w:rsidTr="00A6561F">
        <w:trPr>
          <w:trHeight w:hRule="exact" w:val="397"/>
        </w:trPr>
        <w:tc>
          <w:tcPr>
            <w:tcW w:w="7088" w:type="dxa"/>
            <w:vAlign w:val="center"/>
          </w:tcPr>
          <w:p w14:paraId="55620639"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2A7E514" w14:textId="77777777" w:rsidR="00B02DE8" w:rsidRDefault="00B02DE8" w:rsidP="00B02DE8">
      <w:pPr>
        <w:pStyle w:val="Question"/>
        <w:rPr>
          <w:rFonts w:ascii="Verdana" w:hAnsi="Verdana"/>
          <w:b/>
        </w:rPr>
      </w:pPr>
    </w:p>
    <w:p w14:paraId="7E0BD008"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2638C3B6" w14:textId="77777777" w:rsidR="00B02DE8" w:rsidRPr="00B27110" w:rsidRDefault="00B02DE8" w:rsidP="00B02DE8">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6636C5C2"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6AB8F0CF"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53FB3148"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669E6933"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7D2DA981" w14:textId="77777777" w:rsidTr="00A6561F">
        <w:trPr>
          <w:trHeight w:val="397"/>
        </w:trPr>
        <w:tc>
          <w:tcPr>
            <w:tcW w:w="1701" w:type="dxa"/>
            <w:tcBorders>
              <w:top w:val="nil"/>
              <w:left w:val="single" w:sz="4" w:space="0" w:color="auto"/>
              <w:bottom w:val="nil"/>
              <w:right w:val="single" w:sz="12" w:space="0" w:color="C0C0C0"/>
            </w:tcBorders>
            <w:vAlign w:val="center"/>
          </w:tcPr>
          <w:p w14:paraId="5E4D8375"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EB9137E"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1F5A311" w14:textId="77777777" w:rsidTr="00A6561F">
        <w:trPr>
          <w:trHeight w:val="397"/>
        </w:trPr>
        <w:tc>
          <w:tcPr>
            <w:tcW w:w="1701" w:type="dxa"/>
            <w:tcBorders>
              <w:top w:val="nil"/>
              <w:left w:val="single" w:sz="4" w:space="0" w:color="auto"/>
              <w:bottom w:val="nil"/>
              <w:right w:val="single" w:sz="12" w:space="0" w:color="C0C0C0"/>
            </w:tcBorders>
            <w:vAlign w:val="center"/>
          </w:tcPr>
          <w:p w14:paraId="5BCCA6CF"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528313C"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59AF4D87" w14:textId="77777777" w:rsidTr="00A6561F">
        <w:trPr>
          <w:trHeight w:val="124"/>
        </w:trPr>
        <w:tc>
          <w:tcPr>
            <w:tcW w:w="1701" w:type="dxa"/>
            <w:tcBorders>
              <w:top w:val="nil"/>
              <w:left w:val="single" w:sz="4" w:space="0" w:color="auto"/>
              <w:bottom w:val="nil"/>
              <w:right w:val="single" w:sz="12" w:space="0" w:color="C0C0C0"/>
            </w:tcBorders>
            <w:vAlign w:val="center"/>
          </w:tcPr>
          <w:p w14:paraId="477D759A"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33157827"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3B13F72B" w14:textId="77777777" w:rsidTr="00A6561F">
        <w:trPr>
          <w:trHeight w:val="397"/>
        </w:trPr>
        <w:tc>
          <w:tcPr>
            <w:tcW w:w="1701" w:type="dxa"/>
            <w:tcBorders>
              <w:top w:val="nil"/>
              <w:left w:val="single" w:sz="4" w:space="0" w:color="auto"/>
              <w:bottom w:val="nil"/>
              <w:right w:val="single" w:sz="12" w:space="0" w:color="C0C0C0"/>
            </w:tcBorders>
            <w:vAlign w:val="center"/>
          </w:tcPr>
          <w:p w14:paraId="353E1A52"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2A84934F"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7DEC29B2"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07FE12AD"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391F3976"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68089CF4"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439A11DE" w14:textId="77777777" w:rsidTr="00A6561F">
        <w:trPr>
          <w:trHeight w:hRule="exact" w:val="397"/>
        </w:trPr>
        <w:tc>
          <w:tcPr>
            <w:tcW w:w="7088" w:type="dxa"/>
            <w:vAlign w:val="center"/>
          </w:tcPr>
          <w:p w14:paraId="2D7A3042"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AC4CD7"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550C89C1" w14:textId="77777777" w:rsidR="00B02DE8" w:rsidRPr="00EA71CB" w:rsidRDefault="00B02DE8" w:rsidP="00B02DE8">
      <w:pPr>
        <w:pStyle w:val="Question"/>
        <w:tabs>
          <w:tab w:val="clear" w:pos="-142"/>
        </w:tabs>
        <w:spacing w:before="20"/>
        <w:ind w:firstLine="0"/>
        <w:rPr>
          <w:rFonts w:ascii="Verdana" w:hAnsi="Verdana"/>
        </w:rPr>
      </w:pPr>
      <w:r w:rsidRPr="00EA71CB">
        <w:rPr>
          <w:rFonts w:ascii="Verdana" w:hAnsi="Verdana"/>
        </w:rPr>
        <w:t>This should include:</w:t>
      </w:r>
    </w:p>
    <w:p w14:paraId="5D0D8D0D"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 timeline of the candidate's employment history at the firm</w:t>
      </w:r>
    </w:p>
    <w:p w14:paraId="6BE900B0"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64CC5F63"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senior management or controlled functions performed</w:t>
      </w:r>
    </w:p>
    <w:p w14:paraId="0F74581F"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prescribed responsibilities performed</w:t>
      </w:r>
    </w:p>
    <w:p w14:paraId="7D655A1A"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5D612EAD" w14:textId="77777777" w:rsidTr="00A6561F">
        <w:trPr>
          <w:trHeight w:hRule="exact" w:val="1369"/>
        </w:trPr>
        <w:tc>
          <w:tcPr>
            <w:tcW w:w="7088" w:type="dxa"/>
            <w:vAlign w:val="center"/>
          </w:tcPr>
          <w:p w14:paraId="343E842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4488081"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1C76D704"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16237B90"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6A48053F"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67FE3C18"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1F54486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7F6954A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06E26DD5" w14:textId="77777777" w:rsidR="00B02DE8" w:rsidRDefault="00B02DE8" w:rsidP="00B02DE8">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379C36F5" w14:textId="77777777" w:rsidR="00B02DE8" w:rsidRPr="008267C6" w:rsidRDefault="00B02DE8" w:rsidP="00B02DE8">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CD12023" w14:textId="77777777" w:rsidTr="00A6561F">
        <w:trPr>
          <w:trHeight w:hRule="exact" w:val="1068"/>
        </w:trPr>
        <w:tc>
          <w:tcPr>
            <w:tcW w:w="7088" w:type="dxa"/>
            <w:vAlign w:val="center"/>
          </w:tcPr>
          <w:p w14:paraId="7EF51FC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CAA886" w14:textId="77777777" w:rsidR="00B02DE8" w:rsidRDefault="00B02DE8" w:rsidP="00B02DE8">
      <w:pPr>
        <w:pStyle w:val="Question"/>
        <w:rPr>
          <w:rFonts w:ascii="Verdana" w:hAnsi="Verdana"/>
          <w:b/>
        </w:rPr>
      </w:pPr>
    </w:p>
    <w:p w14:paraId="02AFCCF0"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2D55C5C4" w14:textId="77777777" w:rsidR="00B02DE8" w:rsidRDefault="00B02DE8" w:rsidP="00B02DE8">
      <w:pPr>
        <w:pStyle w:val="Question"/>
        <w:rPr>
          <w:rFonts w:ascii="Verdana" w:hAnsi="Verdana"/>
          <w:b/>
        </w:rPr>
      </w:pPr>
    </w:p>
    <w:p w14:paraId="4E90BAFC"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Employment details (3)</w:t>
      </w:r>
    </w:p>
    <w:p w14:paraId="21622AAB" w14:textId="77777777" w:rsidR="00B02DE8" w:rsidRPr="00B27110" w:rsidRDefault="00B02DE8" w:rsidP="00B02DE8">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B02DE8" w:rsidRPr="00B27110" w14:paraId="129ECE03"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4E0BA2C9"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70C97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4EEC3C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6D8D347"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72E108D"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D3DCF2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7420F5E"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C548C80"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15215D0" w14:textId="77777777" w:rsidR="00B02DE8" w:rsidRPr="00B27110" w:rsidRDefault="00B02DE8" w:rsidP="00B02DE8">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B02DE8" w:rsidRPr="00B27110" w14:paraId="3B9458C5"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51BCCC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68B4CF3"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913E6B5"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B86A531"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77C10CF"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D9D9E08"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2C461AA"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2E3788C" w14:textId="77777777" w:rsidR="00B02DE8" w:rsidRPr="00B27110" w:rsidRDefault="00B02DE8"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51E431A" w14:textId="77777777" w:rsidR="00B02DE8" w:rsidRDefault="00B02DE8" w:rsidP="00B02DE8">
      <w:pPr>
        <w:pStyle w:val="Question"/>
        <w:rPr>
          <w:rFonts w:ascii="Verdana" w:hAnsi="Verdana"/>
          <w:b/>
        </w:rPr>
      </w:pPr>
      <w:r>
        <w:rPr>
          <w:rFonts w:ascii="Verdana" w:hAnsi="Verdana"/>
          <w:b/>
        </w:rPr>
        <w:tab/>
      </w:r>
      <w:r>
        <w:rPr>
          <w:rFonts w:ascii="Verdana" w:hAnsi="Verdana"/>
          <w:b/>
        </w:rPr>
        <w:tab/>
        <w:t>Nature of employment</w:t>
      </w:r>
    </w:p>
    <w:p w14:paraId="35010580"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033CDD2A"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50FD49A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2000859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4F1283A5"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73F5F37" w14:textId="77777777" w:rsidTr="00A6561F">
        <w:trPr>
          <w:trHeight w:hRule="exact" w:val="605"/>
        </w:trPr>
        <w:tc>
          <w:tcPr>
            <w:tcW w:w="7088" w:type="dxa"/>
            <w:vAlign w:val="center"/>
          </w:tcPr>
          <w:p w14:paraId="14511FD8" w14:textId="77777777" w:rsidR="00B02DE8" w:rsidRPr="00E0460D" w:rsidRDefault="00B02DE8" w:rsidP="00A6561F">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53467DF" w14:textId="77777777" w:rsidR="00B02DE8" w:rsidRPr="00B27110" w:rsidRDefault="00B02DE8" w:rsidP="00B02DE8">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413E01C" w14:textId="77777777" w:rsidTr="00A6561F">
        <w:trPr>
          <w:trHeight w:hRule="exact" w:val="397"/>
        </w:trPr>
        <w:tc>
          <w:tcPr>
            <w:tcW w:w="7088" w:type="dxa"/>
            <w:vAlign w:val="center"/>
          </w:tcPr>
          <w:p w14:paraId="668193E7"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8947D2"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DDBC90A" w14:textId="77777777" w:rsidTr="00A6561F">
        <w:trPr>
          <w:trHeight w:hRule="exact" w:val="968"/>
        </w:trPr>
        <w:tc>
          <w:tcPr>
            <w:tcW w:w="7088" w:type="dxa"/>
            <w:vAlign w:val="center"/>
          </w:tcPr>
          <w:p w14:paraId="02951F3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3BC5DB9"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4C6471E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44736445"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CFBE30A" w14:textId="77777777" w:rsidTr="00A6561F">
        <w:trPr>
          <w:trHeight w:hRule="exact" w:val="397"/>
        </w:trPr>
        <w:tc>
          <w:tcPr>
            <w:tcW w:w="7088" w:type="dxa"/>
            <w:vAlign w:val="center"/>
          </w:tcPr>
          <w:p w14:paraId="19DA765F"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641F03F"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AAA4CDE"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7253D263"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6846F4F4" w14:textId="77777777" w:rsidTr="00A6561F">
        <w:trPr>
          <w:trHeight w:hRule="exact" w:val="397"/>
        </w:trPr>
        <w:tc>
          <w:tcPr>
            <w:tcW w:w="7088" w:type="dxa"/>
            <w:vAlign w:val="center"/>
          </w:tcPr>
          <w:p w14:paraId="14BB15FB"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5302C61"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Is the employer regulated or has it ever been regulated?</w:t>
      </w:r>
    </w:p>
    <w:p w14:paraId="242342C2"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77C4C4D2" w14:textId="77777777" w:rsidR="00B02DE8" w:rsidRPr="00B27110" w:rsidRDefault="00B02DE8" w:rsidP="00B02DE8">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BF34A6C" w14:textId="77777777" w:rsidTr="00A6561F">
        <w:trPr>
          <w:trHeight w:hRule="exact" w:val="397"/>
        </w:trPr>
        <w:tc>
          <w:tcPr>
            <w:tcW w:w="7088" w:type="dxa"/>
            <w:vAlign w:val="center"/>
          </w:tcPr>
          <w:p w14:paraId="52BF9CE8"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7AD86A" w14:textId="77777777" w:rsidR="00B02DE8" w:rsidRPr="00B27110" w:rsidRDefault="00B02DE8" w:rsidP="00B02DE8">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0C942705" w14:textId="77777777" w:rsidTr="00A6561F">
        <w:trPr>
          <w:trHeight w:hRule="exact" w:val="397"/>
        </w:trPr>
        <w:tc>
          <w:tcPr>
            <w:tcW w:w="7088" w:type="dxa"/>
            <w:vAlign w:val="center"/>
          </w:tcPr>
          <w:p w14:paraId="06CD49C8"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AA9A87C" w14:textId="77777777" w:rsidR="00B02DE8" w:rsidRDefault="00B02DE8" w:rsidP="00B02DE8">
      <w:pPr>
        <w:pStyle w:val="Question"/>
        <w:rPr>
          <w:rFonts w:ascii="Verdana" w:hAnsi="Verdana"/>
          <w:b/>
        </w:rPr>
      </w:pPr>
    </w:p>
    <w:p w14:paraId="49B16354" w14:textId="77777777" w:rsidR="00B02DE8" w:rsidRDefault="00B02DE8" w:rsidP="00B02DE8">
      <w:pPr>
        <w:rPr>
          <w:rFonts w:ascii="Verdana" w:eastAsia="Times New Roman" w:hAnsi="Verdana" w:cs="Times New Roman"/>
          <w:b/>
          <w:sz w:val="18"/>
          <w:szCs w:val="20"/>
          <w:lang w:eastAsia="en-GB"/>
        </w:rPr>
      </w:pPr>
      <w:r>
        <w:rPr>
          <w:rFonts w:ascii="Verdana" w:hAnsi="Verdana"/>
          <w:b/>
        </w:rPr>
        <w:br w:type="page"/>
      </w:r>
    </w:p>
    <w:p w14:paraId="353C75E4" w14:textId="77777777" w:rsidR="00B02DE8" w:rsidRPr="00B27110" w:rsidRDefault="00B02DE8" w:rsidP="00B02DE8">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B02DE8" w:rsidRPr="00862EE7" w14:paraId="0B006273" w14:textId="77777777" w:rsidTr="00A6561F">
        <w:trPr>
          <w:trHeight w:val="397"/>
        </w:trPr>
        <w:tc>
          <w:tcPr>
            <w:tcW w:w="1701" w:type="dxa"/>
            <w:tcBorders>
              <w:top w:val="single" w:sz="4" w:space="0" w:color="auto"/>
              <w:left w:val="single" w:sz="4" w:space="0" w:color="auto"/>
              <w:bottom w:val="nil"/>
              <w:right w:val="single" w:sz="12" w:space="0" w:color="C0C0C0"/>
            </w:tcBorders>
            <w:vAlign w:val="center"/>
          </w:tcPr>
          <w:p w14:paraId="6B8386A4" w14:textId="77777777" w:rsidR="00B02DE8" w:rsidRPr="00862EE7" w:rsidRDefault="00B02DE8" w:rsidP="00A6561F">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2FD1211D"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4F01FCB"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4CB9F53" w14:textId="77777777" w:rsidTr="00A6561F">
        <w:trPr>
          <w:trHeight w:val="397"/>
        </w:trPr>
        <w:tc>
          <w:tcPr>
            <w:tcW w:w="1701" w:type="dxa"/>
            <w:tcBorders>
              <w:top w:val="nil"/>
              <w:left w:val="single" w:sz="4" w:space="0" w:color="auto"/>
              <w:bottom w:val="nil"/>
              <w:right w:val="single" w:sz="12" w:space="0" w:color="C0C0C0"/>
            </w:tcBorders>
            <w:vAlign w:val="center"/>
          </w:tcPr>
          <w:p w14:paraId="28CD95FE"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71FFFE4C"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61CC9A2A" w14:textId="77777777" w:rsidTr="00A6561F">
        <w:trPr>
          <w:trHeight w:val="397"/>
        </w:trPr>
        <w:tc>
          <w:tcPr>
            <w:tcW w:w="1701" w:type="dxa"/>
            <w:tcBorders>
              <w:top w:val="nil"/>
              <w:left w:val="single" w:sz="4" w:space="0" w:color="auto"/>
              <w:bottom w:val="nil"/>
              <w:right w:val="single" w:sz="12" w:space="0" w:color="C0C0C0"/>
            </w:tcBorders>
            <w:vAlign w:val="center"/>
          </w:tcPr>
          <w:p w14:paraId="12ABF46B"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9CC685D" w14:textId="77777777" w:rsidR="00B02DE8" w:rsidRPr="00862EE7" w:rsidRDefault="00B02DE8" w:rsidP="00A6561F">
            <w:pPr>
              <w:pStyle w:val="Qsanswer"/>
              <w:keepNext/>
              <w:spacing w:before="20"/>
              <w:ind w:right="57"/>
              <w:rPr>
                <w:rFonts w:ascii="Verdana" w:hAnsi="Verdana"/>
                <w:color w:val="auto"/>
              </w:rPr>
            </w:pPr>
          </w:p>
        </w:tc>
      </w:tr>
      <w:tr w:rsidR="00B02DE8" w:rsidRPr="00862EE7" w14:paraId="0FCCCAD8" w14:textId="77777777" w:rsidTr="00A6561F">
        <w:trPr>
          <w:trHeight w:val="124"/>
        </w:trPr>
        <w:tc>
          <w:tcPr>
            <w:tcW w:w="1701" w:type="dxa"/>
            <w:tcBorders>
              <w:top w:val="nil"/>
              <w:left w:val="single" w:sz="4" w:space="0" w:color="auto"/>
              <w:bottom w:val="nil"/>
              <w:right w:val="single" w:sz="12" w:space="0" w:color="C0C0C0"/>
            </w:tcBorders>
            <w:vAlign w:val="center"/>
          </w:tcPr>
          <w:p w14:paraId="01432A0F" w14:textId="77777777" w:rsidR="00B02DE8" w:rsidRPr="00862EE7" w:rsidRDefault="00B02DE8" w:rsidP="00A6561F">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8B12B0A" w14:textId="77777777" w:rsidR="00B02DE8" w:rsidRPr="00862EE7" w:rsidRDefault="00B02DE8" w:rsidP="00A6561F">
            <w:pPr>
              <w:pStyle w:val="Qsanswer"/>
              <w:keepNext/>
              <w:spacing w:before="20" w:after="0"/>
              <w:ind w:right="57"/>
              <w:rPr>
                <w:rFonts w:ascii="Verdana" w:hAnsi="Verdana"/>
                <w:color w:val="auto"/>
              </w:rPr>
            </w:pPr>
          </w:p>
        </w:tc>
      </w:tr>
      <w:tr w:rsidR="00B02DE8" w:rsidRPr="00862EE7" w14:paraId="05B550A9" w14:textId="77777777" w:rsidTr="00A6561F">
        <w:trPr>
          <w:trHeight w:val="397"/>
        </w:trPr>
        <w:tc>
          <w:tcPr>
            <w:tcW w:w="1701" w:type="dxa"/>
            <w:tcBorders>
              <w:top w:val="nil"/>
              <w:left w:val="single" w:sz="4" w:space="0" w:color="auto"/>
              <w:bottom w:val="nil"/>
              <w:right w:val="single" w:sz="12" w:space="0" w:color="C0C0C0"/>
            </w:tcBorders>
            <w:vAlign w:val="center"/>
          </w:tcPr>
          <w:p w14:paraId="3E8E85E4" w14:textId="77777777" w:rsidR="00B02DE8" w:rsidRPr="00862EE7" w:rsidRDefault="00B02DE8" w:rsidP="00A6561F">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7CB34D9C"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B02DE8" w:rsidRPr="00862EE7" w14:paraId="1EE4740A" w14:textId="77777777" w:rsidTr="00A6561F">
        <w:trPr>
          <w:trHeight w:val="397"/>
        </w:trPr>
        <w:tc>
          <w:tcPr>
            <w:tcW w:w="1701" w:type="dxa"/>
            <w:tcBorders>
              <w:top w:val="nil"/>
              <w:left w:val="single" w:sz="4" w:space="0" w:color="auto"/>
              <w:bottom w:val="single" w:sz="4" w:space="0" w:color="auto"/>
              <w:right w:val="single" w:sz="12" w:space="0" w:color="C0C0C0"/>
            </w:tcBorders>
            <w:vAlign w:val="center"/>
          </w:tcPr>
          <w:p w14:paraId="17E427F5" w14:textId="77777777" w:rsidR="00B02DE8" w:rsidRPr="00862EE7" w:rsidRDefault="00B02DE8" w:rsidP="00A6561F">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26DD9D33" w14:textId="77777777" w:rsidR="00B02DE8" w:rsidRPr="00862EE7" w:rsidRDefault="00B02DE8" w:rsidP="00A6561F">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3D445430" w14:textId="77777777" w:rsidR="00B02DE8" w:rsidRPr="00B27110" w:rsidRDefault="00B02DE8" w:rsidP="00B02DE8">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21F67C20" w14:textId="77777777" w:rsidTr="00A6561F">
        <w:trPr>
          <w:trHeight w:hRule="exact" w:val="397"/>
        </w:trPr>
        <w:tc>
          <w:tcPr>
            <w:tcW w:w="7088" w:type="dxa"/>
            <w:vAlign w:val="center"/>
          </w:tcPr>
          <w:p w14:paraId="015E83E4"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804973E"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332AECAB" w14:textId="77777777" w:rsidR="00B02DE8" w:rsidRPr="00EA71CB" w:rsidRDefault="00B02DE8" w:rsidP="00B02DE8">
      <w:pPr>
        <w:pStyle w:val="Question"/>
        <w:tabs>
          <w:tab w:val="clear" w:pos="-142"/>
        </w:tabs>
        <w:spacing w:before="20"/>
        <w:ind w:firstLine="0"/>
        <w:rPr>
          <w:rFonts w:ascii="Verdana" w:hAnsi="Verdana"/>
        </w:rPr>
      </w:pPr>
      <w:r w:rsidRPr="00EA71CB">
        <w:rPr>
          <w:rFonts w:ascii="Verdana" w:hAnsi="Verdana"/>
        </w:rPr>
        <w:t>This should include:</w:t>
      </w:r>
    </w:p>
    <w:p w14:paraId="10C634BA"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 timeline of the candidate's employment history at the firm</w:t>
      </w:r>
    </w:p>
    <w:p w14:paraId="1EE1822D" w14:textId="77777777" w:rsidR="00B02DE8" w:rsidRPr="00EA71CB" w:rsidRDefault="00B02DE8" w:rsidP="00B02DE8">
      <w:pPr>
        <w:pStyle w:val="Question"/>
        <w:numPr>
          <w:ilvl w:val="0"/>
          <w:numId w:val="12"/>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4C4BB5D3"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senior management or controlled functions performed</w:t>
      </w:r>
    </w:p>
    <w:p w14:paraId="0F8B4E10"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any prescribed responsibilities performed</w:t>
      </w:r>
    </w:p>
    <w:p w14:paraId="6E3E74E8" w14:textId="77777777" w:rsidR="00B02DE8" w:rsidRPr="00EA71CB" w:rsidRDefault="00B02DE8" w:rsidP="00B02DE8">
      <w:pPr>
        <w:pStyle w:val="Question"/>
        <w:numPr>
          <w:ilvl w:val="0"/>
          <w:numId w:val="12"/>
        </w:numPr>
        <w:tabs>
          <w:tab w:val="clear" w:pos="-142"/>
        </w:tabs>
        <w:spacing w:before="20"/>
        <w:rPr>
          <w:rFonts w:ascii="Verdana" w:hAnsi="Verdana"/>
        </w:rPr>
      </w:pPr>
      <w:r w:rsidRPr="00EA71CB">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45DA95DA" w14:textId="77777777" w:rsidTr="00A6561F">
        <w:trPr>
          <w:trHeight w:hRule="exact" w:val="1369"/>
        </w:trPr>
        <w:tc>
          <w:tcPr>
            <w:tcW w:w="7088" w:type="dxa"/>
            <w:vAlign w:val="center"/>
          </w:tcPr>
          <w:p w14:paraId="6D17D1DA"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B39732" w14:textId="77777777" w:rsidR="00B02DE8" w:rsidRDefault="00B02DE8" w:rsidP="00B02DE8">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1DBC528D"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5CB7A896" w14:textId="77777777" w:rsidR="00B02DE8" w:rsidRPr="003C1C0D"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0CCB79A2"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7505E7F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7EA187DC"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15E5F08B" w14:textId="77777777" w:rsidR="00B02DE8" w:rsidRDefault="00B02DE8" w:rsidP="00B02DE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3149D472" w14:textId="77777777" w:rsidR="00B02DE8" w:rsidRDefault="00B02DE8" w:rsidP="00B02DE8">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7867EBFB" w14:textId="77777777" w:rsidR="00B02DE8" w:rsidRPr="008267C6" w:rsidRDefault="00B02DE8" w:rsidP="00B02DE8">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02DE8" w:rsidRPr="00E0460D" w14:paraId="17DA6898" w14:textId="77777777" w:rsidTr="00A6561F">
        <w:trPr>
          <w:trHeight w:hRule="exact" w:val="1068"/>
        </w:trPr>
        <w:tc>
          <w:tcPr>
            <w:tcW w:w="7088" w:type="dxa"/>
            <w:vAlign w:val="center"/>
          </w:tcPr>
          <w:p w14:paraId="45D502D4" w14:textId="77777777" w:rsidR="00B02DE8" w:rsidRPr="00E0460D" w:rsidRDefault="00B02DE8"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B992153" w14:textId="3D181D89" w:rsidR="00AB6017" w:rsidRDefault="00AB6017" w:rsidP="00DD0B6B">
      <w:pPr>
        <w:pStyle w:val="Question"/>
        <w:rPr>
          <w:rFonts w:ascii="Verdana" w:hAnsi="Verdana"/>
          <w:b/>
        </w:rPr>
      </w:pPr>
    </w:p>
    <w:p w14:paraId="6131D27B" w14:textId="77777777" w:rsidR="00AB6017" w:rsidRDefault="00AB6017">
      <w:pPr>
        <w:rPr>
          <w:rFonts w:ascii="Verdana" w:eastAsia="Times New Roman" w:hAnsi="Verdana" w:cs="Times New Roman"/>
          <w:b/>
          <w:sz w:val="18"/>
          <w:szCs w:val="20"/>
          <w:lang w:eastAsia="en-GB"/>
        </w:rPr>
      </w:pPr>
      <w:r>
        <w:rPr>
          <w:rFonts w:ascii="Verdana" w:hAnsi="Verdana"/>
          <w:b/>
        </w:rPr>
        <w:br w:type="page"/>
      </w:r>
    </w:p>
    <w:p w14:paraId="41C4FC84" w14:textId="77777777" w:rsidR="004906AD" w:rsidRDefault="004906AD" w:rsidP="00DD0B6B">
      <w:pPr>
        <w:pStyle w:val="Question"/>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3E4484" w:rsidRPr="00EB352E" w14:paraId="74E81D0B" w14:textId="77777777" w:rsidTr="00B03E7A">
        <w:trPr>
          <w:trHeight w:hRule="exact" w:val="862"/>
        </w:trPr>
        <w:tc>
          <w:tcPr>
            <w:tcW w:w="2268" w:type="dxa"/>
            <w:shd w:val="clear" w:color="auto" w:fill="701B45"/>
            <w:vAlign w:val="center"/>
          </w:tcPr>
          <w:p w14:paraId="28AE6CAB" w14:textId="77777777" w:rsidR="003E4484" w:rsidRPr="00EB352E" w:rsidRDefault="003E4484" w:rsidP="00B03E7A">
            <w:pPr>
              <w:pStyle w:val="Sectionheading"/>
              <w:tabs>
                <w:tab w:val="right" w:pos="-142"/>
              </w:tabs>
              <w:spacing w:before="0"/>
              <w:ind w:right="142"/>
              <w:jc w:val="right"/>
              <w:rPr>
                <w:rFonts w:ascii="Verdana" w:hAnsi="Verdana"/>
                <w:sz w:val="32"/>
              </w:rPr>
            </w:pPr>
            <w:r>
              <w:rPr>
                <w:rFonts w:ascii="Verdana" w:hAnsi="Verdana"/>
              </w:rPr>
              <mc:AlternateContent>
                <mc:Choice Requires="wps">
                  <w:drawing>
                    <wp:anchor distT="0" distB="0" distL="114300" distR="114300" simplePos="0" relativeHeight="251658250" behindDoc="1" locked="0" layoutInCell="0" allowOverlap="1" wp14:anchorId="7B808E0F" wp14:editId="0DD6D6EE">
                      <wp:simplePos x="0" y="0"/>
                      <wp:positionH relativeFrom="column">
                        <wp:posOffset>-1438910</wp:posOffset>
                      </wp:positionH>
                      <wp:positionV relativeFrom="paragraph">
                        <wp:posOffset>1270</wp:posOffset>
                      </wp:positionV>
                      <wp:extent cx="6414135" cy="344170"/>
                      <wp:effectExtent l="0" t="2540" r="0" b="0"/>
                      <wp:wrapNone/>
                      <wp:docPr id="21" name="Rectangle 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49FE9A4" id="Rectangle 21" o:spid="_x0000_s1026" style="position:absolute;margin-left:-113.3pt;margin-top:.1pt;width:505.05pt;height:27.1pt;z-index:-25165823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rPr>
              <w:t>10</w:t>
            </w:r>
          </w:p>
        </w:tc>
        <w:tc>
          <w:tcPr>
            <w:tcW w:w="7825" w:type="dxa"/>
            <w:shd w:val="clear" w:color="auto" w:fill="701B45"/>
            <w:vAlign w:val="center"/>
          </w:tcPr>
          <w:p w14:paraId="468B9BE3" w14:textId="77777777" w:rsidR="003E4484" w:rsidRPr="00EB352E" w:rsidRDefault="003E4484" w:rsidP="00B03E7A">
            <w:pPr>
              <w:pStyle w:val="Sectionheading"/>
              <w:spacing w:before="0"/>
              <w:rPr>
                <w:rFonts w:ascii="Verdana" w:hAnsi="Verdana"/>
              </w:rPr>
            </w:pPr>
            <w:r>
              <w:rPr>
                <w:rFonts w:ascii="Verdana" w:hAnsi="Verdana"/>
              </w:rPr>
              <w:t>Assessment of the candidate</w:t>
            </w:r>
          </w:p>
        </w:tc>
      </w:tr>
    </w:tbl>
    <w:p w14:paraId="07AF1713" w14:textId="77777777" w:rsidR="003E4484" w:rsidRDefault="003E4484" w:rsidP="003E4484">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6314F2EA" w14:textId="0BD14E44" w:rsidR="003E4484" w:rsidRDefault="003E4484" w:rsidP="003E44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006F79B3">
        <w:rPr>
          <w:rFonts w:ascii="Webdings" w:eastAsia="Webdings" w:hAnsi="Webdings" w:cs="Webdings"/>
        </w:rPr>
        <w:t xml:space="preserve"> </w:t>
      </w:r>
      <w:r>
        <w:rPr>
          <w:rFonts w:ascii="Verdana" w:hAnsi="Verdana"/>
        </w:rPr>
        <w:t>Give details below</w:t>
      </w:r>
    </w:p>
    <w:p w14:paraId="35B7F1FF" w14:textId="44E4BF5A" w:rsidR="003E4484" w:rsidRDefault="003E4484" w:rsidP="003E4484">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006F79B3">
        <w:rPr>
          <w:rFonts w:ascii="Webdings" w:eastAsia="Webdings" w:hAnsi="Webdings" w:cs="Webdings"/>
        </w:rPr>
        <w:t xml:space="preserve"> </w:t>
      </w:r>
      <w:r>
        <w:rPr>
          <w:rFonts w:ascii="Verdana" w:hAnsi="Verdana"/>
        </w:rPr>
        <w:t>Continue to Question 10.2</w:t>
      </w:r>
    </w:p>
    <w:tbl>
      <w:tblPr>
        <w:tblStyle w:val="TableGrid"/>
        <w:tblW w:w="10867" w:type="dxa"/>
        <w:tblInd w:w="-2586" w:type="dxa"/>
        <w:tblLayout w:type="fixed"/>
        <w:tblLook w:val="04A0" w:firstRow="1" w:lastRow="0" w:firstColumn="1" w:lastColumn="0" w:noHBand="0" w:noVBand="1"/>
      </w:tblPr>
      <w:tblGrid>
        <w:gridCol w:w="1535"/>
        <w:gridCol w:w="1842"/>
        <w:gridCol w:w="1869"/>
        <w:gridCol w:w="1701"/>
        <w:gridCol w:w="1701"/>
        <w:gridCol w:w="2219"/>
      </w:tblGrid>
      <w:tr w:rsidR="003E4484" w14:paraId="46470C08" w14:textId="77777777" w:rsidTr="007451B5">
        <w:tc>
          <w:tcPr>
            <w:tcW w:w="1535" w:type="dxa"/>
            <w:shd w:val="clear" w:color="auto" w:fill="D9D9D9" w:themeFill="background1" w:themeFillShade="D9"/>
          </w:tcPr>
          <w:p w14:paraId="6CCB8832" w14:textId="77777777" w:rsidR="003E4484" w:rsidRDefault="003E4484" w:rsidP="00B03E7A">
            <w:pPr>
              <w:pStyle w:val="Question"/>
              <w:ind w:right="149" w:firstLine="0"/>
              <w:rPr>
                <w:rFonts w:ascii="Verdana" w:hAnsi="Verdana"/>
                <w:b/>
              </w:rPr>
            </w:pPr>
            <w:r>
              <w:rPr>
                <w:rFonts w:ascii="Verdana" w:hAnsi="Verdana"/>
                <w:b/>
              </w:rPr>
              <w:t xml:space="preserve">Name of firm </w:t>
            </w:r>
          </w:p>
        </w:tc>
        <w:tc>
          <w:tcPr>
            <w:tcW w:w="1842" w:type="dxa"/>
            <w:shd w:val="clear" w:color="auto" w:fill="D9D9D9" w:themeFill="background1" w:themeFillShade="D9"/>
          </w:tcPr>
          <w:p w14:paraId="5734C7B8" w14:textId="77777777" w:rsidR="003E4484" w:rsidRDefault="003E4484" w:rsidP="00B03E7A">
            <w:pPr>
              <w:pStyle w:val="Question"/>
              <w:ind w:right="0" w:firstLine="0"/>
              <w:rPr>
                <w:rFonts w:ascii="Verdana" w:hAnsi="Verdana"/>
                <w:b/>
              </w:rPr>
            </w:pPr>
            <w:r>
              <w:rPr>
                <w:rFonts w:ascii="Verdana" w:hAnsi="Verdana"/>
                <w:b/>
              </w:rPr>
              <w:t>Nature of business</w:t>
            </w:r>
          </w:p>
        </w:tc>
        <w:tc>
          <w:tcPr>
            <w:tcW w:w="1869" w:type="dxa"/>
            <w:shd w:val="clear" w:color="auto" w:fill="D9D9D9" w:themeFill="background1" w:themeFillShade="D9"/>
          </w:tcPr>
          <w:p w14:paraId="1EDECADE" w14:textId="77777777" w:rsidR="003E4484" w:rsidRDefault="003E4484" w:rsidP="00B03E7A">
            <w:pPr>
              <w:pStyle w:val="Question"/>
              <w:ind w:right="285" w:firstLine="0"/>
              <w:rPr>
                <w:rFonts w:ascii="Verdana" w:hAnsi="Verdana"/>
                <w:b/>
              </w:rPr>
            </w:pPr>
            <w:r>
              <w:rPr>
                <w:rFonts w:ascii="Verdana" w:hAnsi="Verdana"/>
                <w:b/>
              </w:rPr>
              <w:t>Country of incorporation</w:t>
            </w:r>
          </w:p>
        </w:tc>
        <w:tc>
          <w:tcPr>
            <w:tcW w:w="1701" w:type="dxa"/>
            <w:shd w:val="clear" w:color="auto" w:fill="D9D9D9" w:themeFill="background1" w:themeFillShade="D9"/>
          </w:tcPr>
          <w:p w14:paraId="64196523" w14:textId="77777777" w:rsidR="003E4484" w:rsidRDefault="003E4484" w:rsidP="00B03E7A">
            <w:pPr>
              <w:pStyle w:val="Question"/>
              <w:ind w:right="0" w:firstLine="0"/>
              <w:rPr>
                <w:rFonts w:ascii="Verdana" w:hAnsi="Verdana"/>
                <w:b/>
              </w:rPr>
            </w:pPr>
            <w:r>
              <w:rPr>
                <w:rFonts w:ascii="Verdana" w:hAnsi="Verdana"/>
                <w:b/>
              </w:rPr>
              <w:t>Date directorship started</w:t>
            </w:r>
            <w:r w:rsidRPr="003926D1">
              <w:rPr>
                <w:rFonts w:ascii="Verdana" w:hAnsi="Verdana"/>
                <w:bCs/>
              </w:rPr>
              <w:br/>
              <w:t>For example, 14 3 1995</w:t>
            </w:r>
          </w:p>
        </w:tc>
        <w:tc>
          <w:tcPr>
            <w:tcW w:w="1701" w:type="dxa"/>
            <w:shd w:val="clear" w:color="auto" w:fill="D9D9D9" w:themeFill="background1" w:themeFillShade="D9"/>
          </w:tcPr>
          <w:p w14:paraId="3D49DC49" w14:textId="77777777" w:rsidR="003E4484" w:rsidRDefault="003E4484" w:rsidP="007451B5">
            <w:pPr>
              <w:pStyle w:val="Question"/>
              <w:ind w:right="172" w:firstLine="0"/>
              <w:rPr>
                <w:rFonts w:ascii="Verdana" w:hAnsi="Verdana"/>
                <w:b/>
              </w:rPr>
            </w:pPr>
            <w:r>
              <w:rPr>
                <w:rFonts w:ascii="Verdana" w:hAnsi="Verdana"/>
                <w:b/>
              </w:rPr>
              <w:t>Date the directorship ended</w:t>
            </w:r>
            <w:r>
              <w:rPr>
                <w:rFonts w:ascii="Verdana" w:hAnsi="Verdana"/>
                <w:b/>
              </w:rPr>
              <w:br/>
            </w:r>
            <w:r w:rsidRPr="003926D1">
              <w:rPr>
                <w:rFonts w:ascii="Verdana" w:hAnsi="Verdana"/>
                <w:bCs/>
              </w:rPr>
              <w:t>For example, 14 3 1995</w:t>
            </w:r>
            <w:r>
              <w:rPr>
                <w:rFonts w:ascii="Verdana" w:hAnsi="Verdana"/>
                <w:b/>
              </w:rPr>
              <w:br/>
            </w:r>
            <w:r w:rsidRPr="00237EAF">
              <w:rPr>
                <w:rFonts w:ascii="Verdana" w:hAnsi="Verdana"/>
                <w:bCs/>
              </w:rPr>
              <w:t>Leave blank if not end date</w:t>
            </w:r>
          </w:p>
        </w:tc>
        <w:tc>
          <w:tcPr>
            <w:tcW w:w="2219" w:type="dxa"/>
            <w:shd w:val="clear" w:color="auto" w:fill="D9D9D9" w:themeFill="background1" w:themeFillShade="D9"/>
          </w:tcPr>
          <w:p w14:paraId="5594BDED" w14:textId="77777777" w:rsidR="003E4484" w:rsidRDefault="003E4484" w:rsidP="00B03E7A">
            <w:pPr>
              <w:pStyle w:val="Question"/>
              <w:ind w:right="333" w:firstLine="0"/>
              <w:rPr>
                <w:rFonts w:ascii="Verdana" w:hAnsi="Verdana"/>
                <w:b/>
              </w:rPr>
            </w:pPr>
            <w:r>
              <w:rPr>
                <w:rFonts w:ascii="Verdana" w:hAnsi="Verdana"/>
                <w:b/>
              </w:rPr>
              <w:t>If no end date, provide a breakdown of time spent each month and year in this role.</w:t>
            </w:r>
          </w:p>
        </w:tc>
      </w:tr>
      <w:tr w:rsidR="003E4484" w14:paraId="6111BDF0" w14:textId="77777777" w:rsidTr="007451B5">
        <w:tc>
          <w:tcPr>
            <w:tcW w:w="1535" w:type="dxa"/>
          </w:tcPr>
          <w:p w14:paraId="2EA56E11"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B7C4FE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B112C14"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CD4BDBB"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87F66D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A98C030"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111FD2FE" w14:textId="77777777" w:rsidTr="007451B5">
        <w:tc>
          <w:tcPr>
            <w:tcW w:w="1535" w:type="dxa"/>
          </w:tcPr>
          <w:p w14:paraId="00B08B7D"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FE3F216"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6CAE7E6"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12F207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7FE009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668E4D6"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2605D2B7" w14:textId="77777777" w:rsidTr="007451B5">
        <w:tc>
          <w:tcPr>
            <w:tcW w:w="1535" w:type="dxa"/>
          </w:tcPr>
          <w:p w14:paraId="0CEE074F"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229B1B8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37C8607"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B2E8EE9"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2D6EB7"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6DFD35CC"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5F378BBD" w14:textId="77777777" w:rsidTr="007451B5">
        <w:tc>
          <w:tcPr>
            <w:tcW w:w="1535" w:type="dxa"/>
          </w:tcPr>
          <w:p w14:paraId="487176D8"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3E9176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034C46E"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360984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BE1630"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1665ECBB"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3185879" w14:textId="77777777" w:rsidTr="007451B5">
        <w:tc>
          <w:tcPr>
            <w:tcW w:w="1535" w:type="dxa"/>
          </w:tcPr>
          <w:p w14:paraId="70F8A846"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E5C84B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E5CEB27"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DB5FC4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99B0F38"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CA3CDBA"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762A9C1B" w14:textId="77777777" w:rsidTr="007451B5">
        <w:tc>
          <w:tcPr>
            <w:tcW w:w="1535" w:type="dxa"/>
          </w:tcPr>
          <w:p w14:paraId="4806F632"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E1FA6A4"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2F48D08C"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775651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DB3580E"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445D5DF"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DA83E48" w14:textId="77777777" w:rsidTr="007451B5">
        <w:tc>
          <w:tcPr>
            <w:tcW w:w="1535" w:type="dxa"/>
          </w:tcPr>
          <w:p w14:paraId="5BB3BEA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9A6F14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4820E80"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730DB4"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4E19DFC"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E76C675"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2C2E6511" w14:textId="77777777" w:rsidTr="007451B5">
        <w:tc>
          <w:tcPr>
            <w:tcW w:w="1535" w:type="dxa"/>
          </w:tcPr>
          <w:p w14:paraId="6A6A50C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BAAEA65"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36EEEC53"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6ECF88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C064A3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285A52FC"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48C9530" w14:textId="77777777" w:rsidTr="007451B5">
        <w:tc>
          <w:tcPr>
            <w:tcW w:w="1535" w:type="dxa"/>
          </w:tcPr>
          <w:p w14:paraId="0AE7F6A6"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7FEDFDF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835E23F"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635772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29256D"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18DB604"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043C774" w14:textId="77777777" w:rsidTr="007451B5">
        <w:tc>
          <w:tcPr>
            <w:tcW w:w="1535" w:type="dxa"/>
          </w:tcPr>
          <w:p w14:paraId="60443531"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33B9821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EBFF49B"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517D91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EF122A7"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3CB1079"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BD6AB9A" w14:textId="77777777" w:rsidTr="007451B5">
        <w:tc>
          <w:tcPr>
            <w:tcW w:w="1535" w:type="dxa"/>
          </w:tcPr>
          <w:p w14:paraId="33476A49"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55C52E6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08916AD4"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DBBF8D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F46484A"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06502636"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7875D029" w14:textId="77777777" w:rsidTr="007451B5">
        <w:tc>
          <w:tcPr>
            <w:tcW w:w="1535" w:type="dxa"/>
          </w:tcPr>
          <w:p w14:paraId="0581FF73"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6731A3B6"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6625B26"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64FBF6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C6FDE4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5AAEA17B"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F3FA67A" w14:textId="77777777" w:rsidTr="007451B5">
        <w:tc>
          <w:tcPr>
            <w:tcW w:w="1535" w:type="dxa"/>
          </w:tcPr>
          <w:p w14:paraId="5ABFA4FC"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5294D90"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1C914403"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EAF17F"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F3F56C6"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BF0C844"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4F0F156" w14:textId="77777777" w:rsidTr="007451B5">
        <w:tc>
          <w:tcPr>
            <w:tcW w:w="1535" w:type="dxa"/>
          </w:tcPr>
          <w:p w14:paraId="77E284FC"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814C2B0"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5F7DBF9D"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62CD68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12EF9D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233B699"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F681A4A" w14:textId="77777777" w:rsidTr="007451B5">
        <w:tc>
          <w:tcPr>
            <w:tcW w:w="1535" w:type="dxa"/>
          </w:tcPr>
          <w:p w14:paraId="6A673D7E"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5AEEF08"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314BABA"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4C73F1"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908E6D9"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658D0E3D"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4D9714C2" w14:textId="77777777" w:rsidTr="007451B5">
        <w:tc>
          <w:tcPr>
            <w:tcW w:w="1535" w:type="dxa"/>
          </w:tcPr>
          <w:p w14:paraId="07C58AD0"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406AFFD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3E5B05F"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AC2179"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F8D0D8D"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714DB7F5"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26EBBBF" w14:textId="77777777" w:rsidTr="007451B5">
        <w:tc>
          <w:tcPr>
            <w:tcW w:w="1535" w:type="dxa"/>
          </w:tcPr>
          <w:p w14:paraId="38043FE7"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16144A33"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236F52BB"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0C59F5D"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87F5494"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07DC888A"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6DB94F6F" w14:textId="77777777" w:rsidTr="007451B5">
        <w:tc>
          <w:tcPr>
            <w:tcW w:w="1535" w:type="dxa"/>
          </w:tcPr>
          <w:p w14:paraId="5D256F44"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002A7E97"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79471622"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72907CC"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C1CDF1F"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3AA88313"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3E4484" w14:paraId="34FC6F34" w14:textId="77777777" w:rsidTr="007451B5">
        <w:tc>
          <w:tcPr>
            <w:tcW w:w="1535" w:type="dxa"/>
          </w:tcPr>
          <w:p w14:paraId="792945DD" w14:textId="77777777" w:rsidR="003E4484" w:rsidRDefault="003E4484" w:rsidP="00B03E7A">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42" w:type="dxa"/>
          </w:tcPr>
          <w:p w14:paraId="3F6A28E5"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869" w:type="dxa"/>
          </w:tcPr>
          <w:p w14:paraId="66AFAB89" w14:textId="77777777" w:rsidR="003E4484" w:rsidRDefault="003E4484" w:rsidP="00B03E7A">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C549882" w14:textId="77777777" w:rsidR="003E4484" w:rsidRDefault="003E4484" w:rsidP="00B03E7A">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6BA916" w14:textId="77777777" w:rsidR="003E4484" w:rsidRDefault="003E4484" w:rsidP="007451B5">
            <w:pPr>
              <w:pStyle w:val="Question"/>
              <w:ind w:right="172"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219" w:type="dxa"/>
          </w:tcPr>
          <w:p w14:paraId="4142A68E" w14:textId="77777777" w:rsidR="003E4484" w:rsidRPr="00E0460D" w:rsidRDefault="003E4484" w:rsidP="00B03E7A">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bl>
    <w:p w14:paraId="5342DAA8" w14:textId="77777777" w:rsidR="003E4484" w:rsidRDefault="003E4484" w:rsidP="003E4484">
      <w:pPr>
        <w:rPr>
          <w:rFonts w:ascii="Verdana" w:eastAsia="Times New Roman" w:hAnsi="Verdana" w:cs="Times New Roman"/>
          <w:b/>
          <w:sz w:val="18"/>
          <w:szCs w:val="20"/>
          <w:lang w:eastAsia="en-GB"/>
        </w:rPr>
      </w:pPr>
    </w:p>
    <w:p w14:paraId="46CB44C9" w14:textId="77777777" w:rsidR="003E4484" w:rsidRDefault="003E4484" w:rsidP="003E4484">
      <w:pPr>
        <w:rPr>
          <w:rFonts w:ascii="Verdana" w:eastAsia="Times New Roman" w:hAnsi="Verdana" w:cs="Times New Roman"/>
          <w:b/>
          <w:sz w:val="18"/>
          <w:szCs w:val="20"/>
          <w:lang w:eastAsia="en-GB"/>
        </w:rPr>
      </w:pPr>
      <w:r>
        <w:rPr>
          <w:rFonts w:ascii="Verdana" w:hAnsi="Verdana"/>
          <w:b/>
        </w:rPr>
        <w:br w:type="page"/>
      </w:r>
    </w:p>
    <w:p w14:paraId="3B5D84E2" w14:textId="77777777" w:rsidR="00297E22" w:rsidRPr="003C61C8" w:rsidRDefault="003E4484" w:rsidP="00297E22">
      <w:pPr>
        <w:pStyle w:val="Question"/>
        <w:rPr>
          <w:rFonts w:ascii="Verdana" w:hAnsi="Verdana"/>
        </w:rPr>
      </w:pPr>
      <w:r>
        <w:rPr>
          <w:rFonts w:ascii="Verdana" w:hAnsi="Verdana"/>
          <w:b/>
        </w:rPr>
        <w:lastRenderedPageBreak/>
        <w:tab/>
      </w:r>
      <w:r w:rsidR="00297E22">
        <w:rPr>
          <w:rFonts w:ascii="Verdana" w:hAnsi="Verdana"/>
          <w:b/>
        </w:rPr>
        <w:t>10</w:t>
      </w:r>
      <w:r w:rsidR="00297E22" w:rsidRPr="00B27110">
        <w:rPr>
          <w:rFonts w:ascii="Verdana" w:hAnsi="Verdana"/>
          <w:b/>
        </w:rPr>
        <w:t>.</w:t>
      </w:r>
      <w:r w:rsidR="00297E22">
        <w:rPr>
          <w:rFonts w:ascii="Verdana" w:hAnsi="Verdana"/>
          <w:b/>
        </w:rPr>
        <w:t>2</w:t>
      </w:r>
      <w:r w:rsidR="00297E22" w:rsidRPr="00B27110">
        <w:rPr>
          <w:rFonts w:ascii="Verdana" w:hAnsi="Verdana"/>
          <w:b/>
        </w:rPr>
        <w:tab/>
      </w:r>
      <w:r w:rsidR="00297E22">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0CB2B40C" w14:textId="77777777" w:rsidTr="00A6561F">
        <w:trPr>
          <w:trHeight w:val="1167"/>
        </w:trPr>
        <w:tc>
          <w:tcPr>
            <w:tcW w:w="6804" w:type="dxa"/>
          </w:tcPr>
          <w:p w14:paraId="0DBFA892"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EB1DD04" w14:textId="77777777" w:rsidR="00297E22" w:rsidRDefault="00297E22" w:rsidP="00297E22">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4878C62F" w14:textId="77777777" w:rsidR="00297E22" w:rsidRDefault="00297E22" w:rsidP="00297E22">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5C57C9D8" w14:textId="77777777" w:rsidR="00297E22" w:rsidRDefault="00297E22" w:rsidP="00297E22">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7CCDDBD4" w14:textId="77777777" w:rsidTr="00A6561F">
        <w:trPr>
          <w:trHeight w:val="1167"/>
        </w:trPr>
        <w:tc>
          <w:tcPr>
            <w:tcW w:w="6804" w:type="dxa"/>
          </w:tcPr>
          <w:p w14:paraId="2EE75C54"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007741A4" w14:textId="77777777" w:rsidR="00297E22" w:rsidRDefault="00297E22" w:rsidP="00297E22">
      <w:pPr>
        <w:pStyle w:val="Question"/>
        <w:rPr>
          <w:rFonts w:ascii="Verdana" w:hAnsi="Verdana"/>
          <w:b/>
        </w:rPr>
      </w:pPr>
      <w:r w:rsidRPr="00B27110">
        <w:rPr>
          <w:rFonts w:ascii="Verdana" w:hAnsi="Verdana"/>
          <w:b/>
        </w:rPr>
        <w:tab/>
      </w:r>
      <w:r>
        <w:rPr>
          <w:rFonts w:ascii="Verdana" w:hAnsi="Verdana"/>
          <w:b/>
        </w:rPr>
        <w:t>10.4</w:t>
      </w:r>
      <w:r w:rsidRPr="00B27110">
        <w:rPr>
          <w:rFonts w:ascii="Verdana" w:hAnsi="Verdana"/>
          <w:b/>
        </w:rPr>
        <w:tab/>
      </w:r>
      <w:r>
        <w:rPr>
          <w:rFonts w:ascii="Verdana" w:hAnsi="Verdana"/>
          <w:b/>
        </w:rPr>
        <w:t>Provide full details of how the appointment was agreed</w:t>
      </w:r>
    </w:p>
    <w:p w14:paraId="7A1DDA29" w14:textId="77777777" w:rsidR="00297E22" w:rsidRPr="003C61C8" w:rsidRDefault="00297E22" w:rsidP="00297E22">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297E22" w:rsidRPr="003C61C8" w14:paraId="58CE63D6" w14:textId="77777777" w:rsidTr="00A6561F">
        <w:trPr>
          <w:trHeight w:val="1167"/>
        </w:trPr>
        <w:tc>
          <w:tcPr>
            <w:tcW w:w="6804" w:type="dxa"/>
          </w:tcPr>
          <w:p w14:paraId="66474FD4" w14:textId="77777777" w:rsidR="00297E22" w:rsidRPr="003C61C8" w:rsidRDefault="00297E22"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6761B92" w14:textId="77777777" w:rsidR="00681DDE" w:rsidRDefault="003E4484" w:rsidP="00681DDE">
      <w:pPr>
        <w:pStyle w:val="Question"/>
        <w:rPr>
          <w:rFonts w:ascii="Verdana" w:hAnsi="Verdana"/>
          <w:b/>
        </w:rPr>
      </w:pPr>
      <w:r w:rsidRPr="00B27110">
        <w:rPr>
          <w:rFonts w:ascii="Verdana" w:hAnsi="Verdana"/>
          <w:b/>
        </w:rPr>
        <w:tab/>
      </w:r>
      <w:r w:rsidR="00681DDE">
        <w:rPr>
          <w:rFonts w:ascii="Verdana" w:hAnsi="Verdana"/>
          <w:b/>
        </w:rPr>
        <w:t>10.5</w:t>
      </w:r>
      <w:r w:rsidR="00681DDE" w:rsidRPr="00B27110">
        <w:rPr>
          <w:rFonts w:ascii="Verdana" w:hAnsi="Verdana"/>
          <w:b/>
        </w:rPr>
        <w:tab/>
      </w:r>
      <w:r w:rsidR="00681DDE">
        <w:rPr>
          <w:rFonts w:ascii="Verdana" w:hAnsi="Verdana"/>
          <w:b/>
        </w:rPr>
        <w:t>Provide a breakdown of time spent on activities for the role the candidate has applied for</w:t>
      </w:r>
    </w:p>
    <w:p w14:paraId="3C0C9857" w14:textId="77777777" w:rsidR="00681DDE" w:rsidRPr="003C61C8" w:rsidRDefault="00681DDE" w:rsidP="00681DDE">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681DDE" w:rsidRPr="003C61C8" w14:paraId="246CC06F" w14:textId="77777777" w:rsidTr="00A6561F">
        <w:trPr>
          <w:trHeight w:val="1167"/>
        </w:trPr>
        <w:tc>
          <w:tcPr>
            <w:tcW w:w="6804" w:type="dxa"/>
          </w:tcPr>
          <w:p w14:paraId="4A3D1573" w14:textId="77777777" w:rsidR="00681DDE" w:rsidRPr="003C61C8" w:rsidRDefault="00681DD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E8ED3FB" w14:textId="77777777" w:rsidR="002962E2" w:rsidRDefault="00681DDE" w:rsidP="00502D25">
      <w:pPr>
        <w:pStyle w:val="Question"/>
        <w:rPr>
          <w:rFonts w:ascii="Verdana" w:hAnsi="Verdana"/>
          <w:b/>
        </w:rPr>
      </w:pPr>
      <w:r w:rsidRPr="00B27110">
        <w:rPr>
          <w:rFonts w:ascii="Verdana" w:hAnsi="Verdana"/>
          <w:b/>
        </w:rPr>
        <w:tab/>
      </w:r>
    </w:p>
    <w:p w14:paraId="1B55CB8C"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2356C090" w14:textId="28673B2C" w:rsidR="00502D25" w:rsidRDefault="00502D25" w:rsidP="00502D25">
      <w:pPr>
        <w:pStyle w:val="Question"/>
        <w:rPr>
          <w:rFonts w:ascii="Verdana" w:hAnsi="Verdana"/>
          <w:b/>
        </w:rPr>
      </w:pPr>
      <w:r>
        <w:rPr>
          <w:rFonts w:ascii="Verdana" w:hAnsi="Verdana"/>
          <w:b/>
        </w:rPr>
        <w:lastRenderedPageBreak/>
        <w:t>10.6</w:t>
      </w:r>
      <w:r>
        <w:rPr>
          <w:rFonts w:ascii="Verdana" w:hAnsi="Verdana"/>
          <w:b/>
        </w:rPr>
        <w:tab/>
        <w:t xml:space="preserve">Prior to submitting the application, have references been obtained from the candidate’s current employer </w:t>
      </w:r>
      <w:proofErr w:type="gramStart"/>
      <w:r>
        <w:rPr>
          <w:rFonts w:ascii="Verdana" w:hAnsi="Verdana"/>
          <w:b/>
        </w:rPr>
        <w:t>and  previous</w:t>
      </w:r>
      <w:proofErr w:type="gramEnd"/>
      <w:r>
        <w:rPr>
          <w:rFonts w:ascii="Verdana" w:hAnsi="Verdana"/>
          <w:b/>
        </w:rPr>
        <w:t xml:space="preserve"> employer(s) in accordance with our SYSC 22.2.1R requirements?</w:t>
      </w:r>
    </w:p>
    <w:p w14:paraId="52260D55" w14:textId="77777777" w:rsidR="00502D25" w:rsidRDefault="00502D25" w:rsidP="00502D25">
      <w:pPr>
        <w:pStyle w:val="Question"/>
        <w:tabs>
          <w:tab w:val="clear" w:pos="-142"/>
        </w:tabs>
        <w:spacing w:before="20"/>
        <w:ind w:firstLine="0"/>
        <w:rPr>
          <w:rFonts w:ascii="Verdana" w:hAnsi="Verdana"/>
        </w:rPr>
      </w:pPr>
    </w:p>
    <w:p w14:paraId="18DA587D" w14:textId="77777777" w:rsidR="00502D25" w:rsidRPr="008B215F" w:rsidRDefault="00502D25" w:rsidP="00502D25">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0B816863" w14:textId="77777777" w:rsidR="00502D25" w:rsidRPr="008B215F" w:rsidRDefault="00502D25" w:rsidP="00502D25">
      <w:pPr>
        <w:pStyle w:val="Question"/>
        <w:tabs>
          <w:tab w:val="clear" w:pos="-142"/>
        </w:tabs>
        <w:spacing w:before="20"/>
        <w:ind w:firstLine="0"/>
        <w:rPr>
          <w:rFonts w:ascii="Verdana" w:hAnsi="Verdana"/>
        </w:rPr>
      </w:pPr>
      <w:r w:rsidRPr="008B215F">
        <w:rPr>
          <w:rFonts w:ascii="Verdana" w:hAnsi="Verdana"/>
        </w:rPr>
        <w:t>For further information on the requirements to obtain references, firms should refer to the FCA Handbook </w:t>
      </w:r>
      <w:hyperlink r:id="rId26" w:tgtFrame="_blank" w:history="1">
        <w:r w:rsidRPr="008B215F">
          <w:t>SYSC 22.2</w:t>
        </w:r>
      </w:hyperlink>
      <w:r w:rsidRPr="008B215F">
        <w:rPr>
          <w:rFonts w:ascii="Verdana" w:hAnsi="Verdana"/>
        </w:rPr>
        <w:t>. Firms that are dual regulated by PRA and FCA should also refer to the rules regarding regulatory references in the PRA rulebook.</w:t>
      </w:r>
    </w:p>
    <w:p w14:paraId="7E8E618C" w14:textId="77777777" w:rsidR="00502D25" w:rsidRDefault="00502D25" w:rsidP="00502D25">
      <w:pPr>
        <w:pStyle w:val="Question"/>
        <w:tabs>
          <w:tab w:val="clear" w:pos="-142"/>
        </w:tabs>
        <w:spacing w:before="20"/>
        <w:ind w:firstLine="0"/>
        <w:rPr>
          <w:rFonts w:ascii="Verdana" w:hAnsi="Verdana"/>
        </w:rPr>
      </w:pPr>
    </w:p>
    <w:p w14:paraId="374131EB"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5B24DA2A"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Pr="00D13EA5">
        <w:rPr>
          <w:rFonts w:ascii="Verdana" w:hAnsi="Verdana"/>
        </w:rPr>
        <w:t xml:space="preserve">Will references be obtained from the </w:t>
      </w:r>
      <w:proofErr w:type="gramStart"/>
      <w:r w:rsidRPr="00D13EA5">
        <w:rPr>
          <w:rFonts w:ascii="Verdana" w:hAnsi="Verdana"/>
        </w:rPr>
        <w:t>candidates</w:t>
      </w:r>
      <w:proofErr w:type="gramEnd"/>
      <w:r w:rsidRPr="00D13EA5">
        <w:rPr>
          <w:rFonts w:ascii="Verdana" w:hAnsi="Verdana"/>
        </w:rPr>
        <w:t xml:space="preserve"> current employer and previous employer(s) in accordance with the requirements post-submission of the application?</w:t>
      </w:r>
    </w:p>
    <w:p w14:paraId="2FD25646" w14:textId="77777777" w:rsidR="00502D25" w:rsidRDefault="00502D25" w:rsidP="00502D25">
      <w:pPr>
        <w:pStyle w:val="Question"/>
        <w:tabs>
          <w:tab w:val="clear" w:pos="-142"/>
        </w:tabs>
        <w:spacing w:before="20"/>
        <w:ind w:firstLine="0"/>
        <w:rPr>
          <w:rFonts w:ascii="Verdana" w:hAnsi="Verdana"/>
        </w:rPr>
      </w:pPr>
      <w:r w:rsidRPr="00D13EA5">
        <w:rPr>
          <w:rFonts w:ascii="Verdana" w:hAnsi="Verdana"/>
        </w:rPr>
        <w:t>Please note: your application may not be considered complete as we may not be able to reach a decision until the required references have been received and you have notified us of this (including whether the references received have had any impact on your own assessment of the candidates fitness and propriety/disclosures made in this application).</w:t>
      </w:r>
    </w:p>
    <w:p w14:paraId="33448D2D" w14:textId="77777777" w:rsidR="00502D25" w:rsidRDefault="00502D25" w:rsidP="00502D25">
      <w:pPr>
        <w:pStyle w:val="Question"/>
        <w:tabs>
          <w:tab w:val="clear" w:pos="-142"/>
        </w:tabs>
        <w:spacing w:before="20"/>
        <w:ind w:firstLine="0"/>
        <w:rPr>
          <w:rFonts w:ascii="Verdana" w:hAnsi="Verdana"/>
        </w:rPr>
      </w:pPr>
    </w:p>
    <w:p w14:paraId="67E8D7B4" w14:textId="77777777"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6AA804DB" w14:textId="711AE623" w:rsidR="00502D25" w:rsidRDefault="00502D25" w:rsidP="00502D2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With regards to our requirements in SYSC 22.2,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502D25" w:rsidRPr="003C61C8" w14:paraId="0AA6132F" w14:textId="77777777" w:rsidTr="00C60C38">
        <w:trPr>
          <w:trHeight w:val="1167"/>
        </w:trPr>
        <w:tc>
          <w:tcPr>
            <w:tcW w:w="6804" w:type="dxa"/>
          </w:tcPr>
          <w:p w14:paraId="4ACF380C" w14:textId="77777777" w:rsidR="00502D25" w:rsidRPr="003C61C8" w:rsidRDefault="00502D25" w:rsidP="00C60C38">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C97C84E" w14:textId="359DFCA2" w:rsidR="00F0732E" w:rsidRPr="003C2D10" w:rsidRDefault="003E4484" w:rsidP="00F0732E">
      <w:pPr>
        <w:pStyle w:val="Question"/>
        <w:rPr>
          <w:rFonts w:ascii="Verdana" w:hAnsi="Verdana" w:cs="Segoe UI"/>
          <w:color w:val="6E5A64"/>
          <w:szCs w:val="18"/>
          <w:shd w:val="clear" w:color="auto" w:fill="FFFFFF"/>
        </w:rPr>
      </w:pPr>
      <w:r w:rsidRPr="00B27110">
        <w:rPr>
          <w:rFonts w:ascii="Verdana" w:hAnsi="Verdana"/>
          <w:b/>
        </w:rPr>
        <w:tab/>
      </w:r>
      <w:r w:rsidR="00F0732E">
        <w:rPr>
          <w:rFonts w:ascii="Verdana" w:hAnsi="Verdana"/>
          <w:b/>
        </w:rPr>
        <w:t>10.7</w:t>
      </w:r>
      <w:r w:rsidR="00F0732E" w:rsidRPr="00B27110">
        <w:rPr>
          <w:rFonts w:ascii="Verdana" w:hAnsi="Verdana"/>
          <w:b/>
        </w:rPr>
        <w:tab/>
      </w:r>
      <w:r w:rsidR="00F0732E">
        <w:rPr>
          <w:rFonts w:ascii="Verdana" w:hAnsi="Verdana"/>
          <w:b/>
        </w:rPr>
        <w:t xml:space="preserve">Does the candidate have the right to work in the UK? </w:t>
      </w:r>
      <w:r w:rsidR="00F0732E">
        <w:rPr>
          <w:rFonts w:ascii="Verdana" w:hAnsi="Verdana"/>
          <w:b/>
        </w:rPr>
        <w:br/>
      </w:r>
      <w:r w:rsidR="00F0732E" w:rsidRPr="00143436">
        <w:rPr>
          <w:rFonts w:ascii="Verdana" w:hAnsi="Verdana" w:cs="Segoe UI"/>
          <w:szCs w:val="18"/>
          <w:shd w:val="clear" w:color="auto" w:fill="FFFFFF"/>
        </w:rPr>
        <w:t>Firms should ensure the candidate has the right to work in the UK before applying for approval. You can find guidance about </w:t>
      </w:r>
      <w:hyperlink r:id="rId27" w:tgtFrame="_blank" w:history="1">
        <w:r w:rsidR="00F0732E" w:rsidRPr="003C2D10">
          <w:rPr>
            <w:rStyle w:val="Hyperlink"/>
            <w:rFonts w:ascii="Verdana" w:hAnsi="Verdana" w:cs="Segoe UI"/>
            <w:color w:val="94285F"/>
            <w:szCs w:val="18"/>
            <w:shd w:val="clear" w:color="auto" w:fill="FFFFFF"/>
          </w:rPr>
          <w:t>checking an employee's right to work</w:t>
        </w:r>
      </w:hyperlink>
      <w:r w:rsidR="00F0732E" w:rsidRPr="003C2D10">
        <w:rPr>
          <w:rFonts w:ascii="Verdana" w:hAnsi="Verdana" w:cs="Segoe UI"/>
          <w:color w:val="6E5A64"/>
          <w:szCs w:val="18"/>
          <w:shd w:val="clear" w:color="auto" w:fill="FFFFFF"/>
        </w:rPr>
        <w:t> </w:t>
      </w:r>
      <w:r w:rsidR="00F0732E" w:rsidRPr="00143436">
        <w:rPr>
          <w:rFonts w:ascii="Verdana" w:hAnsi="Verdana" w:cs="Segoe UI"/>
          <w:szCs w:val="18"/>
          <w:shd w:val="clear" w:color="auto" w:fill="FFFFFF"/>
        </w:rPr>
        <w:t>on GOV.UK .</w:t>
      </w:r>
    </w:p>
    <w:p w14:paraId="75EC38C4" w14:textId="77777777" w:rsidR="00F0732E" w:rsidRDefault="00F0732E" w:rsidP="00F0732E">
      <w:pPr>
        <w:pStyle w:val="Question"/>
        <w:rPr>
          <w:rFonts w:ascii="Verdana" w:hAnsi="Verdana"/>
        </w:rPr>
      </w:pPr>
      <w:r>
        <w:rPr>
          <w:rFonts w:ascii="Verdana" w:hAnsi="Verdana"/>
        </w:rPr>
        <w:tab/>
      </w:r>
      <w:r>
        <w:rPr>
          <w:rFonts w:ascii="Verdana" w:hAnsi="Verdana"/>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 xml:space="preserve">Explain why they need approval </w:t>
      </w:r>
      <w:proofErr w:type="gramStart"/>
      <w:r>
        <w:rPr>
          <w:rFonts w:ascii="Verdana" w:hAnsi="Verdana"/>
        </w:rPr>
        <w:t>at this time</w:t>
      </w:r>
      <w:proofErr w:type="gramEnd"/>
      <w:r>
        <w:rPr>
          <w:rFonts w:ascii="Verdana" w:hAnsi="Verdana"/>
        </w:rPr>
        <w:t xml:space="preserve"> if they do not have the right to work in the UK</w:t>
      </w:r>
    </w:p>
    <w:p w14:paraId="024AAEA5" w14:textId="77777777" w:rsidR="00F0732E" w:rsidRDefault="00F0732E" w:rsidP="00F0732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0732E" w:rsidRPr="003C61C8" w14:paraId="4455B011" w14:textId="77777777" w:rsidTr="00A6561F">
        <w:trPr>
          <w:trHeight w:val="1167"/>
        </w:trPr>
        <w:tc>
          <w:tcPr>
            <w:tcW w:w="6804" w:type="dxa"/>
          </w:tcPr>
          <w:p w14:paraId="061A91BD" w14:textId="77777777" w:rsidR="00F0732E" w:rsidRPr="003C61C8" w:rsidRDefault="00F0732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3BA006C8" w14:textId="77777777" w:rsidR="002962E2" w:rsidRDefault="002962E2" w:rsidP="00F0732E">
      <w:pPr>
        <w:pStyle w:val="Question"/>
        <w:rPr>
          <w:rFonts w:ascii="Verdana" w:hAnsi="Verdana"/>
          <w:b/>
        </w:rPr>
      </w:pPr>
    </w:p>
    <w:p w14:paraId="441AD7BD"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265053AF" w14:textId="47190D32" w:rsidR="00F0732E" w:rsidRDefault="00F0732E" w:rsidP="00F0732E">
      <w:pPr>
        <w:pStyle w:val="Question"/>
        <w:rPr>
          <w:rFonts w:ascii="Verdana" w:hAnsi="Verdana"/>
          <w:b/>
        </w:rPr>
      </w:pPr>
      <w:r>
        <w:rPr>
          <w:rFonts w:ascii="Verdana" w:hAnsi="Verdana"/>
          <w:b/>
        </w:rPr>
        <w:lastRenderedPageBreak/>
        <w:t>10.8</w:t>
      </w:r>
      <w:r w:rsidRPr="00B27110">
        <w:rPr>
          <w:rFonts w:ascii="Verdana" w:hAnsi="Verdana"/>
          <w:b/>
        </w:rPr>
        <w:tab/>
      </w:r>
      <w:r w:rsidR="00501EF4">
        <w:rPr>
          <w:rFonts w:ascii="Verdana" w:hAnsi="Verdana"/>
          <w:b/>
        </w:rPr>
        <w:t xml:space="preserve">Has the firm </w:t>
      </w:r>
      <w:r w:rsidR="00501EF4" w:rsidRPr="4963578E">
        <w:rPr>
          <w:rFonts w:ascii="Verdana" w:hAnsi="Verdana"/>
          <w:b/>
          <w:bCs/>
        </w:rPr>
        <w:t>obtained</w:t>
      </w:r>
      <w:r w:rsidR="00501EF4">
        <w:rPr>
          <w:rFonts w:ascii="Verdana" w:hAnsi="Verdana"/>
          <w:b/>
        </w:rPr>
        <w:t xml:space="preserve"> a criminal </w:t>
      </w:r>
      <w:r w:rsidR="00501EF4" w:rsidRPr="00C95167">
        <w:rPr>
          <w:rFonts w:ascii="Verdana" w:hAnsi="Verdana"/>
          <w:b/>
          <w:bCs/>
        </w:rPr>
        <w:t>record</w:t>
      </w:r>
      <w:r w:rsidR="00BB34C4" w:rsidRPr="00C95167">
        <w:rPr>
          <w:rFonts w:ascii="Verdana" w:hAnsi="Verdana"/>
          <w:b/>
          <w:bCs/>
        </w:rPr>
        <w:t>s</w:t>
      </w:r>
      <w:r w:rsidR="00501EF4">
        <w:rPr>
          <w:rFonts w:ascii="Verdana" w:hAnsi="Verdana"/>
          <w:b/>
        </w:rPr>
        <w:t xml:space="preserve"> check </w:t>
      </w:r>
      <w:r w:rsidR="00501EF4" w:rsidRPr="4963578E">
        <w:rPr>
          <w:rFonts w:ascii="Verdana" w:hAnsi="Verdana"/>
          <w:b/>
          <w:bCs/>
        </w:rPr>
        <w:t xml:space="preserve">for the candidate </w:t>
      </w:r>
      <w:r w:rsidR="00501EF4">
        <w:rPr>
          <w:rFonts w:ascii="Verdana" w:hAnsi="Verdana"/>
          <w:b/>
        </w:rPr>
        <w:t xml:space="preserve">within the last </w:t>
      </w:r>
      <w:r w:rsidR="00501EF4" w:rsidRPr="4963578E">
        <w:rPr>
          <w:rFonts w:ascii="Verdana" w:hAnsi="Verdana"/>
          <w:b/>
          <w:bCs/>
        </w:rPr>
        <w:t>6</w:t>
      </w:r>
      <w:r w:rsidR="00501EF4">
        <w:rPr>
          <w:rFonts w:ascii="Verdana" w:hAnsi="Verdana"/>
          <w:b/>
        </w:rPr>
        <w:t xml:space="preserve"> months?</w:t>
      </w:r>
    </w:p>
    <w:p w14:paraId="3C88FBF6" w14:textId="77777777" w:rsidR="00FF2826" w:rsidRDefault="00FF2826" w:rsidP="00F0732E">
      <w:pPr>
        <w:pStyle w:val="Question"/>
        <w:rPr>
          <w:rFonts w:ascii="Verdana" w:hAnsi="Verdana"/>
          <w:b/>
        </w:rPr>
      </w:pPr>
    </w:p>
    <w:p w14:paraId="5DEC9DEE" w14:textId="77777777" w:rsidR="00FF2826" w:rsidRPr="008329FD" w:rsidRDefault="00FF2826" w:rsidP="00FF2826">
      <w:pPr>
        <w:pStyle w:val="Question"/>
        <w:spacing w:before="20"/>
        <w:ind w:firstLine="0"/>
        <w:rPr>
          <w:rFonts w:ascii="Verdana" w:hAnsi="Verdana"/>
          <w:lang w:val="en-US"/>
        </w:rPr>
      </w:pPr>
      <w:r w:rsidRPr="4963578E">
        <w:rPr>
          <w:rFonts w:ascii="Verdana" w:hAnsi="Verdana"/>
        </w:rPr>
        <w:t xml:space="preserve">Unless an exemption applies, you must carry out a criminal records check that obtains the fullest information that you are lawfully able to obtain about the candidate. </w:t>
      </w:r>
      <w:r w:rsidRPr="4963578E">
        <w:rPr>
          <w:rFonts w:ascii="Verdana" w:hAnsi="Verdana"/>
          <w:lang w:val="en-US"/>
        </w:rPr>
        <w:t xml:space="preserve">See the requirements in the </w:t>
      </w:r>
      <w:hyperlink r:id="rId28" w:anchor="p34801">
        <w:r w:rsidRPr="4963578E">
          <w:rPr>
            <w:rStyle w:val="Hyperlink"/>
            <w:lang w:val="en-US"/>
          </w:rPr>
          <w:t>FCA Handbook</w:t>
        </w:r>
      </w:hyperlink>
      <w:r w:rsidRPr="4963578E">
        <w:rPr>
          <w:rFonts w:ascii="Verdana" w:hAnsi="Verdana"/>
          <w:lang w:val="en-US"/>
        </w:rPr>
        <w:t xml:space="preserve"> and the information on our </w:t>
      </w:r>
      <w:hyperlink r:id="rId29">
        <w:r w:rsidRPr="4963578E">
          <w:rPr>
            <w:rStyle w:val="Hyperlink"/>
            <w:lang w:val="en-US"/>
          </w:rPr>
          <w:t>Website</w:t>
        </w:r>
      </w:hyperlink>
      <w:r w:rsidRPr="4963578E">
        <w:rPr>
          <w:rStyle w:val="Hyperlink"/>
          <w:lang w:val="en-US"/>
        </w:rPr>
        <w:t xml:space="preserve"> </w:t>
      </w:r>
      <w:r w:rsidRPr="4963578E">
        <w:rPr>
          <w:rFonts w:ascii="Verdana" w:hAnsi="Verdana"/>
          <w:lang w:val="en-US"/>
        </w:rPr>
        <w:t xml:space="preserve">for further information. PRA/FCA dual-regulated firms should also refer to the requirements in the </w:t>
      </w:r>
      <w:hyperlink r:id="rId30">
        <w:r w:rsidRPr="4963578E">
          <w:rPr>
            <w:rStyle w:val="Hyperlink"/>
            <w:lang w:val="en-US"/>
          </w:rPr>
          <w:t>PRA’s Rulebook</w:t>
        </w:r>
      </w:hyperlink>
      <w:r w:rsidRPr="4963578E">
        <w:rPr>
          <w:rStyle w:val="Hyperlink"/>
          <w:lang w:val="en-US"/>
        </w:rPr>
        <w:t>.</w:t>
      </w:r>
    </w:p>
    <w:p w14:paraId="5973929E" w14:textId="77777777" w:rsidR="00FF2826" w:rsidRPr="008329FD" w:rsidRDefault="00FF2826" w:rsidP="00FF2826">
      <w:pPr>
        <w:pStyle w:val="Question"/>
        <w:spacing w:before="20"/>
        <w:ind w:firstLine="0"/>
        <w:rPr>
          <w:rFonts w:ascii="Verdana" w:hAnsi="Verdana"/>
        </w:rPr>
      </w:pPr>
    </w:p>
    <w:p w14:paraId="41CCAB76" w14:textId="77777777" w:rsidR="00FF2826" w:rsidRPr="00FB3FB2" w:rsidRDefault="00FF2826" w:rsidP="00FF2826">
      <w:pPr>
        <w:rPr>
          <w:rFonts w:ascii="Verdana" w:hAnsi="Verdana"/>
          <w:sz w:val="18"/>
          <w:szCs w:val="18"/>
        </w:rPr>
      </w:pPr>
      <w:r w:rsidRPr="00FB3FB2">
        <w:rPr>
          <w:rFonts w:ascii="Verdana" w:hAnsi="Verdana"/>
          <w:sz w:val="18"/>
          <w:szCs w:val="18"/>
        </w:rPr>
        <w:t xml:space="preserve">For candidates based in England and Wales a Disclosure and Barring Service (DBS) check can be requested. </w:t>
      </w:r>
      <w:r w:rsidRPr="003F5126">
        <w:rPr>
          <w:rStyle w:val="Hyperlink"/>
          <w:rFonts w:ascii="Verdana" w:hAnsi="Verdana"/>
          <w:sz w:val="18"/>
          <w:szCs w:val="18"/>
        </w:rPr>
        <w:t>Go to GOV.UK</w:t>
      </w:r>
      <w:r w:rsidRPr="003F5126">
        <w:rPr>
          <w:rFonts w:ascii="Verdana" w:hAnsi="Verdana"/>
          <w:sz w:val="18"/>
          <w:szCs w:val="18"/>
        </w:rPr>
        <w:t xml:space="preserve"> </w:t>
      </w:r>
      <w:r w:rsidRPr="00FB3FB2">
        <w:rPr>
          <w:rFonts w:ascii="Verdana" w:hAnsi="Verdana"/>
          <w:sz w:val="18"/>
          <w:szCs w:val="18"/>
        </w:rPr>
        <w:t>to find out how to apply for a DBS check.  You must ensure the type of DBS check requested meets the requirements in our Handbook.</w:t>
      </w:r>
    </w:p>
    <w:p w14:paraId="1C402744" w14:textId="63DAB591" w:rsidR="00F0732E" w:rsidRDefault="00FF2826" w:rsidP="00FF2826">
      <w:pPr>
        <w:pStyle w:val="Question"/>
        <w:tabs>
          <w:tab w:val="clear" w:pos="-142"/>
        </w:tabs>
        <w:spacing w:before="20"/>
        <w:ind w:firstLine="0"/>
        <w:rPr>
          <w:rFonts w:ascii="Verdana" w:hAnsi="Verdana"/>
          <w:szCs w:val="18"/>
        </w:rPr>
      </w:pPr>
      <w:r w:rsidRPr="00FB3FB2">
        <w:rPr>
          <w:rFonts w:ascii="Verdana" w:hAnsi="Verdana"/>
          <w:szCs w:val="18"/>
        </w:rPr>
        <w:t>If the candidate is based in Scotland, Northern Ireland or outside of the United Kingdom, you should contact the appropriate body in the relevant jurisdiction for information on the type of check you should obtain to meet the requirements.</w:t>
      </w:r>
    </w:p>
    <w:p w14:paraId="3E092768" w14:textId="77777777" w:rsidR="00FF2826" w:rsidRDefault="00FF2826" w:rsidP="00FF2826">
      <w:pPr>
        <w:pStyle w:val="Question"/>
        <w:tabs>
          <w:tab w:val="clear" w:pos="-142"/>
        </w:tabs>
        <w:spacing w:before="20"/>
        <w:ind w:firstLine="0"/>
        <w:rPr>
          <w:rFonts w:ascii="Verdana" w:hAnsi="Verdana"/>
        </w:rPr>
      </w:pPr>
    </w:p>
    <w:p w14:paraId="16273D52" w14:textId="09A4C3F7" w:rsidR="00264DD2" w:rsidRDefault="00F0732E" w:rsidP="00264DD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00264DD2" w:rsidRPr="00264DD2">
        <w:rPr>
          <w:rFonts w:ascii="Verdana" w:hAnsi="Verdana"/>
        </w:rPr>
        <w:t xml:space="preserve"> </w:t>
      </w:r>
      <w:r w:rsidR="00264DD2">
        <w:rPr>
          <w:rFonts w:ascii="Verdana" w:hAnsi="Verdana"/>
        </w:rPr>
        <w:t>Date Criminal check certificate was issued</w:t>
      </w:r>
    </w:p>
    <w:p w14:paraId="7DE4782E" w14:textId="7A682D74" w:rsidR="00F0732E" w:rsidRDefault="00F0732E" w:rsidP="00F0732E">
      <w:pPr>
        <w:pStyle w:val="Question"/>
        <w:tabs>
          <w:tab w:val="clear" w:pos="-142"/>
        </w:tabs>
        <w:spacing w:before="20"/>
        <w:ind w:firstLine="0"/>
        <w:rPr>
          <w:rFonts w:ascii="Verdana" w:hAnsi="Verdana"/>
        </w:rPr>
      </w:pPr>
    </w:p>
    <w:p w14:paraId="40E37173" w14:textId="77777777" w:rsidR="00F0732E" w:rsidRDefault="00F0732E" w:rsidP="00F0732E">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F0732E" w:rsidRPr="00B27110" w14:paraId="7CC81704"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084229D"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830D913"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5046115"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40D186E"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6EF778"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D18A9AF"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6327869"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9424C2F"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F715A40"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AA02569" w14:textId="77777777" w:rsidR="00F0732E" w:rsidRPr="00B27110" w:rsidRDefault="00F0732E"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72C4153" w14:textId="77777777" w:rsidR="00264DD2" w:rsidRDefault="00264DD2" w:rsidP="00F0732E">
      <w:pPr>
        <w:pStyle w:val="Question"/>
        <w:tabs>
          <w:tab w:val="clear" w:pos="-142"/>
        </w:tabs>
        <w:spacing w:before="20"/>
        <w:ind w:firstLine="0"/>
        <w:rPr>
          <w:rFonts w:ascii="Verdana" w:hAnsi="Verdana"/>
        </w:rPr>
      </w:pPr>
    </w:p>
    <w:p w14:paraId="758C1B0C" w14:textId="77777777" w:rsidR="00264DD2" w:rsidRDefault="00264DD2" w:rsidP="00F0732E">
      <w:pPr>
        <w:pStyle w:val="Question"/>
        <w:tabs>
          <w:tab w:val="clear" w:pos="-142"/>
        </w:tabs>
        <w:spacing w:before="20"/>
        <w:ind w:firstLine="0"/>
        <w:rPr>
          <w:rFonts w:ascii="Verdana" w:hAnsi="Verdana"/>
        </w:rPr>
      </w:pPr>
    </w:p>
    <w:p w14:paraId="631A301F" w14:textId="54ACFD82" w:rsidR="00061316" w:rsidRPr="00F84451" w:rsidRDefault="00061316" w:rsidP="0006131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Webdings" w:eastAsia="Webdings" w:hAnsi="Webdings" w:cs="Webdings"/>
        </w:rPr>
        <w:t xml:space="preserve"> </w:t>
      </w:r>
      <w:r>
        <w:rPr>
          <w:rFonts w:ascii="Verdana" w:eastAsia="Webdings" w:hAnsi="Verdana" w:cs="Webdings"/>
        </w:rPr>
        <w:t>Explain why a criminal rec</w:t>
      </w:r>
      <w:r w:rsidRPr="00C95167">
        <w:rPr>
          <w:rFonts w:ascii="Verdana" w:eastAsia="Webdings" w:hAnsi="Verdana" w:cs="Webdings"/>
        </w:rPr>
        <w:t>ord</w:t>
      </w:r>
      <w:r w:rsidR="00FC1D4F" w:rsidRPr="00C95167">
        <w:rPr>
          <w:rFonts w:ascii="Verdana" w:eastAsia="Webdings" w:hAnsi="Verdana" w:cs="Webdings"/>
        </w:rPr>
        <w:t>s</w:t>
      </w:r>
      <w:r>
        <w:rPr>
          <w:rFonts w:ascii="Verdana" w:eastAsia="Webdings" w:hAnsi="Verdana" w:cs="Webdings"/>
        </w:rPr>
        <w:t xml:space="preserve"> check has not been carried out within last 6 months</w:t>
      </w:r>
    </w:p>
    <w:p w14:paraId="7EB4F29E" w14:textId="77777777" w:rsidR="00061316" w:rsidRDefault="00061316" w:rsidP="00061316">
      <w:pPr>
        <w:pStyle w:val="Question"/>
        <w:tabs>
          <w:tab w:val="clear" w:pos="-142"/>
        </w:tabs>
        <w:spacing w:before="20"/>
        <w:ind w:firstLine="0"/>
        <w:rPr>
          <w:rFonts w:ascii="Verdana" w:hAnsi="Verdana"/>
        </w:rPr>
      </w:pPr>
    </w:p>
    <w:p w14:paraId="020B3171" w14:textId="47AF30C3" w:rsidR="00264DD2" w:rsidRPr="00061316" w:rsidRDefault="00061316" w:rsidP="00061316">
      <w:pPr>
        <w:spacing w:after="0"/>
        <w:rPr>
          <w:rFonts w:ascii="Verdana" w:hAnsi="Verdana"/>
          <w:sz w:val="18"/>
          <w:szCs w:val="18"/>
        </w:rPr>
      </w:pPr>
      <w:r w:rsidRPr="00FF71C1">
        <w:rPr>
          <w:rFonts w:ascii="Verdana" w:hAnsi="Verdana"/>
          <w:sz w:val="18"/>
          <w:szCs w:val="18"/>
        </w:rPr>
        <w:t>For example, the candidate may be subject to annual checks.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0732E" w:rsidRPr="003C61C8" w14:paraId="5F0949EA" w14:textId="77777777" w:rsidTr="00A6561F">
        <w:trPr>
          <w:trHeight w:val="1167"/>
        </w:trPr>
        <w:tc>
          <w:tcPr>
            <w:tcW w:w="6804" w:type="dxa"/>
          </w:tcPr>
          <w:p w14:paraId="4CEA9956" w14:textId="77777777" w:rsidR="00F0732E" w:rsidRPr="003C61C8" w:rsidRDefault="00F0732E"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4CFAF72F" w14:textId="77777777" w:rsidR="003F5126" w:rsidRDefault="003E4484" w:rsidP="003F5126">
      <w:pPr>
        <w:pStyle w:val="Question"/>
        <w:rPr>
          <w:rFonts w:ascii="Verdana" w:hAnsi="Verdana"/>
          <w:b/>
        </w:rPr>
      </w:pPr>
      <w:r w:rsidRPr="00B27110">
        <w:rPr>
          <w:rFonts w:ascii="Verdana" w:hAnsi="Verdana"/>
          <w:b/>
        </w:rPr>
        <w:tab/>
      </w:r>
    </w:p>
    <w:p w14:paraId="52E9B651" w14:textId="77777777" w:rsidR="003F5126" w:rsidRPr="004E77D3" w:rsidRDefault="003F5126" w:rsidP="003F5126">
      <w:pPr>
        <w:spacing w:after="0"/>
        <w:rPr>
          <w:rFonts w:ascii="Verdana" w:hAnsi="Verdana"/>
          <w:sz w:val="18"/>
          <w:szCs w:val="18"/>
        </w:rPr>
      </w:pPr>
      <w:r w:rsidRPr="004E77D3">
        <w:rPr>
          <w:rFonts w:ascii="Verdana" w:hAnsi="Verdana"/>
          <w:sz w:val="18"/>
          <w:szCs w:val="18"/>
        </w:rPr>
        <w:t>Date last criminal check certificate was issued (optional)</w:t>
      </w:r>
    </w:p>
    <w:p w14:paraId="6B041F02" w14:textId="77777777" w:rsidR="003F5126" w:rsidRPr="00E03216" w:rsidRDefault="003F5126" w:rsidP="003F5126">
      <w:pPr>
        <w:spacing w:after="0"/>
        <w:rPr>
          <w:sz w:val="24"/>
          <w:szCs w:val="24"/>
        </w:rPr>
      </w:pPr>
    </w:p>
    <w:p w14:paraId="18268AE9" w14:textId="77777777" w:rsidR="003F5126" w:rsidRPr="00E03216" w:rsidRDefault="003F5126" w:rsidP="003F5126">
      <w:pPr>
        <w:pStyle w:val="Question"/>
        <w:tabs>
          <w:tab w:val="clear" w:pos="-142"/>
        </w:tabs>
        <w:spacing w:before="20"/>
        <w:ind w:firstLine="0"/>
        <w:rPr>
          <w:rFonts w:ascii="Verdana" w:hAnsi="Verdana"/>
        </w:rPr>
      </w:pPr>
      <w:r>
        <w:rPr>
          <w:rFonts w:ascii="Verdana" w:hAnsi="Verdana"/>
        </w:rPr>
        <w:t>For example, 14/03/2020</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3F5126" w:rsidRPr="00B27110" w14:paraId="13BD0BDA" w14:textId="77777777" w:rsidTr="005325E2">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9ABD7CD"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0828E10"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B90FDA9"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460345A"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9C5597A"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3069609"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EB67C49"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9CACC06"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401C1F1"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27A2A7F" w14:textId="77777777" w:rsidR="003F5126" w:rsidRPr="00B27110" w:rsidRDefault="003F5126" w:rsidP="005325E2">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67C6922" w14:textId="77777777" w:rsidR="003F5126" w:rsidRDefault="003F5126" w:rsidP="003F5126">
      <w:pPr>
        <w:pStyle w:val="Question"/>
        <w:rPr>
          <w:rFonts w:ascii="Verdana" w:hAnsi="Verdana"/>
          <w:b/>
        </w:rPr>
      </w:pPr>
    </w:p>
    <w:p w14:paraId="7DDA2D5E" w14:textId="434CE5E2" w:rsidR="003F5126" w:rsidRPr="00F84451" w:rsidRDefault="003F5126" w:rsidP="003F512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required</w:t>
      </w:r>
      <w:r w:rsidRPr="00EF3638">
        <w:rPr>
          <w:rFonts w:ascii="Webdings" w:eastAsia="Webdings" w:hAnsi="Webdings" w:cs="Webdings"/>
        </w:rPr>
        <w:t>4</w:t>
      </w:r>
      <w:r w:rsidR="00D244F7">
        <w:rPr>
          <w:rFonts w:ascii="Webdings" w:eastAsia="Webdings" w:hAnsi="Webdings" w:cs="Webdings"/>
        </w:rPr>
        <w:t xml:space="preserve"> </w:t>
      </w:r>
      <w:r>
        <w:rPr>
          <w:rFonts w:ascii="Verdana" w:eastAsia="Webdings" w:hAnsi="Verdana" w:cs="Webdings"/>
        </w:rPr>
        <w:t>an exemption applies</w:t>
      </w:r>
    </w:p>
    <w:p w14:paraId="35670A17" w14:textId="77777777" w:rsidR="003F5126" w:rsidRDefault="003F5126" w:rsidP="003F5126">
      <w:pPr>
        <w:pStyle w:val="Question"/>
        <w:ind w:firstLine="0"/>
        <w:rPr>
          <w:rFonts w:ascii="Verdana" w:hAnsi="Verdana"/>
          <w:b/>
        </w:rPr>
      </w:pPr>
    </w:p>
    <w:p w14:paraId="321D281B" w14:textId="77777777" w:rsidR="00663958" w:rsidRDefault="00663958" w:rsidP="003F5126">
      <w:pPr>
        <w:pStyle w:val="Question"/>
        <w:ind w:firstLine="0"/>
        <w:rPr>
          <w:rFonts w:ascii="Verdana" w:hAnsi="Verdana"/>
          <w:b/>
        </w:rPr>
      </w:pPr>
    </w:p>
    <w:p w14:paraId="29A20BC1" w14:textId="77777777" w:rsidR="00663958" w:rsidRDefault="00663958" w:rsidP="003F5126">
      <w:pPr>
        <w:pStyle w:val="Question"/>
        <w:ind w:firstLine="0"/>
        <w:rPr>
          <w:rFonts w:ascii="Verdana" w:hAnsi="Verdana"/>
          <w:b/>
        </w:rPr>
      </w:pPr>
    </w:p>
    <w:p w14:paraId="31D92EA0" w14:textId="77777777" w:rsidR="00663958" w:rsidRDefault="00663958" w:rsidP="003F5126">
      <w:pPr>
        <w:pStyle w:val="Question"/>
        <w:ind w:firstLine="0"/>
        <w:rPr>
          <w:rFonts w:ascii="Verdana" w:hAnsi="Verdana"/>
          <w:b/>
        </w:rPr>
      </w:pPr>
    </w:p>
    <w:p w14:paraId="3C6DCE3F" w14:textId="77777777" w:rsidR="00663958" w:rsidRDefault="00663958" w:rsidP="003F5126">
      <w:pPr>
        <w:pStyle w:val="Question"/>
        <w:ind w:firstLine="0"/>
        <w:rPr>
          <w:rFonts w:ascii="Verdana" w:hAnsi="Verdana"/>
          <w:b/>
        </w:rPr>
      </w:pPr>
    </w:p>
    <w:p w14:paraId="75E9587B" w14:textId="77777777" w:rsidR="00663958" w:rsidRDefault="00663958" w:rsidP="003F5126">
      <w:pPr>
        <w:pStyle w:val="Question"/>
        <w:ind w:firstLine="0"/>
        <w:rPr>
          <w:rFonts w:ascii="Verdana" w:hAnsi="Verdana"/>
          <w:b/>
        </w:rPr>
      </w:pPr>
    </w:p>
    <w:p w14:paraId="2221A3F5" w14:textId="77777777" w:rsidR="00663958" w:rsidRDefault="00663958" w:rsidP="003F5126">
      <w:pPr>
        <w:pStyle w:val="Question"/>
        <w:ind w:firstLine="0"/>
        <w:rPr>
          <w:rFonts w:ascii="Verdana" w:hAnsi="Verdana"/>
          <w:b/>
        </w:rPr>
      </w:pPr>
    </w:p>
    <w:p w14:paraId="104CA055" w14:textId="77777777" w:rsidR="00663958" w:rsidRDefault="00663958" w:rsidP="003F5126">
      <w:pPr>
        <w:pStyle w:val="Question"/>
        <w:ind w:firstLine="0"/>
        <w:rPr>
          <w:rFonts w:ascii="Verdana" w:hAnsi="Verdana"/>
          <w:b/>
        </w:rPr>
      </w:pPr>
    </w:p>
    <w:p w14:paraId="7AE82635" w14:textId="77777777" w:rsidR="00663958" w:rsidRDefault="00663958" w:rsidP="003F5126">
      <w:pPr>
        <w:pStyle w:val="Question"/>
        <w:ind w:firstLine="0"/>
        <w:rPr>
          <w:rFonts w:ascii="Verdana" w:hAnsi="Verdana"/>
          <w:b/>
        </w:rPr>
      </w:pPr>
    </w:p>
    <w:p w14:paraId="414D8510" w14:textId="77777777" w:rsidR="00663958" w:rsidRDefault="00663958" w:rsidP="003F5126">
      <w:pPr>
        <w:pStyle w:val="Question"/>
        <w:ind w:firstLine="0"/>
        <w:rPr>
          <w:rFonts w:ascii="Verdana" w:hAnsi="Verdana"/>
          <w:b/>
        </w:rPr>
      </w:pPr>
    </w:p>
    <w:p w14:paraId="5076FC20" w14:textId="30BBF306" w:rsidR="00FC759D" w:rsidRDefault="00FC759D" w:rsidP="00FC759D">
      <w:pPr>
        <w:pStyle w:val="Question"/>
        <w:rPr>
          <w:rFonts w:ascii="Verdana" w:hAnsi="Verdana"/>
          <w:b/>
        </w:rPr>
      </w:pPr>
      <w:r>
        <w:rPr>
          <w:rFonts w:ascii="Verdana" w:hAnsi="Verdana"/>
          <w:b/>
        </w:rPr>
        <w:lastRenderedPageBreak/>
        <w:t>10.9</w:t>
      </w:r>
      <w:r w:rsidRPr="00B27110">
        <w:rPr>
          <w:rFonts w:ascii="Verdana" w:hAnsi="Verdana"/>
          <w:b/>
        </w:rPr>
        <w:tab/>
      </w:r>
      <w:r>
        <w:rPr>
          <w:rFonts w:ascii="Verdana" w:hAnsi="Verdana"/>
          <w:b/>
        </w:rPr>
        <w:t>Is the candidate taking over this role from someone else?</w:t>
      </w:r>
    </w:p>
    <w:p w14:paraId="7FB33DE6" w14:textId="77777777" w:rsidR="00FC759D" w:rsidRDefault="00FC759D" w:rsidP="00FC75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10.10</w:t>
      </w:r>
    </w:p>
    <w:p w14:paraId="1A5A9E70" w14:textId="77777777" w:rsidR="00FC759D" w:rsidRDefault="00FC759D" w:rsidP="00FC75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a summary of the handover materials </w:t>
      </w:r>
    </w:p>
    <w:p w14:paraId="217CE829" w14:textId="77777777" w:rsidR="00FC759D" w:rsidRDefault="00FC759D" w:rsidP="00FC759D">
      <w:pPr>
        <w:pStyle w:val="Question"/>
        <w:tabs>
          <w:tab w:val="clear" w:pos="-142"/>
        </w:tabs>
        <w:spacing w:before="20"/>
        <w:ind w:firstLine="0"/>
        <w:rPr>
          <w:rFonts w:ascii="Verdana" w:hAnsi="Verdana"/>
        </w:rPr>
      </w:pPr>
    </w:p>
    <w:p w14:paraId="4FE32C95" w14:textId="77777777" w:rsidR="00FC759D" w:rsidRPr="00E36DD6" w:rsidRDefault="00FC759D" w:rsidP="00FC759D">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5932391A"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full information and material to ensure a smooth transfer</w:t>
      </w:r>
    </w:p>
    <w:p w14:paraId="76C586A4"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12CB2682"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details of any conversations, coaching, training, or tests undertaken</w:t>
      </w:r>
    </w:p>
    <w:p w14:paraId="1691167B" w14:textId="77777777" w:rsidR="00FC759D" w:rsidRPr="00E36DD6" w:rsidRDefault="00FC759D" w:rsidP="00FC759D">
      <w:pPr>
        <w:pStyle w:val="Question"/>
        <w:numPr>
          <w:ilvl w:val="0"/>
          <w:numId w:val="34"/>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FC759D" w:rsidRPr="003C61C8" w14:paraId="55262497" w14:textId="77777777" w:rsidTr="00A6561F">
        <w:trPr>
          <w:trHeight w:val="1167"/>
        </w:trPr>
        <w:tc>
          <w:tcPr>
            <w:tcW w:w="6804" w:type="dxa"/>
          </w:tcPr>
          <w:p w14:paraId="57182A93" w14:textId="77777777" w:rsidR="00FC759D" w:rsidRPr="003C61C8" w:rsidRDefault="00FC759D" w:rsidP="00A6561F">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0C2CBEF" w14:textId="77777777" w:rsidR="00A0268C" w:rsidRDefault="00A0268C" w:rsidP="00A0268C">
      <w:pPr>
        <w:pStyle w:val="Question"/>
        <w:rPr>
          <w:rFonts w:ascii="Verdana" w:hAnsi="Verdana"/>
          <w:b/>
        </w:rPr>
      </w:pPr>
      <w:r>
        <w:rPr>
          <w:rFonts w:ascii="Verdana" w:hAnsi="Verdana"/>
          <w:b/>
        </w:rPr>
        <w:t>10.10</w:t>
      </w:r>
      <w:r w:rsidRPr="00B27110">
        <w:rPr>
          <w:rFonts w:ascii="Verdana" w:hAnsi="Verdana"/>
          <w:b/>
        </w:rPr>
        <w:tab/>
      </w:r>
      <w:r>
        <w:rPr>
          <w:rFonts w:ascii="Verdana" w:hAnsi="Verdana"/>
          <w:b/>
        </w:rPr>
        <w:t>Has the candidate completed an induction programme or is a programme planned for them?</w:t>
      </w:r>
    </w:p>
    <w:p w14:paraId="7C1689E1"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07B478E6"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318EC248"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applicable</w:t>
      </w:r>
      <w:r w:rsidRPr="00EF3638">
        <w:rPr>
          <w:rFonts w:ascii="Webdings" w:eastAsia="Webdings" w:hAnsi="Webdings" w:cs="Webdings"/>
        </w:rPr>
        <w:t>4</w:t>
      </w:r>
      <w:r>
        <w:rPr>
          <w:rFonts w:ascii="Verdana" w:hAnsi="Verdana"/>
        </w:rPr>
        <w:t>Continue to Question 10.11</w:t>
      </w:r>
    </w:p>
    <w:p w14:paraId="4CC01CDF"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You must attach the induction programme.</w:t>
      </w:r>
    </w:p>
    <w:p w14:paraId="01207341" w14:textId="77777777" w:rsidR="00A0268C" w:rsidRDefault="00A0268C" w:rsidP="00A0268C">
      <w:pPr>
        <w:pStyle w:val="Question"/>
        <w:tabs>
          <w:tab w:val="clear" w:pos="-142"/>
        </w:tabs>
        <w:spacing w:before="20"/>
        <w:ind w:firstLine="0"/>
        <w:rPr>
          <w:rFonts w:ascii="Verdana" w:hAnsi="Verdana"/>
        </w:rPr>
      </w:pPr>
    </w:p>
    <w:p w14:paraId="54F228BA"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6911568A" w14:textId="77777777" w:rsidR="00A0268C" w:rsidRDefault="00A0268C" w:rsidP="00A0268C">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5931D1CF"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49F77953" w14:textId="77777777" w:rsidR="002962E2" w:rsidRDefault="002962E2">
      <w:pPr>
        <w:rPr>
          <w:rFonts w:ascii="Verdana" w:eastAsia="Times New Roman" w:hAnsi="Verdana" w:cs="Times New Roman"/>
          <w:b/>
          <w:sz w:val="18"/>
          <w:szCs w:val="20"/>
          <w:lang w:eastAsia="en-GB"/>
        </w:rPr>
      </w:pPr>
      <w:r>
        <w:rPr>
          <w:rFonts w:ascii="Verdana" w:hAnsi="Verdana"/>
          <w:b/>
        </w:rPr>
        <w:br w:type="page"/>
      </w:r>
    </w:p>
    <w:p w14:paraId="674ADEB1" w14:textId="54D351D7" w:rsidR="00A0268C" w:rsidRDefault="00A0268C" w:rsidP="00A0268C">
      <w:pPr>
        <w:pStyle w:val="Question"/>
        <w:rPr>
          <w:rFonts w:ascii="Verdana" w:hAnsi="Verdana"/>
          <w:b/>
        </w:rPr>
      </w:pPr>
      <w:r>
        <w:rPr>
          <w:rFonts w:ascii="Verdana" w:hAnsi="Verdana"/>
          <w:b/>
        </w:rPr>
        <w:lastRenderedPageBreak/>
        <w:t>10.11 You must provide a copy of the skills gap analysis detailing any learning and development plans</w:t>
      </w:r>
    </w:p>
    <w:p w14:paraId="3E4E2D1A" w14:textId="77777777" w:rsidR="00A0268C" w:rsidRPr="008329FD" w:rsidRDefault="00A0268C" w:rsidP="00A0268C">
      <w:pPr>
        <w:pStyle w:val="Question"/>
        <w:tabs>
          <w:tab w:val="clear" w:pos="-142"/>
        </w:tabs>
        <w:spacing w:before="20"/>
        <w:ind w:firstLine="0"/>
        <w:rPr>
          <w:rFonts w:ascii="Verdana" w:hAnsi="Verdana"/>
        </w:rPr>
      </w:pPr>
      <w:r w:rsidRPr="008329FD">
        <w:rPr>
          <w:rFonts w:ascii="Verdana" w:hAnsi="Verdana"/>
        </w:rPr>
        <w:t xml:space="preserve">The skills gap analysis and learning and development plan can be combined, </w:t>
      </w:r>
      <w:proofErr w:type="gramStart"/>
      <w:r w:rsidRPr="008329FD">
        <w:rPr>
          <w:rFonts w:ascii="Verdana" w:hAnsi="Verdana"/>
        </w:rPr>
        <w:t>as long as</w:t>
      </w:r>
      <w:proofErr w:type="gramEnd"/>
      <w:r w:rsidRPr="008329FD">
        <w:rPr>
          <w:rFonts w:ascii="Verdana" w:hAnsi="Verdana"/>
        </w:rPr>
        <w:t xml:space="preserve"> </w:t>
      </w:r>
      <w:proofErr w:type="gramStart"/>
      <w:r w:rsidRPr="008329FD">
        <w:rPr>
          <w:rFonts w:ascii="Verdana" w:hAnsi="Verdana"/>
        </w:rPr>
        <w:t>all of</w:t>
      </w:r>
      <w:proofErr w:type="gramEnd"/>
      <w:r w:rsidRPr="008329FD">
        <w:rPr>
          <w:rFonts w:ascii="Verdana" w:hAnsi="Verdana"/>
        </w:rPr>
        <w:t xml:space="preserve"> the required information is provided. This must include:</w:t>
      </w:r>
    </w:p>
    <w:p w14:paraId="58252180"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specific skills and competencies related to the role and how the candidate scores against these</w:t>
      </w:r>
    </w:p>
    <w:p w14:paraId="23830A49"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752E63BD" w14:textId="77777777" w:rsidR="00A0268C" w:rsidRPr="008329FD" w:rsidRDefault="00A0268C" w:rsidP="00A0268C">
      <w:pPr>
        <w:pStyle w:val="Question"/>
        <w:numPr>
          <w:ilvl w:val="0"/>
          <w:numId w:val="31"/>
        </w:numPr>
        <w:tabs>
          <w:tab w:val="clear" w:pos="-142"/>
        </w:tabs>
        <w:spacing w:before="20"/>
        <w:rPr>
          <w:rFonts w:ascii="Verdana" w:hAnsi="Verdana"/>
        </w:rPr>
      </w:pPr>
      <w:r w:rsidRPr="008329FD">
        <w:rPr>
          <w:rFonts w:ascii="Verdana" w:hAnsi="Verdana"/>
        </w:rPr>
        <w:t>the name of the person who has oversight for the candidate's training</w:t>
      </w:r>
    </w:p>
    <w:p w14:paraId="0FB545F8" w14:textId="77777777" w:rsidR="00A0268C" w:rsidRPr="008329FD" w:rsidRDefault="00A0268C" w:rsidP="00A0268C">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3849FBC2" w14:textId="77777777" w:rsidR="00A0268C" w:rsidRDefault="00A0268C" w:rsidP="00A0268C">
      <w:pPr>
        <w:pStyle w:val="Question"/>
        <w:tabs>
          <w:tab w:val="clear" w:pos="-142"/>
        </w:tabs>
        <w:spacing w:before="20"/>
        <w:ind w:firstLine="0"/>
        <w:rPr>
          <w:rFonts w:ascii="Verdana" w:hAnsi="Verdana"/>
        </w:rPr>
      </w:pPr>
    </w:p>
    <w:p w14:paraId="094C11F4" w14:textId="77777777" w:rsidR="00A0268C" w:rsidRDefault="00A0268C" w:rsidP="00A026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518CC29E" w14:textId="77777777" w:rsidR="00DB231D" w:rsidRDefault="003E4484" w:rsidP="00DB231D">
      <w:pPr>
        <w:pStyle w:val="Question"/>
        <w:rPr>
          <w:rFonts w:ascii="Verdana" w:hAnsi="Verdana"/>
          <w:b/>
        </w:rPr>
      </w:pPr>
      <w:r>
        <w:rPr>
          <w:rFonts w:ascii="Verdana" w:hAnsi="Verdana"/>
          <w:b/>
        </w:rPr>
        <w:tab/>
      </w:r>
      <w:r w:rsidR="00DB231D">
        <w:rPr>
          <w:rFonts w:ascii="Verdana" w:hAnsi="Verdana"/>
          <w:b/>
        </w:rPr>
        <w:t>10.12 You must provide an up-to-date organisational chart</w:t>
      </w:r>
    </w:p>
    <w:p w14:paraId="2012FD32"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138819D2"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675338AC" w14:textId="77777777" w:rsidR="00DB231D" w:rsidRPr="008329FD" w:rsidRDefault="00DB231D" w:rsidP="00DB231D">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7EB1FED7" w14:textId="77777777" w:rsidR="00DB231D" w:rsidRDefault="00DB231D" w:rsidP="00DB231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47DCEF3F" w14:textId="0D8A6E94" w:rsidR="003E4484" w:rsidRDefault="003E4484" w:rsidP="00DB231D">
      <w:pPr>
        <w:pStyle w:val="Question"/>
        <w:rPr>
          <w:rFonts w:ascii="Verdana" w:hAnsi="Verdana"/>
          <w:b/>
        </w:rPr>
      </w:pPr>
      <w:r>
        <w:rPr>
          <w:rFonts w:ascii="Verdana" w:hAnsi="Verdana"/>
          <w:b/>
        </w:rPr>
        <w:tab/>
      </w:r>
      <w:r>
        <w:rPr>
          <w:rFonts w:ascii="Verdana" w:hAnsi="Verdana"/>
          <w:b/>
        </w:rPr>
        <w:tab/>
        <w:t>Question 10.11 only applies where the firm is an enhanced scope SMCR firm (SYSC 25 and SUP 10C.9)</w:t>
      </w:r>
    </w:p>
    <w:p w14:paraId="5D9718F2" w14:textId="77777777" w:rsidR="00516C60" w:rsidRDefault="00516C60" w:rsidP="00516C60">
      <w:pPr>
        <w:pStyle w:val="Question"/>
        <w:rPr>
          <w:rFonts w:ascii="Verdana" w:hAnsi="Verdana"/>
          <w:b/>
        </w:rPr>
      </w:pPr>
      <w:r>
        <w:rPr>
          <w:rFonts w:ascii="Verdana" w:hAnsi="Verdana"/>
          <w:b/>
        </w:rPr>
        <w:t>10.14 You must provide a copy of the firm’s management responsibility map</w:t>
      </w:r>
    </w:p>
    <w:p w14:paraId="08A4EC29" w14:textId="77777777" w:rsidR="00516C60" w:rsidRPr="00894910" w:rsidRDefault="00516C60" w:rsidP="00516C60">
      <w:pPr>
        <w:pStyle w:val="Question"/>
        <w:tabs>
          <w:tab w:val="clear" w:pos="-142"/>
        </w:tabs>
        <w:spacing w:before="20"/>
        <w:ind w:firstLine="0"/>
        <w:rPr>
          <w:rFonts w:ascii="Verdana" w:hAnsi="Verdana"/>
        </w:rPr>
      </w:pPr>
      <w:r w:rsidRPr="00894910">
        <w:rPr>
          <w:rFonts w:ascii="Verdana" w:hAnsi="Verdana"/>
        </w:rPr>
        <w:t>The map must provide an overview of how the firm is managed and governed. It should contain key information about arrangements such as:</w:t>
      </w:r>
    </w:p>
    <w:p w14:paraId="3A04981E"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any approved persons and their role</w:t>
      </w:r>
    </w:p>
    <w:p w14:paraId="5D4C8BB7"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lines of responsibility</w:t>
      </w:r>
    </w:p>
    <w:p w14:paraId="5C98DCFF"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members of the governing and management bodies, who are not approved persons, including their role</w:t>
      </w:r>
    </w:p>
    <w:p w14:paraId="6F630397" w14:textId="77777777" w:rsidR="00516C60" w:rsidRPr="00842EDE" w:rsidRDefault="00516C60" w:rsidP="00516C60">
      <w:pPr>
        <w:numPr>
          <w:ilvl w:val="0"/>
          <w:numId w:val="30"/>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a chart showing the allocation of prescribed, other and overall responsibilities</w:t>
      </w:r>
    </w:p>
    <w:p w14:paraId="448DB9B5" w14:textId="77777777" w:rsidR="00516C60" w:rsidRDefault="00516C60" w:rsidP="00516C6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0DB8307" w14:textId="77777777" w:rsidR="00642A40" w:rsidRDefault="00642A40" w:rsidP="00642A40">
      <w:pPr>
        <w:pStyle w:val="Question"/>
        <w:rPr>
          <w:rFonts w:ascii="Verdana" w:hAnsi="Verdana"/>
          <w:bCs/>
        </w:rPr>
      </w:pPr>
      <w:r>
        <w:rPr>
          <w:rFonts w:ascii="Verdana" w:hAnsi="Verdana"/>
          <w:bCs/>
        </w:rPr>
        <w:tab/>
      </w:r>
      <w:r>
        <w:rPr>
          <w:rFonts w:ascii="Verdana" w:hAnsi="Verdana"/>
          <w:bCs/>
        </w:rPr>
        <w:tab/>
      </w:r>
    </w:p>
    <w:p w14:paraId="197B70A2" w14:textId="057E1C92" w:rsidR="00642A40" w:rsidRPr="00E64128" w:rsidRDefault="00642A40" w:rsidP="00E64128">
      <w:pPr>
        <w:pStyle w:val="Question"/>
        <w:tabs>
          <w:tab w:val="clear" w:pos="-142"/>
        </w:tabs>
        <w:spacing w:before="20"/>
        <w:ind w:firstLine="0"/>
        <w:rPr>
          <w:rFonts w:ascii="Verdana" w:hAnsi="Verdana"/>
        </w:rPr>
        <w:sectPr w:rsidR="00642A40" w:rsidRPr="00E64128" w:rsidSect="00511E6E">
          <w:headerReference w:type="even" r:id="rId31"/>
          <w:headerReference w:type="default" r:id="rId32"/>
          <w:headerReference w:type="first" r:id="rId33"/>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0A46D209" w:rsidR="002A0F5F" w:rsidRPr="00EB352E" w:rsidRDefault="003E4484" w:rsidP="00B03385">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51" behindDoc="1" locked="0" layoutInCell="0" allowOverlap="1" wp14:anchorId="2F5BBB97" wp14:editId="6D384EB8">
                      <wp:simplePos x="0" y="0"/>
                      <wp:positionH relativeFrom="column">
                        <wp:posOffset>-1438910</wp:posOffset>
                      </wp:positionH>
                      <wp:positionV relativeFrom="paragraph">
                        <wp:posOffset>1270</wp:posOffset>
                      </wp:positionV>
                      <wp:extent cx="6414135" cy="344170"/>
                      <wp:effectExtent l="0" t="2540" r="0" b="0"/>
                      <wp:wrapNone/>
                      <wp:docPr id="27" name="Rectangle 2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082E101" id="Rectangle 27" o:spid="_x0000_s1026" style="position:absolute;margin-left:-113.3pt;margin-top:.1pt;width:505.05pt;height:27.1pt;z-index:-25165822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Pr>
                <w:rFonts w:ascii="Verdana" w:hAnsi="Verdana"/>
                <w:sz w:val="32"/>
              </w:rPr>
              <w:t>11</w:t>
            </w:r>
          </w:p>
        </w:tc>
        <w:tc>
          <w:tcPr>
            <w:tcW w:w="7825" w:type="dxa"/>
            <w:shd w:val="clear" w:color="auto" w:fill="701B45"/>
            <w:vAlign w:val="center"/>
          </w:tcPr>
          <w:p w14:paraId="599D9C13" w14:textId="2AFABFFC" w:rsidR="002A0F5F" w:rsidRPr="00EB352E" w:rsidRDefault="00D85BC8" w:rsidP="00B03385">
            <w:pPr>
              <w:pStyle w:val="Sectionheading"/>
              <w:spacing w:before="0"/>
              <w:rPr>
                <w:rFonts w:ascii="Verdana" w:hAnsi="Verdana"/>
              </w:rPr>
            </w:pPr>
            <w:r>
              <w:rPr>
                <w:rFonts w:ascii="Verdana" w:hAnsi="Verdana"/>
              </w:rPr>
              <w:t>Supplementary information</w:t>
            </w:r>
          </w:p>
        </w:tc>
      </w:tr>
    </w:tbl>
    <w:p w14:paraId="34C2891A" w14:textId="77777777" w:rsidR="00353593" w:rsidRPr="00313A9E" w:rsidRDefault="002A0F5F" w:rsidP="00A6561F">
      <w:pPr>
        <w:pStyle w:val="Question"/>
        <w:rPr>
          <w:rFonts w:ascii="Verdana" w:hAnsi="Verdana"/>
          <w:b/>
          <w:sz w:val="22"/>
          <w:szCs w:val="22"/>
        </w:rPr>
      </w:pPr>
      <w:r w:rsidRPr="00B27110">
        <w:rPr>
          <w:rFonts w:ascii="Verdana" w:hAnsi="Verdana"/>
          <w:b/>
        </w:rPr>
        <w:tab/>
      </w:r>
      <w:r w:rsidR="00353593" w:rsidRPr="00313A9E">
        <w:rPr>
          <w:rFonts w:ascii="Verdana" w:hAnsi="Verdana"/>
          <w:b/>
          <w:sz w:val="22"/>
          <w:szCs w:val="22"/>
        </w:rPr>
        <w:tab/>
      </w:r>
      <w:r w:rsidR="00353593">
        <w:rPr>
          <w:rFonts w:ascii="Verdana" w:hAnsi="Verdana"/>
          <w:b/>
          <w:sz w:val="22"/>
          <w:szCs w:val="22"/>
        </w:rPr>
        <w:tab/>
      </w:r>
      <w:r w:rsidR="00353593" w:rsidRPr="00313A9E">
        <w:rPr>
          <w:rFonts w:ascii="Verdana" w:hAnsi="Verdana"/>
          <w:b/>
          <w:sz w:val="22"/>
          <w:szCs w:val="22"/>
        </w:rPr>
        <w:t>Supporting documents (optional)</w:t>
      </w:r>
      <w:r w:rsidR="00353593" w:rsidRPr="00313A9E">
        <w:rPr>
          <w:rFonts w:ascii="Verdana" w:hAnsi="Verdana"/>
          <w:b/>
          <w:sz w:val="22"/>
          <w:szCs w:val="22"/>
        </w:rPr>
        <w:tab/>
      </w:r>
    </w:p>
    <w:p w14:paraId="26127706" w14:textId="77777777" w:rsidR="00353593" w:rsidRPr="009254F3" w:rsidRDefault="00353593" w:rsidP="00A6561F">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2D6CED15" w14:textId="77777777" w:rsidR="00353593" w:rsidRPr="00AF701A" w:rsidRDefault="00353593" w:rsidP="00A6561F">
      <w:pPr>
        <w:pStyle w:val="Question"/>
        <w:rPr>
          <w:rFonts w:ascii="Verdana" w:hAnsi="Verdana"/>
          <w:b/>
          <w:sz w:val="20"/>
        </w:rPr>
      </w:pPr>
      <w:r w:rsidRPr="00AF701A">
        <w:rPr>
          <w:rFonts w:ascii="Verdana" w:hAnsi="Verdana"/>
          <w:b/>
          <w:sz w:val="20"/>
        </w:rPr>
        <w:tab/>
      </w:r>
      <w:r w:rsidRPr="00AF701A">
        <w:rPr>
          <w:rFonts w:ascii="Verdana" w:hAnsi="Verdana"/>
          <w:b/>
          <w:sz w:val="20"/>
        </w:rPr>
        <w:tab/>
        <w:t>Document 1</w:t>
      </w:r>
      <w:r w:rsidRPr="00AF701A">
        <w:rPr>
          <w:rFonts w:ascii="Verdana" w:hAnsi="Verdana"/>
          <w:b/>
          <w:sz w:val="20"/>
        </w:rPr>
        <w:tab/>
      </w:r>
    </w:p>
    <w:p w14:paraId="46D0188B"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916C4FC" w14:textId="77777777" w:rsidTr="00A6561F">
        <w:trPr>
          <w:trHeight w:hRule="exact" w:val="397"/>
        </w:trPr>
        <w:tc>
          <w:tcPr>
            <w:tcW w:w="7088" w:type="dxa"/>
            <w:vAlign w:val="center"/>
          </w:tcPr>
          <w:p w14:paraId="384A6523"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98FC626"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FF0FF02" w14:textId="77777777" w:rsidTr="00A6561F">
        <w:trPr>
          <w:trHeight w:hRule="exact" w:val="397"/>
        </w:trPr>
        <w:tc>
          <w:tcPr>
            <w:tcW w:w="7088" w:type="dxa"/>
            <w:vAlign w:val="center"/>
          </w:tcPr>
          <w:p w14:paraId="3BB16809"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B73AC1E"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DA44DC4" w14:textId="77777777" w:rsidTr="00A6561F">
        <w:trPr>
          <w:trHeight w:hRule="exact" w:val="397"/>
        </w:trPr>
        <w:tc>
          <w:tcPr>
            <w:tcW w:w="7088" w:type="dxa"/>
            <w:vAlign w:val="center"/>
          </w:tcPr>
          <w:p w14:paraId="1F9EE42D"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348339E"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2</w:t>
      </w:r>
      <w:r w:rsidRPr="00AF701A">
        <w:rPr>
          <w:rFonts w:ascii="Verdana" w:hAnsi="Verdana"/>
          <w:b/>
          <w:sz w:val="20"/>
        </w:rPr>
        <w:tab/>
      </w:r>
    </w:p>
    <w:p w14:paraId="53F0FEF4"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6026213" w14:textId="77777777" w:rsidTr="00A6561F">
        <w:trPr>
          <w:trHeight w:hRule="exact" w:val="397"/>
        </w:trPr>
        <w:tc>
          <w:tcPr>
            <w:tcW w:w="7088" w:type="dxa"/>
            <w:vAlign w:val="center"/>
          </w:tcPr>
          <w:p w14:paraId="5F71A636"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4479416D"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2F39E91" w14:textId="77777777" w:rsidTr="00A6561F">
        <w:trPr>
          <w:trHeight w:hRule="exact" w:val="397"/>
        </w:trPr>
        <w:tc>
          <w:tcPr>
            <w:tcW w:w="7088" w:type="dxa"/>
            <w:vAlign w:val="center"/>
          </w:tcPr>
          <w:p w14:paraId="7ACFDA38"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716DCD8"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6562E5CF" w14:textId="77777777" w:rsidTr="00A6561F">
        <w:trPr>
          <w:trHeight w:hRule="exact" w:val="397"/>
        </w:trPr>
        <w:tc>
          <w:tcPr>
            <w:tcW w:w="7088" w:type="dxa"/>
            <w:vAlign w:val="center"/>
          </w:tcPr>
          <w:p w14:paraId="33231ED7"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E172FE3"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3</w:t>
      </w:r>
    </w:p>
    <w:p w14:paraId="7A94CA57"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B178220" w14:textId="77777777" w:rsidTr="00A6561F">
        <w:trPr>
          <w:trHeight w:hRule="exact" w:val="397"/>
        </w:trPr>
        <w:tc>
          <w:tcPr>
            <w:tcW w:w="7088" w:type="dxa"/>
            <w:vAlign w:val="center"/>
          </w:tcPr>
          <w:p w14:paraId="39235242"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6FE7B86C"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2595B5A" w14:textId="77777777" w:rsidTr="00A6561F">
        <w:trPr>
          <w:trHeight w:hRule="exact" w:val="397"/>
        </w:trPr>
        <w:tc>
          <w:tcPr>
            <w:tcW w:w="7088" w:type="dxa"/>
            <w:vAlign w:val="center"/>
          </w:tcPr>
          <w:p w14:paraId="279B0D48"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9123728"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4317720" w14:textId="77777777" w:rsidTr="00A6561F">
        <w:trPr>
          <w:trHeight w:hRule="exact" w:val="397"/>
        </w:trPr>
        <w:tc>
          <w:tcPr>
            <w:tcW w:w="7088" w:type="dxa"/>
            <w:vAlign w:val="center"/>
          </w:tcPr>
          <w:p w14:paraId="0ADABA80"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8B3CA0F" w14:textId="77777777" w:rsidR="00353593" w:rsidRDefault="00353593" w:rsidP="00A6561F"/>
    <w:p w14:paraId="245B8D93" w14:textId="77777777" w:rsidR="00353593" w:rsidRPr="00AF701A" w:rsidRDefault="00353593" w:rsidP="00A6561F">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4</w:t>
      </w:r>
    </w:p>
    <w:p w14:paraId="6752F812"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E0460D" w14:paraId="2D494F6A" w14:textId="77777777" w:rsidTr="00A6561F">
        <w:trPr>
          <w:trHeight w:hRule="exact" w:val="397"/>
        </w:trPr>
        <w:tc>
          <w:tcPr>
            <w:tcW w:w="7088" w:type="dxa"/>
            <w:vAlign w:val="center"/>
          </w:tcPr>
          <w:p w14:paraId="7503C92A" w14:textId="77777777" w:rsidR="00353593" w:rsidRPr="00E0460D" w:rsidRDefault="00353593" w:rsidP="003535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078526C"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18D404F6" w14:textId="77777777" w:rsidTr="00A6561F">
        <w:trPr>
          <w:trHeight w:hRule="exact" w:val="397"/>
        </w:trPr>
        <w:tc>
          <w:tcPr>
            <w:tcW w:w="7088" w:type="dxa"/>
            <w:vAlign w:val="center"/>
          </w:tcPr>
          <w:p w14:paraId="52FEECEC"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8CF021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0BED8484" w14:textId="77777777" w:rsidTr="00A6561F">
        <w:trPr>
          <w:trHeight w:hRule="exact" w:val="397"/>
        </w:trPr>
        <w:tc>
          <w:tcPr>
            <w:tcW w:w="7088" w:type="dxa"/>
            <w:vAlign w:val="center"/>
          </w:tcPr>
          <w:p w14:paraId="588F48ED"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2017C51" w14:textId="77777777" w:rsidR="00353593" w:rsidRDefault="00353593" w:rsidP="00A6561F">
      <w:pPr>
        <w:rPr>
          <w:rFonts w:ascii="Verdana" w:eastAsia="Times New Roman" w:hAnsi="Verdana" w:cs="Times New Roman"/>
          <w:b/>
          <w:sz w:val="20"/>
          <w:szCs w:val="20"/>
          <w:lang w:eastAsia="en-GB"/>
        </w:rPr>
      </w:pPr>
      <w:r>
        <w:rPr>
          <w:rFonts w:ascii="Verdana" w:hAnsi="Verdana"/>
          <w:b/>
          <w:sz w:val="20"/>
        </w:rPr>
        <w:br w:type="page"/>
      </w:r>
    </w:p>
    <w:p w14:paraId="7E0B0A63" w14:textId="77777777" w:rsidR="00353593" w:rsidRPr="00AF701A" w:rsidRDefault="00353593" w:rsidP="00A6561F">
      <w:pPr>
        <w:pStyle w:val="Question"/>
        <w:rPr>
          <w:rFonts w:ascii="Verdana" w:hAnsi="Verdana"/>
          <w:b/>
          <w:sz w:val="20"/>
        </w:rPr>
      </w:pPr>
      <w:r>
        <w:rPr>
          <w:rFonts w:ascii="Verdana" w:hAnsi="Verdana"/>
          <w:b/>
          <w:sz w:val="20"/>
        </w:rPr>
        <w:lastRenderedPageBreak/>
        <w:tab/>
      </w:r>
      <w:r>
        <w:rPr>
          <w:rFonts w:ascii="Verdana" w:hAnsi="Verdana"/>
          <w:b/>
          <w:sz w:val="20"/>
        </w:rPr>
        <w:tab/>
      </w:r>
      <w:r w:rsidRPr="00AF701A">
        <w:rPr>
          <w:rFonts w:ascii="Verdana" w:hAnsi="Verdana"/>
          <w:b/>
          <w:sz w:val="20"/>
        </w:rPr>
        <w:t xml:space="preserve">Document </w:t>
      </w:r>
      <w:r>
        <w:rPr>
          <w:rFonts w:ascii="Verdana" w:hAnsi="Verdana"/>
          <w:b/>
          <w:sz w:val="20"/>
        </w:rPr>
        <w:t>5</w:t>
      </w:r>
      <w:r w:rsidRPr="00AF701A">
        <w:rPr>
          <w:rFonts w:ascii="Verdana" w:hAnsi="Verdana"/>
          <w:b/>
          <w:sz w:val="20"/>
        </w:rPr>
        <w:tab/>
      </w:r>
    </w:p>
    <w:p w14:paraId="089A6570"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70291CD6" w14:textId="77777777" w:rsidTr="00A6561F">
        <w:trPr>
          <w:trHeight w:hRule="exact" w:val="397"/>
        </w:trPr>
        <w:tc>
          <w:tcPr>
            <w:tcW w:w="7088" w:type="dxa"/>
            <w:vAlign w:val="center"/>
          </w:tcPr>
          <w:p w14:paraId="26323BB4"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44443A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F9D2985" w14:textId="77777777" w:rsidTr="00A6561F">
        <w:trPr>
          <w:trHeight w:hRule="exact" w:val="397"/>
        </w:trPr>
        <w:tc>
          <w:tcPr>
            <w:tcW w:w="7088" w:type="dxa"/>
            <w:vAlign w:val="center"/>
          </w:tcPr>
          <w:p w14:paraId="79E3B4D4"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B4E9A93" w14:textId="77777777" w:rsidR="00353593" w:rsidRPr="00313A9E" w:rsidRDefault="00353593" w:rsidP="00A6561F">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313A9E" w14:paraId="21127466" w14:textId="77777777" w:rsidTr="00A6561F">
        <w:trPr>
          <w:trHeight w:hRule="exact" w:val="397"/>
        </w:trPr>
        <w:tc>
          <w:tcPr>
            <w:tcW w:w="7088" w:type="dxa"/>
            <w:vAlign w:val="center"/>
          </w:tcPr>
          <w:p w14:paraId="518CC946" w14:textId="77777777" w:rsidR="00353593" w:rsidRPr="00313A9E" w:rsidRDefault="00353593" w:rsidP="0035359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C082B18" w14:textId="77777777" w:rsidR="00353593" w:rsidRPr="009254F3" w:rsidRDefault="00353593" w:rsidP="00A6561F">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406A20D8" w14:textId="77777777" w:rsidR="00353593" w:rsidRDefault="00353593" w:rsidP="00A6561F">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593" w:rsidRPr="00E0460D" w14:paraId="7CE04AD8" w14:textId="77777777" w:rsidTr="00A6561F">
        <w:trPr>
          <w:trHeight w:hRule="exact" w:val="1823"/>
        </w:trPr>
        <w:tc>
          <w:tcPr>
            <w:tcW w:w="7088" w:type="dxa"/>
            <w:vAlign w:val="center"/>
          </w:tcPr>
          <w:p w14:paraId="427AD23D" w14:textId="77777777" w:rsidR="00353593" w:rsidRPr="00E0460D" w:rsidRDefault="00353593" w:rsidP="003535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3A434C2" w14:textId="77777777" w:rsidR="00353593" w:rsidRDefault="00353593" w:rsidP="00353593">
      <w:pPr>
        <w:rPr>
          <w:rFonts w:ascii="Verdana" w:eastAsia="Times New Roman" w:hAnsi="Verdana" w:cs="Times New Roman"/>
          <w:sz w:val="18"/>
          <w:szCs w:val="20"/>
          <w:lang w:eastAsia="en-GB"/>
        </w:rPr>
      </w:pPr>
      <w:r>
        <w:rPr>
          <w:rFonts w:ascii="Verdana" w:hAnsi="Verdana"/>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8364B" w:rsidRPr="00EB352E" w14:paraId="026DA961" w14:textId="77777777" w:rsidTr="00CD4703">
        <w:trPr>
          <w:trHeight w:hRule="exact" w:val="862"/>
        </w:trPr>
        <w:tc>
          <w:tcPr>
            <w:tcW w:w="2268" w:type="dxa"/>
            <w:shd w:val="clear" w:color="auto" w:fill="701B45"/>
            <w:vAlign w:val="center"/>
          </w:tcPr>
          <w:p w14:paraId="43CF49F2" w14:textId="11A003ED" w:rsidR="0098364B" w:rsidRPr="00EB352E" w:rsidRDefault="0098364B" w:rsidP="00CD4703">
            <w:pPr>
              <w:pStyle w:val="Sectionheading"/>
              <w:tabs>
                <w:tab w:val="right" w:pos="-142"/>
              </w:tabs>
              <w:spacing w:before="0"/>
              <w:ind w:right="142"/>
              <w:jc w:val="right"/>
              <w:rPr>
                <w:rFonts w:ascii="Verdana" w:hAnsi="Verdana"/>
                <w:sz w:val="32"/>
              </w:rPr>
            </w:pPr>
            <w:r>
              <w:rPr>
                <w:rFonts w:ascii="Verdana" w:hAnsi="Verdana"/>
              </w:rPr>
              <w:lastRenderedPageBreak/>
              <mc:AlternateContent>
                <mc:Choice Requires="wps">
                  <w:drawing>
                    <wp:anchor distT="0" distB="0" distL="114300" distR="114300" simplePos="0" relativeHeight="251658241" behindDoc="1" locked="0" layoutInCell="0" allowOverlap="1" wp14:anchorId="3DEA3E3F" wp14:editId="5E62D9B7">
                      <wp:simplePos x="0" y="0"/>
                      <wp:positionH relativeFrom="column">
                        <wp:posOffset>-1438910</wp:posOffset>
                      </wp:positionH>
                      <wp:positionV relativeFrom="paragraph">
                        <wp:posOffset>1270</wp:posOffset>
                      </wp:positionV>
                      <wp:extent cx="6414135" cy="344170"/>
                      <wp:effectExtent l="0" t="2540" r="0" b="0"/>
                      <wp:wrapNone/>
                      <wp:docPr id="12" name="Rectangle 1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279808E" id="Rectangle 12" o:spid="_x0000_s1026" style="position:absolute;margin-left:-113.3pt;margin-top:.1pt;width:505.05pt;height:27.1pt;z-index:-25165823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D94614">
              <w:rPr>
                <w:rFonts w:ascii="Verdana" w:hAnsi="Verdana"/>
                <w:sz w:val="32"/>
              </w:rPr>
              <w:t>12</w:t>
            </w:r>
          </w:p>
        </w:tc>
        <w:tc>
          <w:tcPr>
            <w:tcW w:w="7825" w:type="dxa"/>
            <w:shd w:val="clear" w:color="auto" w:fill="701B45"/>
            <w:vAlign w:val="center"/>
          </w:tcPr>
          <w:p w14:paraId="02549891" w14:textId="77777777" w:rsidR="0098364B" w:rsidRPr="00EB352E" w:rsidRDefault="0098364B" w:rsidP="00CD4703">
            <w:pPr>
              <w:pStyle w:val="Sectionheading"/>
              <w:spacing w:before="0"/>
              <w:rPr>
                <w:rFonts w:ascii="Verdana" w:hAnsi="Verdana"/>
              </w:rPr>
            </w:pPr>
            <w:r>
              <w:rPr>
                <w:rFonts w:ascii="Verdana" w:hAnsi="Verdana"/>
              </w:rPr>
              <w:t>Application fee</w:t>
            </w:r>
          </w:p>
        </w:tc>
      </w:tr>
    </w:tbl>
    <w:p w14:paraId="1A11CC58" w14:textId="77777777" w:rsidR="00F934CD" w:rsidRDefault="00F934CD" w:rsidP="00F934CD">
      <w:pPr>
        <w:pStyle w:val="Question"/>
        <w:tabs>
          <w:tab w:val="clear" w:pos="-142"/>
        </w:tabs>
        <w:spacing w:before="20"/>
        <w:ind w:firstLine="0"/>
        <w:rPr>
          <w:rFonts w:ascii="Verdana" w:hAnsi="Verdana"/>
          <w:b/>
          <w:bCs/>
        </w:rPr>
      </w:pPr>
    </w:p>
    <w:p w14:paraId="1AAA0BA4" w14:textId="77777777" w:rsidR="00F934CD" w:rsidRDefault="00F934CD" w:rsidP="00F934CD">
      <w:pPr>
        <w:pStyle w:val="Question"/>
        <w:tabs>
          <w:tab w:val="clear" w:pos="-142"/>
        </w:tabs>
        <w:spacing w:before="20"/>
        <w:ind w:firstLine="0"/>
        <w:rPr>
          <w:rFonts w:ascii="Verdana" w:hAnsi="Verdana"/>
          <w:b/>
          <w:bCs/>
        </w:rPr>
      </w:pPr>
    </w:p>
    <w:p w14:paraId="7FDC7CF7" w14:textId="77777777" w:rsidR="007338EB" w:rsidRPr="00873531" w:rsidRDefault="007338EB" w:rsidP="007338EB">
      <w:pPr>
        <w:pStyle w:val="Question"/>
        <w:tabs>
          <w:tab w:val="clear" w:pos="-142"/>
        </w:tabs>
        <w:spacing w:before="20"/>
        <w:ind w:firstLine="0"/>
        <w:rPr>
          <w:rFonts w:ascii="Verdana" w:hAnsi="Verdana"/>
          <w:b/>
          <w:bCs/>
        </w:rPr>
      </w:pPr>
      <w:r w:rsidRPr="00873531">
        <w:rPr>
          <w:rFonts w:ascii="Verdana" w:hAnsi="Verdana"/>
          <w:b/>
          <w:bCs/>
        </w:rPr>
        <w:t xml:space="preserve">The application fee is only applicable for standalone Form A applications. There is no charge if you are submitting this form as part of a New Authorisation or a Variation of Permission. </w:t>
      </w:r>
    </w:p>
    <w:p w14:paraId="48B31AB9" w14:textId="77777777" w:rsidR="007338EB" w:rsidRDefault="007338EB" w:rsidP="007338EB">
      <w:pPr>
        <w:pStyle w:val="Question"/>
        <w:tabs>
          <w:tab w:val="clear" w:pos="-142"/>
        </w:tabs>
        <w:spacing w:before="20"/>
        <w:ind w:firstLine="0"/>
        <w:rPr>
          <w:rFonts w:ascii="Verdana" w:hAnsi="Verdana"/>
        </w:rPr>
      </w:pPr>
    </w:p>
    <w:p w14:paraId="1A1502F3" w14:textId="77777777" w:rsidR="007338EB" w:rsidRPr="00873531" w:rsidRDefault="007338EB" w:rsidP="007338EB">
      <w:pPr>
        <w:pStyle w:val="Question"/>
        <w:tabs>
          <w:tab w:val="clear" w:pos="-142"/>
        </w:tabs>
        <w:spacing w:before="20"/>
        <w:ind w:firstLine="0"/>
        <w:rPr>
          <w:rFonts w:ascii="Verdana" w:hAnsi="Verdana"/>
        </w:rPr>
      </w:pPr>
      <w:r w:rsidRPr="00414314">
        <w:rPr>
          <w:rFonts w:ascii="Verdana" w:hAnsi="Verdana"/>
        </w:rPr>
        <w:t xml:space="preserve">You must be ready to pay the application fee in full at the same time as submitting your application, by credit/debit card (you may pay by credit transfer (eg BACS) only if it is not possible to pay by credit or </w:t>
      </w:r>
      <w:proofErr w:type="gramStart"/>
      <w:r w:rsidRPr="00414314">
        <w:rPr>
          <w:rFonts w:ascii="Verdana" w:hAnsi="Verdana"/>
        </w:rPr>
        <w:t>debit card</w:t>
      </w:r>
      <w:proofErr w:type="gramEnd"/>
      <w:r w:rsidRPr="00414314">
        <w:rPr>
          <w:rFonts w:ascii="Verdana" w:hAnsi="Verdana"/>
        </w:rPr>
        <w:t>). If the fee is not paid in full within five working days of the date that we contact you after you submit this form, your application will be returned to you. This fee is non</w:t>
      </w:r>
      <w:r w:rsidRPr="00873531">
        <w:rPr>
          <w:rFonts w:ascii="Verdana" w:hAnsi="Verdana"/>
        </w:rPr>
        <w:t xml:space="preserve">-refundable. </w:t>
      </w:r>
    </w:p>
    <w:p w14:paraId="331EF2A7" w14:textId="77777777" w:rsidR="007338EB" w:rsidRDefault="007338EB" w:rsidP="007338EB">
      <w:pPr>
        <w:rPr>
          <w:lang w:eastAsia="en-GB"/>
        </w:rPr>
      </w:pPr>
    </w:p>
    <w:p w14:paraId="454FCA5B" w14:textId="77777777" w:rsidR="007338EB" w:rsidRPr="008C2D33" w:rsidRDefault="007338EB" w:rsidP="007338EB">
      <w:pPr>
        <w:pStyle w:val="NormalWeb"/>
        <w:shd w:val="clear" w:color="auto" w:fill="FFFFFF"/>
        <w:rPr>
          <w:rFonts w:ascii="Verdana" w:hAnsi="Verdana"/>
          <w:color w:val="3F3F3F"/>
          <w:sz w:val="18"/>
          <w:szCs w:val="18"/>
        </w:rPr>
      </w:pPr>
      <w:r w:rsidRPr="008C2D33">
        <w:rPr>
          <w:rStyle w:val="Strong"/>
          <w:rFonts w:ascii="Verdana" w:hAnsi="Verdana"/>
          <w:color w:val="3F3F3F"/>
          <w:sz w:val="18"/>
          <w:szCs w:val="18"/>
        </w:rPr>
        <w:t>FCA bank details</w:t>
      </w:r>
    </w:p>
    <w:p w14:paraId="2112EF29" w14:textId="77777777" w:rsidR="007338EB" w:rsidRPr="008C2D33" w:rsidRDefault="007338EB" w:rsidP="007338EB">
      <w:pPr>
        <w:pStyle w:val="NormalWeb"/>
        <w:shd w:val="clear" w:color="auto" w:fill="FFFFFF"/>
        <w:rPr>
          <w:rFonts w:ascii="Verdana" w:hAnsi="Verdana"/>
          <w:color w:val="3F3F3F"/>
          <w:sz w:val="18"/>
          <w:szCs w:val="18"/>
        </w:rPr>
      </w:pPr>
      <w:r w:rsidRPr="008C2D33">
        <w:rPr>
          <w:rFonts w:ascii="Verdana" w:hAnsi="Verdana"/>
          <w:color w:val="3F3F3F"/>
          <w:sz w:val="18"/>
          <w:szCs w:val="18"/>
        </w:rPr>
        <w:t>Account name: FCA Collection account</w:t>
      </w:r>
      <w:r w:rsidRPr="008C2D33">
        <w:rPr>
          <w:rFonts w:ascii="Verdana" w:hAnsi="Verdana"/>
          <w:color w:val="3F3F3F"/>
          <w:sz w:val="18"/>
          <w:szCs w:val="18"/>
        </w:rPr>
        <w:br/>
        <w:t>Bank name: Lloyds Bank</w:t>
      </w:r>
      <w:r w:rsidRPr="008C2D33">
        <w:rPr>
          <w:rFonts w:ascii="Verdana" w:hAnsi="Verdana"/>
          <w:color w:val="3F3F3F"/>
          <w:sz w:val="18"/>
          <w:szCs w:val="18"/>
        </w:rPr>
        <w:br/>
        <w:t>Account number: 00828179</w:t>
      </w:r>
      <w:r w:rsidRPr="008C2D33">
        <w:rPr>
          <w:rFonts w:ascii="Verdana" w:hAnsi="Verdana"/>
          <w:color w:val="3F3F3F"/>
          <w:sz w:val="18"/>
          <w:szCs w:val="18"/>
        </w:rPr>
        <w:br/>
        <w:t>Sort code: 30-00-02</w:t>
      </w:r>
      <w:r w:rsidRPr="008C2D33">
        <w:rPr>
          <w:rFonts w:ascii="Verdana" w:hAnsi="Verdana"/>
          <w:color w:val="3F3F3F"/>
          <w:sz w:val="18"/>
          <w:szCs w:val="18"/>
        </w:rPr>
        <w:br/>
        <w:t>Swift code: LOYD GB 2LCTY</w:t>
      </w:r>
      <w:r w:rsidRPr="008C2D33">
        <w:rPr>
          <w:rFonts w:ascii="Verdana" w:hAnsi="Verdana"/>
          <w:color w:val="3F3F3F"/>
          <w:sz w:val="18"/>
          <w:szCs w:val="18"/>
        </w:rPr>
        <w:br/>
        <w:t>Iban code: GB68 LOYD 3000 0200 8281 79</w:t>
      </w:r>
    </w:p>
    <w:p w14:paraId="1D1E7161" w14:textId="77777777" w:rsidR="009B134D" w:rsidRPr="004835BF" w:rsidRDefault="009B134D" w:rsidP="009B134D">
      <w:pPr>
        <w:pStyle w:val="Heading3"/>
        <w:spacing w:before="100" w:beforeAutospacing="1" w:after="120" w:line="240" w:lineRule="auto"/>
        <w:rPr>
          <w:rFonts w:ascii="Verdana" w:hAnsi="Verdana"/>
          <w:i w:val="0"/>
        </w:rPr>
      </w:pPr>
      <w:r w:rsidRPr="004835BF">
        <w:rPr>
          <w:rFonts w:ascii="Verdana" w:hAnsi="Verdana"/>
          <w:i w:val="0"/>
        </w:rPr>
        <w:t>Application fee</w:t>
      </w:r>
    </w:p>
    <w:p w14:paraId="33F0539B" w14:textId="77777777" w:rsidR="009B134D" w:rsidRDefault="009B134D" w:rsidP="009B134D">
      <w:pPr>
        <w:pStyle w:val="Question"/>
        <w:keepNext/>
        <w:rPr>
          <w:rFonts w:ascii="Verdana" w:hAnsi="Verdana"/>
          <w:b/>
        </w:rPr>
      </w:pPr>
      <w:r>
        <w:rPr>
          <w:rFonts w:ascii="Verdana" w:hAnsi="Verdana"/>
          <w:b/>
        </w:rPr>
        <w:tab/>
        <w:t>12.1</w:t>
      </w:r>
      <w:r>
        <w:rPr>
          <w:rFonts w:ascii="Verdana" w:hAnsi="Verdana"/>
          <w:b/>
        </w:rPr>
        <w:tab/>
        <w:t>You must confirm you have enclosed the fee for your application.</w:t>
      </w:r>
    </w:p>
    <w:p w14:paraId="25C43215" w14:textId="77777777" w:rsidR="009B134D" w:rsidRDefault="009B134D" w:rsidP="009B134D">
      <w:pPr>
        <w:pStyle w:val="QsyesnoChar"/>
        <w:rPr>
          <w:rFonts w:ascii="Verdana" w:hAnsi="Verdana"/>
          <w:b/>
        </w:rPr>
      </w:pPr>
      <w:r>
        <w:rPr>
          <w:rFonts w:ascii="Verdana" w:hAnsi="Verdana"/>
          <w:b/>
        </w:rPr>
        <w:fldChar w:fldCharType="begin">
          <w:ffData>
            <w:name w:val="Check126"/>
            <w:enabled/>
            <w:calcOnExit w:val="0"/>
            <w:checkBox>
              <w:sizeAuto/>
              <w:default w:val="0"/>
            </w:checkBox>
          </w:ffData>
        </w:fldChar>
      </w:r>
      <w:r>
        <w:rPr>
          <w:rFonts w:ascii="Verdana" w:hAnsi="Verdana"/>
          <w:b/>
        </w:rPr>
        <w:instrText xml:space="preserve"> FORMCHECKBOX </w:instrText>
      </w:r>
      <w:r>
        <w:rPr>
          <w:rFonts w:ascii="Verdana" w:hAnsi="Verdana"/>
          <w:b/>
        </w:rPr>
      </w:r>
      <w:r>
        <w:rPr>
          <w:rFonts w:ascii="Verdana" w:hAnsi="Verdana"/>
          <w:b/>
        </w:rPr>
        <w:fldChar w:fldCharType="separate"/>
      </w:r>
      <w:r>
        <w:rPr>
          <w:rFonts w:ascii="Verdana" w:hAnsi="Verdana"/>
          <w:b/>
        </w:rPr>
        <w:fldChar w:fldCharType="end"/>
      </w:r>
      <w:r>
        <w:rPr>
          <w:rFonts w:ascii="Verdana" w:hAnsi="Verdana"/>
          <w:b/>
        </w:rPr>
        <w:tab/>
        <w:t>Category 2</w:t>
      </w:r>
    </w:p>
    <w:p w14:paraId="72C2221F" w14:textId="77777777" w:rsidR="009B134D" w:rsidRPr="002004C0" w:rsidRDefault="009B134D" w:rsidP="009B134D">
      <w:pPr>
        <w:pStyle w:val="Question"/>
        <w:keepNext/>
        <w:rPr>
          <w:rFonts w:ascii="Verdana" w:hAnsi="Verdana"/>
          <w:b/>
        </w:rPr>
      </w:pPr>
      <w:r>
        <w:rPr>
          <w:rFonts w:ascii="Verdana" w:hAnsi="Verdana"/>
          <w:b/>
        </w:rPr>
        <w:t>12</w:t>
      </w:r>
      <w:r w:rsidRPr="002004C0">
        <w:rPr>
          <w:rFonts w:ascii="Verdana" w:hAnsi="Verdana"/>
          <w:b/>
        </w:rPr>
        <w:t>.</w:t>
      </w:r>
      <w:r>
        <w:rPr>
          <w:rFonts w:ascii="Verdana" w:hAnsi="Verdana"/>
          <w:b/>
        </w:rPr>
        <w:t>2</w:t>
      </w:r>
      <w:r w:rsidRPr="002004C0">
        <w:rPr>
          <w:rFonts w:ascii="Verdana" w:hAnsi="Verdana"/>
          <w:b/>
        </w:rPr>
        <w:tab/>
        <w:t xml:space="preserve">You must </w:t>
      </w:r>
      <w:r>
        <w:rPr>
          <w:rFonts w:ascii="Verdana" w:hAnsi="Verdana"/>
          <w:b/>
        </w:rPr>
        <w:t>confirm how you will pay the application fee below</w:t>
      </w:r>
    </w:p>
    <w:p w14:paraId="1CA3FEF1" w14:textId="77777777" w:rsidR="009B134D" w:rsidRPr="009C019D" w:rsidRDefault="009B134D" w:rsidP="009B134D">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3E431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Credit/debit card</w:t>
      </w:r>
    </w:p>
    <w:p w14:paraId="5A782ACE" w14:textId="77777777" w:rsidR="009B134D" w:rsidRPr="009C019D" w:rsidRDefault="009B134D" w:rsidP="009B134D">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9C019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 transfer</w:t>
      </w:r>
      <w:r w:rsidRPr="009C019D">
        <w:rPr>
          <w:rFonts w:ascii="Webdings" w:eastAsia="Webdings" w:hAnsi="Webdings" w:cs="Webdings"/>
          <w:bCs/>
        </w:rPr>
        <w:t>4</w:t>
      </w:r>
      <w:r w:rsidRPr="009C019D">
        <w:rPr>
          <w:rFonts w:ascii="Verdana" w:hAnsi="Verdana"/>
          <w:bCs/>
        </w:rPr>
        <w:t xml:space="preserve">Give details </w:t>
      </w:r>
      <w:r>
        <w:rPr>
          <w:rFonts w:ascii="Verdana" w:hAnsi="Verdana"/>
          <w:bCs/>
        </w:rPr>
        <w:t>of the reference you have used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B134D" w:rsidRPr="00E0460D" w14:paraId="10F4FF82" w14:textId="77777777" w:rsidTr="00A6561F">
        <w:trPr>
          <w:trHeight w:hRule="exact" w:val="397"/>
        </w:trPr>
        <w:tc>
          <w:tcPr>
            <w:tcW w:w="7088" w:type="dxa"/>
            <w:vAlign w:val="center"/>
          </w:tcPr>
          <w:p w14:paraId="4F0F1712" w14:textId="77777777" w:rsidR="009B134D" w:rsidRPr="00E0460D" w:rsidRDefault="009B134D" w:rsidP="00A6561F">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1FADC45" w14:textId="77777777" w:rsidR="009B134D" w:rsidRDefault="009B134D" w:rsidP="009B134D">
      <w:pPr>
        <w:pStyle w:val="Question"/>
        <w:tabs>
          <w:tab w:val="clear" w:pos="-142"/>
        </w:tabs>
        <w:spacing w:before="20"/>
        <w:ind w:firstLine="0"/>
        <w:rPr>
          <w:rFonts w:ascii="Verdana" w:hAnsi="Verdana"/>
        </w:rPr>
      </w:pPr>
    </w:p>
    <w:p w14:paraId="2FE105D4" w14:textId="77777777" w:rsidR="009B134D" w:rsidRDefault="009B134D" w:rsidP="009B134D">
      <w:pPr>
        <w:rPr>
          <w:rFonts w:ascii="Verdana" w:hAnsi="Verdana"/>
          <w:sz w:val="18"/>
          <w:szCs w:val="18"/>
        </w:rPr>
      </w:pPr>
      <w:r>
        <w:rPr>
          <w:rFonts w:ascii="Verdana" w:eastAsia="Verdana" w:hAnsi="Verdana" w:cs="Verdana"/>
          <w:color w:val="3F3F3F"/>
          <w:sz w:val="18"/>
          <w:szCs w:val="18"/>
        </w:rPr>
        <w:t xml:space="preserve">Please refer to FEES 3 Annex 13R and FEES 3 Annex 1A for the details of the amount chargeable for each category - </w:t>
      </w:r>
      <w:hyperlink r:id="rId34" w:history="1">
        <w:r>
          <w:rPr>
            <w:rStyle w:val="Hyperlink"/>
            <w:rFonts w:ascii="Verdana" w:hAnsi="Verdana"/>
            <w:sz w:val="18"/>
            <w:szCs w:val="18"/>
          </w:rPr>
          <w:t>https://www.handbook.fca.org.uk/handbook/FEES/3/Annex13R.html</w:t>
        </w:r>
      </w:hyperlink>
      <w:r>
        <w:rPr>
          <w:rFonts w:ascii="Verdana" w:hAnsi="Verdana"/>
          <w:sz w:val="18"/>
          <w:szCs w:val="18"/>
        </w:rPr>
        <w:t xml:space="preserve"> and </w:t>
      </w:r>
    </w:p>
    <w:p w14:paraId="66A969C9" w14:textId="77777777" w:rsidR="009B134D" w:rsidRDefault="009B134D" w:rsidP="009B134D">
      <w:pPr>
        <w:rPr>
          <w:rFonts w:ascii="Verdana" w:hAnsi="Verdana"/>
          <w:sz w:val="18"/>
          <w:szCs w:val="18"/>
        </w:rPr>
      </w:pPr>
      <w:hyperlink r:id="rId35" w:history="1">
        <w:r>
          <w:rPr>
            <w:rStyle w:val="Hyperlink"/>
            <w:rFonts w:ascii="Verdana" w:hAnsi="Verdana"/>
            <w:sz w:val="18"/>
            <w:szCs w:val="18"/>
          </w:rPr>
          <w:t>https://www.handbook.fca.org.uk/handbook/FEES/3/Annex1A.html</w:t>
        </w:r>
      </w:hyperlink>
      <w:r>
        <w:rPr>
          <w:rFonts w:ascii="Verdana" w:hAnsi="Verdana"/>
          <w:sz w:val="18"/>
          <w:szCs w:val="18"/>
        </w:rPr>
        <w:t xml:space="preserve"> </w:t>
      </w:r>
    </w:p>
    <w:p w14:paraId="1DA3D87A" w14:textId="24DF6ECE" w:rsidR="0013755F" w:rsidRDefault="0013755F">
      <w:r>
        <w:br w:type="page"/>
      </w:r>
    </w:p>
    <w:p w14:paraId="7A43D2C9" w14:textId="173EDCD3" w:rsidR="008E41F1" w:rsidRDefault="008E41F1"/>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58FAD6F6"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Pr>
                <w:rFonts w:ascii="Verdana" w:hAnsi="Verdana"/>
              </w:rPr>
              <mc:AlternateContent>
                <mc:Choice Requires="wps">
                  <w:drawing>
                    <wp:anchor distT="0" distB="0" distL="114300" distR="114300" simplePos="0" relativeHeight="251658240" behindDoc="1" locked="0" layoutInCell="0" allowOverlap="1" wp14:anchorId="57046B96" wp14:editId="5FA04E4E">
                      <wp:simplePos x="0" y="0"/>
                      <wp:positionH relativeFrom="column">
                        <wp:posOffset>-1438910</wp:posOffset>
                      </wp:positionH>
                      <wp:positionV relativeFrom="paragraph">
                        <wp:posOffset>1270</wp:posOffset>
                      </wp:positionV>
                      <wp:extent cx="6414135" cy="344170"/>
                      <wp:effectExtent l="0" t="2540" r="0" b="0"/>
                      <wp:wrapNone/>
                      <wp:docPr id="24" name="Rectangle 2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414135" cy="344170"/>
                              </a:xfrm>
                              <a:prstGeom prst="rect">
                                <a:avLst/>
                              </a:prstGeom>
                              <a:solidFill>
                                <a:srgbClr val="701B4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2C4C02D" id="Rectangle 24" o:spid="_x0000_s1026" style="position:absolute;margin-left:-113.3pt;margin-top:.1pt;width:505.05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j+26gEAALUDAAAOAAAAZHJzL2Uyb0RvYy54bWysU8tu2zAQvBfoPxC815IcOW4Fy0HqIEWB&#10;9AGk/QCaoiSiFJdd0pbdr++SchyjuQW9EFzu7nBnOFzdHAbD9gq9BlvzYpZzpqyERtuu5j9/3L97&#10;z5kPwjbCgFU1PyrPb9Zv36xGV6k59GAahYxArK9GV/M+BFdlmZe9GoSfgVOWki3gIAKF2GUNipHQ&#10;B5PN8/w6GwEbhyCV93R6NyX5OuG3rZLhW9t6FZipOc0W0opp3cY1W69E1aFwvZanMcQrphiEtnTp&#10;GepOBMF2qF9ADVoieGjDTMKQQdtqqRIHYlPk/7B57IVTiQuJ491ZJv//YOXX/aP7jnF07x5A/vLM&#10;wqYXtlO3iDD2SjR0XRGFykbnq3NDDDy1su34BRp6WrELkDQ4tDhEQGLHDknq41lqdQhM0uF1WZTF&#10;1YIzSbmrsiyW6S0yUT11O/Thk4KBxU3NkZ4yoYv9gw9xGlE9laTpwejmXhuTAuy2G4NsL+jZl3nx&#10;sVwkAkTysszYWGwhtk2I8STRjMyiiXy1heZILBEm75DXadMD/uFsJN/U3P/eCVScmc+WlPpQlGU0&#10;WgrKxXJOAV5mtpcZYSVB1TxwNm03YTLnzqHuerqpSKQt3JK6rU7En6c6DUveSHqcfBzNdxmnquff&#10;tv4LAAD//wMAUEsDBBQABgAIAAAAIQDg9NRT3gAAAAgBAAAPAAAAZHJzL2Rvd25yZXYueG1sTI/B&#10;TsMwEETvlfgHa5G4tU7TNlQhmwohEBcqQUGcnWSJo9rrELtN+veYExxHM5p5U+wma8SZBt85Rlgu&#10;EhDEtWs6bhE+3p/mWxA+KG6UcUwIF/KwK69mhcobN/IbnQ+hFbGEfa4QdAh9LqWvNVnlF64njt6X&#10;G6wKUQ6tbAY1xnJrZJokmbSq47igVU8Pmurj4WQRuk998Stn9q8v32N4PvZJZZaPiDfX0/0diEBT&#10;+AvDL35EhzIyVe7EjRcGYZ6mWRazCCmI6N9uVxsQFcJmvQZZFvL/gfIHAAD//wMAUEsBAi0AFAAG&#10;AAgAAAAhALaDOJL+AAAA4QEAABMAAAAAAAAAAAAAAAAAAAAAAFtDb250ZW50X1R5cGVzXS54bWxQ&#10;SwECLQAUAAYACAAAACEAOP0h/9YAAACUAQAACwAAAAAAAAAAAAAAAAAvAQAAX3JlbHMvLnJlbHNQ&#10;SwECLQAUAAYACAAAACEAfGo/tuoBAAC1AwAADgAAAAAAAAAAAAAAAAAuAgAAZHJzL2Uyb0RvYy54&#10;bWxQSwECLQAUAAYACAAAACEA4PTUU94AAAAIAQAADwAAAAAAAAAAAAAAAABEBAAAZHJzL2Rvd25y&#10;ZXYueG1sUEsFBgAAAAAEAAQA8wAAAE8FAAAAAA==&#10;" o:allowincell="f" fillcolor="#701b45" stroked="f"/>
                  </w:pict>
                </mc:Fallback>
              </mc:AlternateContent>
            </w:r>
            <w:r w:rsidR="00D94614">
              <w:rPr>
                <w:rFonts w:ascii="Verdana" w:hAnsi="Verdana"/>
              </w:rPr>
              <w:t>13</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454076F3"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It is a criminal offence, knowingly or recklessly, to give the FCA and/or PRA information that is materially false, misleading or deceptive (see sections 398 and 400 of the Financial Services and Markets Act 2000 – FSMA).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55201A06" w14:textId="77777777" w:rsidR="00192D3D" w:rsidRPr="00671AA4" w:rsidRDefault="00192D3D" w:rsidP="00192D3D">
      <w:pPr>
        <w:pStyle w:val="Question"/>
        <w:tabs>
          <w:tab w:val="clear" w:pos="-142"/>
        </w:tabs>
        <w:spacing w:before="20"/>
        <w:ind w:firstLine="0"/>
        <w:rPr>
          <w:rFonts w:ascii="Verdana" w:hAnsi="Verdana"/>
        </w:rPr>
      </w:pPr>
    </w:p>
    <w:p w14:paraId="4B933889"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69ECD03C" w14:textId="77777777" w:rsidR="00192D3D" w:rsidRPr="00671AA4" w:rsidRDefault="00192D3D" w:rsidP="00192D3D">
      <w:pPr>
        <w:pStyle w:val="Question"/>
        <w:tabs>
          <w:tab w:val="clear" w:pos="-142"/>
        </w:tabs>
        <w:spacing w:before="20"/>
        <w:ind w:firstLine="0"/>
        <w:rPr>
          <w:rFonts w:ascii="Verdana" w:hAnsi="Verdana"/>
        </w:rPr>
      </w:pPr>
    </w:p>
    <w:p w14:paraId="3CFD804A" w14:textId="77777777" w:rsidR="00192D3D" w:rsidRDefault="00192D3D" w:rsidP="00192D3D">
      <w:pPr>
        <w:pStyle w:val="Question"/>
        <w:tabs>
          <w:tab w:val="clear" w:pos="-142"/>
        </w:tabs>
        <w:spacing w:before="20"/>
        <w:ind w:firstLine="0"/>
        <w:rPr>
          <w:rFonts w:ascii="Verdana" w:hAnsi="Verdana"/>
        </w:rPr>
      </w:pPr>
      <w:r w:rsidRPr="00671AA4">
        <w:rPr>
          <w:rFonts w:ascii="Verdana" w:hAnsi="Verdana"/>
        </w:rPr>
        <w:t>The candidate confirms the information provided in this application is accurate and complete to the best of their knowledge and that they have read the notes to this form. The candidate will notify the FCA and/or PRA immediately if there is a material change to the information provided.</w:t>
      </w:r>
    </w:p>
    <w:p w14:paraId="642F5F56" w14:textId="77777777" w:rsidR="00192D3D" w:rsidRPr="00671AA4" w:rsidRDefault="00192D3D" w:rsidP="00192D3D">
      <w:pPr>
        <w:pStyle w:val="Question"/>
        <w:tabs>
          <w:tab w:val="clear" w:pos="-142"/>
        </w:tabs>
        <w:spacing w:before="20"/>
        <w:ind w:firstLine="0"/>
        <w:rPr>
          <w:rFonts w:ascii="Verdana" w:hAnsi="Verdana"/>
        </w:rPr>
      </w:pPr>
    </w:p>
    <w:p w14:paraId="086958E3"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4C83AC7E" w14:textId="77777777" w:rsidR="00192D3D" w:rsidRDefault="00192D3D" w:rsidP="00192D3D">
      <w:pPr>
        <w:pStyle w:val="Question"/>
        <w:tabs>
          <w:tab w:val="clear" w:pos="-142"/>
        </w:tabs>
        <w:spacing w:before="20"/>
        <w:ind w:firstLine="0"/>
        <w:rPr>
          <w:rFonts w:ascii="Verdana" w:hAnsi="Verdana"/>
        </w:rPr>
      </w:pPr>
    </w:p>
    <w:p w14:paraId="727D482B"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confirms:</w:t>
      </w:r>
    </w:p>
    <w:p w14:paraId="4B469720"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6E208A0D"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715D1659" w14:textId="77777777" w:rsidR="00192D3D" w:rsidRPr="00671AA4" w:rsidRDefault="00192D3D" w:rsidP="00192D3D">
      <w:pPr>
        <w:pStyle w:val="Question"/>
        <w:numPr>
          <w:ilvl w:val="0"/>
          <w:numId w:val="32"/>
        </w:numPr>
        <w:tabs>
          <w:tab w:val="clear" w:pos="-142"/>
        </w:tabs>
        <w:spacing w:before="20"/>
        <w:rPr>
          <w:rFonts w:ascii="Verdana" w:hAnsi="Verdana"/>
        </w:rPr>
      </w:pPr>
      <w:r w:rsidRPr="00671AA4">
        <w:rPr>
          <w:rFonts w:ascii="Verdana" w:hAnsi="Verdana"/>
        </w:rPr>
        <w:t>that they understand the regulatory responsibilities of the proposed role as set out in the rules of conduct in the FCA’s COCON or APER/SMCR and/or the PRA Rulebook: Conduct Rules, Insurance – Conduct Standards, Non-Solvency II Firms – Conduct Standards, and Large Non-Solvency II Firms – Conduct Standards</w:t>
      </w:r>
    </w:p>
    <w:p w14:paraId="1B2F3777" w14:textId="77777777" w:rsidR="00192D3D" w:rsidRDefault="00192D3D" w:rsidP="00192D3D">
      <w:pPr>
        <w:pStyle w:val="Question"/>
        <w:tabs>
          <w:tab w:val="clear" w:pos="-142"/>
        </w:tabs>
        <w:spacing w:before="20"/>
        <w:ind w:firstLine="0"/>
        <w:rPr>
          <w:rFonts w:ascii="Verdana" w:hAnsi="Verdana"/>
        </w:rPr>
      </w:pPr>
    </w:p>
    <w:p w14:paraId="7D6F8FB1"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p>
    <w:p w14:paraId="3BE873BC"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 xml:space="preserve">In addition to other regulatory responsibilities, firms and candidates have a responsibility to disclose to the FCA and/or PRA matters of which it would reasonably expect to be notified. Failure to notify the </w:t>
      </w:r>
      <w:r w:rsidRPr="00671AA4">
        <w:rPr>
          <w:rFonts w:ascii="Verdana" w:hAnsi="Verdana"/>
        </w:rPr>
        <w:lastRenderedPageBreak/>
        <w:t>FCA and/or PRA of such information may lead to the FCA and/or PRA taking disciplinary or other action against the applicant and/or the candidate.</w:t>
      </w:r>
    </w:p>
    <w:p w14:paraId="5FACC5A4" w14:textId="77777777" w:rsidR="00192D3D" w:rsidRPr="00671AA4" w:rsidRDefault="00192D3D" w:rsidP="00192D3D">
      <w:pPr>
        <w:pStyle w:val="govuk-body"/>
        <w:spacing w:before="0" w:beforeAutospacing="0" w:after="300" w:afterAutospacing="0"/>
        <w:rPr>
          <w:rFonts w:ascii="Verdana" w:hAnsi="Verdana" w:cs="Segoe UI"/>
          <w:color w:val="0B0C0C"/>
          <w:sz w:val="18"/>
          <w:szCs w:val="18"/>
        </w:rPr>
      </w:pPr>
      <w:r w:rsidRPr="00671AA4">
        <w:rPr>
          <w:rFonts w:ascii="Verdana" w:hAnsi="Verdana" w:cs="Segoe UI"/>
          <w:color w:val="0B0C0C"/>
          <w:sz w:val="18"/>
          <w:szCs w:val="18"/>
        </w:rPr>
        <w:t>For the purposes of complying with data protection legislation, you should read our privacy notices:</w:t>
      </w:r>
      <w:r w:rsidRPr="00671AA4">
        <w:rPr>
          <w:rFonts w:ascii="Verdana" w:hAnsi="Verdana" w:cs="Segoe UI"/>
          <w:color w:val="0B0C0C"/>
          <w:sz w:val="18"/>
          <w:szCs w:val="18"/>
        </w:rPr>
        <w:br/>
      </w:r>
      <w:hyperlink r:id="rId36" w:history="1">
        <w:r w:rsidRPr="00671AA4">
          <w:rPr>
            <w:rStyle w:val="Hyperlink"/>
            <w:rFonts w:ascii="Verdana" w:hAnsi="Verdana" w:cs="Segoe UI"/>
            <w:color w:val="871850"/>
            <w:sz w:val="18"/>
            <w:szCs w:val="18"/>
          </w:rPr>
          <w:t>FCA’s privacy notice</w:t>
        </w:r>
      </w:hyperlink>
      <w:r w:rsidRPr="00671AA4">
        <w:rPr>
          <w:rFonts w:ascii="Verdana" w:hAnsi="Verdana" w:cs="Segoe UI"/>
          <w:color w:val="0B0C0C"/>
          <w:sz w:val="18"/>
          <w:szCs w:val="18"/>
        </w:rPr>
        <w:br/>
      </w:r>
      <w:hyperlink r:id="rId37" w:history="1">
        <w:r w:rsidRPr="00671AA4">
          <w:rPr>
            <w:rStyle w:val="Hyperlink"/>
            <w:rFonts w:ascii="Verdana" w:hAnsi="Verdana" w:cs="Segoe UI"/>
            <w:color w:val="871850"/>
            <w:sz w:val="18"/>
            <w:szCs w:val="18"/>
          </w:rPr>
          <w:t>Bank of England’s privacy notice</w:t>
        </w:r>
      </w:hyperlink>
    </w:p>
    <w:p w14:paraId="02271653" w14:textId="77777777" w:rsidR="00192D3D" w:rsidRPr="00671AA4" w:rsidRDefault="00192D3D" w:rsidP="00192D3D">
      <w:pPr>
        <w:pStyle w:val="Question"/>
        <w:tabs>
          <w:tab w:val="clear" w:pos="-142"/>
        </w:tabs>
        <w:spacing w:before="20"/>
        <w:ind w:firstLine="0"/>
        <w:rPr>
          <w:rFonts w:ascii="Verdana" w:hAnsi="Verdana"/>
        </w:rPr>
      </w:pPr>
      <w:r w:rsidRPr="00671AA4">
        <w:rPr>
          <w:rFonts w:ascii="Verdana" w:hAnsi="Verdana"/>
        </w:rPr>
        <w:t>These notices will tell you what to expect when the FCA and/or the Bank of England collects personal information, including how and why we use your personal information and who to contact if you have any queries or wish to exercise your rights.</w:t>
      </w:r>
    </w:p>
    <w:p w14:paraId="3090174A" w14:textId="77777777" w:rsidR="00192D3D" w:rsidRDefault="00192D3D" w:rsidP="00192D3D">
      <w:pPr>
        <w:pStyle w:val="Question"/>
        <w:tabs>
          <w:tab w:val="clear" w:pos="-142"/>
        </w:tabs>
        <w:spacing w:before="20"/>
        <w:ind w:firstLine="0"/>
        <w:rPr>
          <w:rFonts w:ascii="Verdana" w:hAnsi="Verdana"/>
        </w:rPr>
      </w:pPr>
    </w:p>
    <w:p w14:paraId="22DA4103" w14:textId="77777777" w:rsidR="00192D3D" w:rsidRDefault="00192D3D" w:rsidP="00192D3D">
      <w:pPr>
        <w:pStyle w:val="Question"/>
        <w:tabs>
          <w:tab w:val="clear" w:pos="-142"/>
        </w:tabs>
        <w:spacing w:before="20"/>
        <w:ind w:firstLine="0"/>
        <w:rPr>
          <w:rFonts w:ascii="Verdana" w:hAnsi="Verdana"/>
        </w:rPr>
      </w:pPr>
      <w:r>
        <w:rPr>
          <w:rFonts w:ascii="Verdana" w:hAnsi="Verdana"/>
        </w:rPr>
        <w:t>I confirm I have read and understood this declaration</w:t>
      </w:r>
    </w:p>
    <w:p w14:paraId="29FCD361"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6345E80F" w14:textId="77777777" w:rsidR="00192D3D" w:rsidRDefault="00192D3D" w:rsidP="00192D3D">
      <w:pPr>
        <w:pStyle w:val="Question"/>
        <w:tabs>
          <w:tab w:val="clear" w:pos="-142"/>
        </w:tabs>
        <w:spacing w:before="20"/>
        <w:ind w:firstLine="0"/>
        <w:rPr>
          <w:rFonts w:ascii="Verdana" w:hAnsi="Verdana"/>
        </w:rPr>
      </w:pPr>
    </w:p>
    <w:p w14:paraId="0BE46DA8"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6390D1EF" w14:textId="77777777" w:rsidTr="00A6561F">
        <w:trPr>
          <w:trHeight w:hRule="exact" w:val="397"/>
        </w:trPr>
        <w:tc>
          <w:tcPr>
            <w:tcW w:w="7088" w:type="dxa"/>
            <w:vAlign w:val="center"/>
          </w:tcPr>
          <w:p w14:paraId="554F7037"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45D2A380" w14:textId="77777777" w:rsidR="00192D3D" w:rsidRPr="00B27110" w:rsidRDefault="00192D3D" w:rsidP="00192D3D">
      <w:pPr>
        <w:pStyle w:val="Question"/>
        <w:tabs>
          <w:tab w:val="clear" w:pos="-142"/>
        </w:tabs>
        <w:spacing w:before="20"/>
        <w:ind w:firstLine="0"/>
        <w:rPr>
          <w:rFonts w:ascii="Verdana" w:hAnsi="Verdana"/>
          <w:b/>
        </w:rPr>
      </w:pPr>
      <w:r>
        <w:rPr>
          <w:rFonts w:ascii="Verdana" w:hAnsi="Verdana"/>
          <w:b/>
        </w:rPr>
        <w:t>Candidate’s 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2B717E14" w14:textId="77777777" w:rsidTr="00A6561F">
        <w:trPr>
          <w:trHeight w:hRule="exact" w:val="872"/>
        </w:trPr>
        <w:tc>
          <w:tcPr>
            <w:tcW w:w="7088" w:type="dxa"/>
            <w:vAlign w:val="center"/>
          </w:tcPr>
          <w:p w14:paraId="3CD751FF"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BFE81F5" w14:textId="77777777" w:rsidR="00192D3D" w:rsidRDefault="00192D3D" w:rsidP="00192D3D">
      <w:pPr>
        <w:pStyle w:val="QsyesnoCharChar"/>
        <w:keepNext/>
        <w:tabs>
          <w:tab w:val="left" w:pos="624"/>
        </w:tabs>
        <w:rPr>
          <w:rFonts w:ascii="Verdana" w:hAnsi="Verdana"/>
        </w:rPr>
      </w:pPr>
    </w:p>
    <w:p w14:paraId="2DCC72CA" w14:textId="77777777" w:rsidR="00192D3D" w:rsidRPr="00B27110" w:rsidRDefault="00192D3D" w:rsidP="00192D3D">
      <w:pPr>
        <w:pStyle w:val="Question"/>
        <w:tabs>
          <w:tab w:val="clear" w:pos="-142"/>
        </w:tabs>
        <w:spacing w:before="20"/>
        <w:ind w:firstLine="0"/>
        <w:rPr>
          <w:rFonts w:ascii="Verdana" w:hAnsi="Verdana"/>
          <w:b/>
        </w:rPr>
      </w:pPr>
      <w:r w:rsidRPr="00B27110">
        <w:rPr>
          <w:rFonts w:ascii="Verdana" w:hAnsi="Verdana"/>
          <w:b/>
        </w:rPr>
        <w:t xml:space="preserve">Date </w:t>
      </w:r>
      <w:r>
        <w:rPr>
          <w:rFonts w:ascii="Verdana" w:hAnsi="Verdana"/>
          <w:b/>
        </w:rPr>
        <w:t xml:space="preserve">of signature </w:t>
      </w:r>
      <w:r w:rsidRPr="00B27110">
        <w:rPr>
          <w:rFonts w:ascii="Verdana" w:hAnsi="Verdana"/>
          <w:b/>
        </w:rPr>
        <w:t>(dd/mm/yy</w:t>
      </w:r>
      <w:r>
        <w:rPr>
          <w:rFonts w:ascii="Verdana" w:hAnsi="Verdana"/>
          <w:b/>
        </w:rPr>
        <w:t>yy</w:t>
      </w:r>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92D3D" w:rsidRPr="00B27110" w14:paraId="3C414672"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75C809C"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BE904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3B0CE33"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0E36A65"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F7585E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A9DAC6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DEBD6F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A1A82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3BBC60A"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A9557C"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2F38596F" w14:textId="77777777" w:rsidR="00192D3D" w:rsidRDefault="00192D3D" w:rsidP="00192D3D">
      <w:pPr>
        <w:pStyle w:val="QsyesnoCharChar"/>
        <w:keepNext/>
        <w:tabs>
          <w:tab w:val="left" w:pos="624"/>
        </w:tabs>
        <w:rPr>
          <w:rFonts w:ascii="Verdana" w:hAnsi="Verdana"/>
        </w:rPr>
      </w:pPr>
    </w:p>
    <w:p w14:paraId="1FCBBEE2" w14:textId="77777777" w:rsidR="00192D3D" w:rsidRDefault="00192D3D" w:rsidP="00192D3D">
      <w:pPr>
        <w:rPr>
          <w:rFonts w:ascii="Verdana" w:eastAsia="Times New Roman" w:hAnsi="Verdana" w:cs="Times New Roman"/>
          <w:sz w:val="18"/>
          <w:szCs w:val="20"/>
          <w:lang w:eastAsia="en-GB"/>
        </w:rPr>
      </w:pPr>
      <w:r>
        <w:rPr>
          <w:rFonts w:ascii="Verdana" w:hAnsi="Verdana"/>
        </w:rPr>
        <w:br w:type="page"/>
      </w:r>
    </w:p>
    <w:p w14:paraId="6666A97C" w14:textId="77777777" w:rsidR="00192D3D" w:rsidRDefault="00192D3D" w:rsidP="00192D3D">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0B80DB88" w14:textId="77777777" w:rsidR="00192D3D" w:rsidRPr="004E6744" w:rsidRDefault="00192D3D" w:rsidP="00192D3D">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6972AFF1" w14:textId="77777777" w:rsidR="00192D3D" w:rsidRPr="004E6744" w:rsidRDefault="00192D3D" w:rsidP="00192D3D">
      <w:pPr>
        <w:pStyle w:val="govuk-body"/>
        <w:spacing w:before="0" w:beforeAutospacing="0" w:after="300" w:afterAutospacing="0"/>
        <w:rPr>
          <w:rFonts w:ascii="Verdana" w:hAnsi="Verdana" w:cs="Segoe UI"/>
          <w:color w:val="0B0C0C"/>
          <w:sz w:val="18"/>
          <w:szCs w:val="18"/>
        </w:rPr>
      </w:pPr>
      <w:r w:rsidRPr="004E6744">
        <w:rPr>
          <w:rFonts w:ascii="Verdana" w:hAnsi="Verdana" w:cs="Segoe UI"/>
          <w:color w:val="0B0C0C"/>
          <w:sz w:val="18"/>
          <w:szCs w:val="18"/>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6FD4B1F3" w14:textId="77777777" w:rsidR="00192D3D" w:rsidRPr="004E6744" w:rsidRDefault="00192D3D" w:rsidP="00192D3D">
      <w:pPr>
        <w:spacing w:after="300"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The applicant firm confirms:</w:t>
      </w:r>
    </w:p>
    <w:p w14:paraId="4DBBABB7"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information provided in this application is accurate and complete to the best of its knowledge, and that it has read the notes to this form - the applicant firm will notify the FCA and/or PRA immediately if there is a material change to the information provided</w:t>
      </w:r>
    </w:p>
    <w:p w14:paraId="3894A315" w14:textId="6DF74F68" w:rsidR="00903FD9" w:rsidRPr="00C95167" w:rsidRDefault="00B918C3" w:rsidP="001A190A">
      <w:pPr>
        <w:pStyle w:val="ListParagraph"/>
        <w:numPr>
          <w:ilvl w:val="0"/>
          <w:numId w:val="29"/>
        </w:numPr>
        <w:rPr>
          <w:rFonts w:ascii="Verdana" w:hAnsi="Verdana"/>
          <w:sz w:val="18"/>
          <w:szCs w:val="18"/>
        </w:rPr>
      </w:pPr>
      <w:r w:rsidRPr="00C95167">
        <w:rPr>
          <w:rFonts w:ascii="Verdana" w:hAnsi="Verdana"/>
          <w:sz w:val="18"/>
          <w:szCs w:val="18"/>
        </w:rPr>
        <w:t>u</w:t>
      </w:r>
      <w:r w:rsidR="001A190A" w:rsidRPr="00C95167">
        <w:rPr>
          <w:rFonts w:ascii="Verdana" w:hAnsi="Verdana"/>
          <w:sz w:val="18"/>
          <w:szCs w:val="18"/>
        </w:rPr>
        <w:t xml:space="preserve">nless an exemption applies, </w:t>
      </w:r>
      <w:r w:rsidRPr="00C95167">
        <w:rPr>
          <w:rFonts w:ascii="Verdana" w:hAnsi="Verdana"/>
          <w:sz w:val="18"/>
          <w:szCs w:val="18"/>
        </w:rPr>
        <w:t>that it has requested the fullest information that it</w:t>
      </w:r>
      <w:r w:rsidR="002103C1" w:rsidRPr="00C95167">
        <w:rPr>
          <w:rFonts w:ascii="Verdana" w:hAnsi="Verdana"/>
          <w:sz w:val="18"/>
          <w:szCs w:val="18"/>
        </w:rPr>
        <w:t xml:space="preserve"> is lawfully able to obtain about the candidate under Part V of the Police Act 1997 and any related subordinate legislation of the UK or any</w:t>
      </w:r>
      <w:r w:rsidR="00D60799" w:rsidRPr="00C95167">
        <w:rPr>
          <w:rFonts w:ascii="Verdana" w:hAnsi="Verdana"/>
          <w:sz w:val="18"/>
          <w:szCs w:val="18"/>
        </w:rPr>
        <w:t xml:space="preserve"> part of the UK and, where available, has given due consideration to that information in determining that candidate to be fit and proper</w:t>
      </w:r>
    </w:p>
    <w:p w14:paraId="1F493A5C"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in making this application the applicant believes on the basis of due and diligent enquiry and, by reference to the criteria in FIT in the FCA Handbook and/or the Fitness and Propriety part of the PRA Rulebook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57508CF3"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complied with its obligations under equality and diversity legislation when selecting the candidate to perform the function(s) applied for</w:t>
      </w:r>
    </w:p>
    <w:p w14:paraId="483C2297"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it has made the candidate aware of their regulatory responsibilities as set out in the rules of conduct in the FCA’s COCON or APER/SMCR and/or the PRA Rulebook: Conduct Rules, Insurance – Conduct Standards, Non-Solvency II Firms – Conduct Standards and Large Non-Solvency II Firms – Conduct Standards</w:t>
      </w:r>
    </w:p>
    <w:p w14:paraId="4607CC4D" w14:textId="77777777" w:rsidR="00192D3D" w:rsidRPr="004E6744" w:rsidRDefault="00192D3D" w:rsidP="00192D3D">
      <w:pPr>
        <w:numPr>
          <w:ilvl w:val="0"/>
          <w:numId w:val="29"/>
        </w:numPr>
        <w:spacing w:before="100" w:beforeAutospacing="1" w:after="75" w:line="240" w:lineRule="auto"/>
        <w:rPr>
          <w:rFonts w:ascii="Verdana" w:eastAsia="Times New Roman" w:hAnsi="Verdana" w:cs="Segoe UI"/>
          <w:color w:val="0B0C0C"/>
          <w:sz w:val="18"/>
          <w:szCs w:val="18"/>
          <w:lang w:eastAsia="en-GB"/>
        </w:rPr>
      </w:pPr>
      <w:r w:rsidRPr="004E6744">
        <w:rPr>
          <w:rFonts w:ascii="Verdana" w:eastAsia="Times New Roman" w:hAnsi="Verdana" w:cs="Segoe UI"/>
          <w:color w:val="0B0C0C"/>
          <w:sz w:val="18"/>
          <w:szCs w:val="18"/>
          <w:lang w:eastAsia="en-GB"/>
        </w:rPr>
        <w:t>that the statement of responsibilities accurately reflects the aspects of the affairs of the firm which it is intended that the candidate will be responsible for managing</w:t>
      </w:r>
    </w:p>
    <w:p w14:paraId="343590D2" w14:textId="77777777" w:rsidR="00192D3D" w:rsidRDefault="00192D3D" w:rsidP="00192D3D">
      <w:pPr>
        <w:pStyle w:val="Question"/>
        <w:tabs>
          <w:tab w:val="clear" w:pos="-142"/>
        </w:tabs>
        <w:spacing w:before="20"/>
        <w:ind w:firstLine="0"/>
        <w:rPr>
          <w:rFonts w:ascii="Verdana" w:hAnsi="Verdana"/>
        </w:rPr>
      </w:pPr>
    </w:p>
    <w:p w14:paraId="0601A2E2" w14:textId="77777777" w:rsidR="00192D3D" w:rsidRDefault="00192D3D" w:rsidP="00192D3D">
      <w:pPr>
        <w:pStyle w:val="Question"/>
        <w:tabs>
          <w:tab w:val="clear" w:pos="-142"/>
        </w:tabs>
        <w:spacing w:before="20"/>
        <w:ind w:firstLine="0"/>
        <w:rPr>
          <w:rFonts w:ascii="Verdana" w:hAnsi="Verdana"/>
        </w:rPr>
      </w:pPr>
      <w:r w:rsidRPr="00216A31">
        <w:rPr>
          <w:rFonts w:ascii="Verdana" w:hAnsi="Verdana"/>
        </w:rPr>
        <w:t>The applicant authorises the FCA and/or PRA to make such enquiries and seek such further information as it thinks appropriate to identify and verify information that it considers relevant to the assessment of this applicatio</w:t>
      </w:r>
      <w:r>
        <w:rPr>
          <w:rFonts w:ascii="Verdana" w:hAnsi="Verdana"/>
        </w:rPr>
        <w:t>n</w:t>
      </w:r>
    </w:p>
    <w:p w14:paraId="07D25C5F" w14:textId="77777777" w:rsidR="00192D3D" w:rsidRDefault="00192D3D" w:rsidP="00192D3D">
      <w:pPr>
        <w:pStyle w:val="Question"/>
        <w:tabs>
          <w:tab w:val="clear" w:pos="-142"/>
        </w:tabs>
        <w:spacing w:before="20"/>
        <w:ind w:firstLine="0"/>
        <w:rPr>
          <w:rFonts w:ascii="Verdana" w:hAnsi="Verdana"/>
        </w:rPr>
      </w:pPr>
    </w:p>
    <w:p w14:paraId="2C2E58B1"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I have authority to make this application and provide the </w:t>
      </w:r>
      <w:r w:rsidRPr="00F65585">
        <w:rPr>
          <w:rFonts w:ascii="Verdana" w:hAnsi="Verdana" w:cs="Segoe UI"/>
          <w:color w:val="0B0C0C"/>
          <w:szCs w:val="18"/>
        </w:rPr>
        <w:t>declarations given by the applicant, and sign this form, on behalf of the firm(s) in this application.</w:t>
      </w:r>
    </w:p>
    <w:p w14:paraId="090D5047" w14:textId="77777777" w:rsidR="00192D3D" w:rsidRDefault="00192D3D" w:rsidP="00192D3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 confirm that the </w:t>
      </w:r>
      <w:r w:rsidRPr="00F65585">
        <w:rPr>
          <w:rFonts w:ascii="Verdana" w:hAnsi="Verdana" w:cs="Segoe UI"/>
          <w:color w:val="0B0C0C"/>
          <w:szCs w:val="18"/>
        </w:rPr>
        <w:t xml:space="preserve">permanent copy of this application, signed by myself and the signatory, will be retained for an appropriate period, </w:t>
      </w:r>
      <w:r w:rsidRPr="00F65585">
        <w:rPr>
          <w:rFonts w:ascii="Verdana" w:hAnsi="Verdana" w:cs="Segoe UI"/>
          <w:color w:val="0B0C0C"/>
          <w:szCs w:val="18"/>
        </w:rPr>
        <w:lastRenderedPageBreak/>
        <w:t>for inspection at the FCA and/or PRA's request. I also confirm that a copy of this form, as submitted to the FCA and/or PRA, will be sent to each of those firms at the same time as submitting the form to the FCA and/or PRA.</w:t>
      </w:r>
    </w:p>
    <w:p w14:paraId="5ECD5C54" w14:textId="77777777" w:rsidR="00192D3D" w:rsidRDefault="00192D3D" w:rsidP="00192D3D">
      <w:pPr>
        <w:pStyle w:val="Question"/>
        <w:tabs>
          <w:tab w:val="clear" w:pos="-142"/>
        </w:tabs>
        <w:spacing w:before="20"/>
        <w:ind w:firstLine="0"/>
        <w:rPr>
          <w:rFonts w:ascii="Verdana" w:hAnsi="Verdana"/>
        </w:rPr>
      </w:pPr>
    </w:p>
    <w:p w14:paraId="075BE6A0"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21376A59" w14:textId="77777777" w:rsidTr="00A6561F">
        <w:trPr>
          <w:trHeight w:hRule="exact" w:val="397"/>
        </w:trPr>
        <w:tc>
          <w:tcPr>
            <w:tcW w:w="7088" w:type="dxa"/>
            <w:vAlign w:val="center"/>
          </w:tcPr>
          <w:p w14:paraId="6BAB2F03"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5F78D4E"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1F5A6B37" w14:textId="77777777" w:rsidTr="00A6561F">
        <w:trPr>
          <w:trHeight w:hRule="exact" w:val="397"/>
        </w:trPr>
        <w:tc>
          <w:tcPr>
            <w:tcW w:w="7088" w:type="dxa"/>
            <w:vAlign w:val="center"/>
          </w:tcPr>
          <w:p w14:paraId="64F4D348"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6ACFF2B2" w14:textId="77777777" w:rsidR="00192D3D" w:rsidRPr="00EB352E" w:rsidRDefault="00192D3D" w:rsidP="00192D3D">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4BE3A1D8" w14:textId="77777777" w:rsidTr="00A6561F">
        <w:trPr>
          <w:trHeight w:hRule="exact" w:val="397"/>
        </w:trPr>
        <w:tc>
          <w:tcPr>
            <w:tcW w:w="7088" w:type="dxa"/>
            <w:vAlign w:val="center"/>
          </w:tcPr>
          <w:p w14:paraId="469E8F13"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76C4C26B" w14:textId="77777777" w:rsidR="00192D3D" w:rsidRPr="00B27110" w:rsidRDefault="00192D3D" w:rsidP="00192D3D">
      <w:pPr>
        <w:pStyle w:val="Question"/>
        <w:tabs>
          <w:tab w:val="clear" w:pos="-142"/>
        </w:tabs>
        <w:spacing w:before="20"/>
        <w:ind w:firstLine="0"/>
        <w:rPr>
          <w:rFonts w:ascii="Verdana" w:hAnsi="Verdana"/>
          <w:b/>
        </w:rPr>
      </w:pPr>
      <w:r>
        <w:rPr>
          <w:rFonts w:ascii="Verdana" w:hAnsi="Verdana"/>
          <w:b/>
        </w:rPr>
        <w:t>Signature of the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D3D" w:rsidRPr="00B27110" w14:paraId="03359DD9" w14:textId="77777777" w:rsidTr="00A6561F">
        <w:trPr>
          <w:trHeight w:hRule="exact" w:val="872"/>
        </w:trPr>
        <w:tc>
          <w:tcPr>
            <w:tcW w:w="7088" w:type="dxa"/>
            <w:vAlign w:val="center"/>
          </w:tcPr>
          <w:p w14:paraId="756372BC" w14:textId="77777777" w:rsidR="00192D3D" w:rsidRPr="00B27110" w:rsidRDefault="00192D3D" w:rsidP="00A6561F">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AF53193" w14:textId="77777777" w:rsidR="00192D3D" w:rsidRDefault="00192D3D" w:rsidP="00192D3D">
      <w:pPr>
        <w:pStyle w:val="QsyesnoCharChar"/>
        <w:keepNext/>
        <w:tabs>
          <w:tab w:val="left" w:pos="624"/>
        </w:tabs>
        <w:rPr>
          <w:rFonts w:ascii="Verdana" w:hAnsi="Verdana"/>
        </w:rPr>
      </w:pPr>
    </w:p>
    <w:p w14:paraId="6B7BA088" w14:textId="77777777" w:rsidR="00192D3D" w:rsidRPr="00B27110" w:rsidRDefault="00192D3D" w:rsidP="00192D3D">
      <w:pPr>
        <w:pStyle w:val="Question"/>
        <w:tabs>
          <w:tab w:val="clear" w:pos="-142"/>
        </w:tabs>
        <w:spacing w:before="20"/>
        <w:ind w:firstLine="0"/>
        <w:rPr>
          <w:rFonts w:ascii="Verdana" w:hAnsi="Verdana"/>
          <w:b/>
        </w:rPr>
      </w:pPr>
      <w:r w:rsidRPr="00B27110">
        <w:rPr>
          <w:rFonts w:ascii="Verdana" w:hAnsi="Verdana"/>
          <w:b/>
        </w:rPr>
        <w:t>Date</w:t>
      </w:r>
      <w:r>
        <w:rPr>
          <w:rFonts w:ascii="Verdana" w:hAnsi="Verdana"/>
          <w:b/>
        </w:rPr>
        <w:t xml:space="preserve"> of signature</w:t>
      </w:r>
      <w:r w:rsidRPr="00B27110">
        <w:rPr>
          <w:rFonts w:ascii="Verdana" w:hAnsi="Verdana"/>
          <w:b/>
        </w:rPr>
        <w:t xml:space="preserve"> (dd/mm/yy</w:t>
      </w:r>
      <w:r>
        <w:rPr>
          <w:rFonts w:ascii="Verdana" w:hAnsi="Verdana"/>
          <w:b/>
        </w:rPr>
        <w:t>yy</w:t>
      </w:r>
      <w:r w:rsidRPr="00B27110">
        <w:rPr>
          <w:rFonts w:ascii="Verdana" w:hAnsi="Verdana"/>
          <w:b/>
        </w:rPr>
        <w: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92D3D" w:rsidRPr="00B27110" w14:paraId="29533A4F" w14:textId="77777777" w:rsidTr="00A6561F">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CA60DE"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EF2E802"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7BB79E1"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E3F9A5B"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9118B60"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11C8E2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F867BC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5478D08"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4FA62E4"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4B0AFC1" w14:textId="77777777" w:rsidR="00192D3D" w:rsidRPr="00B27110" w:rsidRDefault="00192D3D" w:rsidP="00A6561F">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8F0AF34" w14:textId="77777777" w:rsidR="00192D3D" w:rsidRDefault="00192D3D" w:rsidP="00192D3D">
      <w:pPr>
        <w:pStyle w:val="Question"/>
        <w:tabs>
          <w:tab w:val="clear" w:pos="-142"/>
        </w:tabs>
        <w:spacing w:before="20"/>
        <w:ind w:left="720" w:firstLine="0"/>
        <w:rPr>
          <w:rFonts w:ascii="Verdana" w:hAnsi="Verdana"/>
        </w:rPr>
      </w:pPr>
    </w:p>
    <w:p w14:paraId="447E5B2C" w14:textId="77777777" w:rsidR="00192D3D" w:rsidRDefault="00192D3D" w:rsidP="00192D3D">
      <w:pPr>
        <w:rPr>
          <w:rFonts w:ascii="Verdana" w:eastAsia="Times New Roman" w:hAnsi="Verdana" w:cs="Times New Roman"/>
          <w:sz w:val="18"/>
          <w:szCs w:val="20"/>
          <w:lang w:eastAsia="en-GB"/>
        </w:rPr>
      </w:pPr>
    </w:p>
    <w:p w14:paraId="7E7AF4DE" w14:textId="2D501176" w:rsidR="00E03255" w:rsidRDefault="00E03255" w:rsidP="00192D3D">
      <w:pPr>
        <w:pStyle w:val="Question"/>
        <w:tabs>
          <w:tab w:val="clear" w:pos="-142"/>
        </w:tabs>
        <w:spacing w:before="20"/>
        <w:ind w:firstLine="0"/>
        <w:rPr>
          <w:rFonts w:ascii="Verdana" w:hAnsi="Verdana"/>
        </w:rPr>
      </w:pPr>
    </w:p>
    <w:sectPr w:rsidR="00E03255" w:rsidSect="00F934CD">
      <w:headerReference w:type="even" r:id="rId38"/>
      <w:headerReference w:type="default" r:id="rId39"/>
      <w:footerReference w:type="default" r:id="rId40"/>
      <w:headerReference w:type="first" r:id="rId41"/>
      <w:footerReference w:type="first" r:id="rId42"/>
      <w:pgSz w:w="11901" w:h="16846" w:code="9"/>
      <w:pgMar w:top="1401" w:right="1411"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892552" w14:textId="77777777" w:rsidR="009B6952" w:rsidRDefault="009B6952">
      <w:pPr>
        <w:spacing w:after="0" w:line="240" w:lineRule="auto"/>
      </w:pPr>
      <w:r>
        <w:separator/>
      </w:r>
    </w:p>
  </w:endnote>
  <w:endnote w:type="continuationSeparator" w:id="0">
    <w:p w14:paraId="69F88DCF" w14:textId="77777777" w:rsidR="009B6952" w:rsidRDefault="009B6952">
      <w:pPr>
        <w:spacing w:after="0" w:line="240" w:lineRule="auto"/>
      </w:pPr>
      <w:r>
        <w:continuationSeparator/>
      </w:r>
    </w:p>
  </w:endnote>
  <w:endnote w:type="continuationNotice" w:id="1">
    <w:p w14:paraId="670FAA01" w14:textId="77777777" w:rsidR="009B6952" w:rsidRDefault="009B695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EF742" w14:textId="79A4A004" w:rsidR="0097503E" w:rsidRPr="0097503E" w:rsidRDefault="0097503E" w:rsidP="0097503E">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0BA7A6F3" wp14:editId="39BC654F">
              <wp:simplePos x="0" y="0"/>
              <wp:positionH relativeFrom="margin">
                <wp:posOffset>0</wp:posOffset>
              </wp:positionH>
              <wp:positionV relativeFrom="paragraph">
                <wp:posOffset>36195</wp:posOffset>
              </wp:positionV>
              <wp:extent cx="4968240" cy="0"/>
              <wp:effectExtent l="9525" t="17145" r="13335" b="1143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931D5FB" id="Straight Connector 14"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1" behindDoc="0" locked="0" layoutInCell="0" allowOverlap="1" wp14:anchorId="0B8767E9" wp14:editId="64AA11CF">
              <wp:simplePos x="0" y="0"/>
              <wp:positionH relativeFrom="margin">
                <wp:posOffset>0</wp:posOffset>
              </wp:positionH>
              <wp:positionV relativeFrom="paragraph">
                <wp:posOffset>36195</wp:posOffset>
              </wp:positionV>
              <wp:extent cx="4968240" cy="0"/>
              <wp:effectExtent l="0" t="0" r="0" b="0"/>
              <wp:wrapNone/>
              <wp:docPr id="15" name="Straight Connector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E7FB296" id="Straight Connector 15"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056724">
      <w:rPr>
        <w:rStyle w:val="PageNumber"/>
        <w:b/>
        <w:snapToGrid w:val="0"/>
        <w:sz w:val="16"/>
        <w:szCs w:val="16"/>
        <w:lang w:eastAsia="en-US"/>
      </w:rPr>
      <w:t xml:space="preserve">July </w:t>
    </w:r>
    <w:r>
      <w:rPr>
        <w:rStyle w:val="PageNumber"/>
        <w:b/>
        <w:snapToGrid w:val="0"/>
        <w:sz w:val="16"/>
        <w:szCs w:val="16"/>
        <w:lang w:eastAsia="en-US"/>
      </w:rPr>
      <w:t>202</w:t>
    </w:r>
    <w:r w:rsidR="00056724">
      <w:rPr>
        <w:rStyle w:val="PageNumber"/>
        <w:b/>
        <w:snapToGrid w:val="0"/>
        <w:sz w:val="16"/>
        <w:szCs w:val="16"/>
        <w:lang w:eastAsia="en-US"/>
      </w:rPr>
      <w:t>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48</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90B60" w14:textId="41820E46" w:rsidR="0097503E" w:rsidRPr="00A323AF" w:rsidRDefault="00A323AF" w:rsidP="00A323AF">
    <w:pPr>
      <w:pStyle w:val="Footer"/>
      <w:tabs>
        <w:tab w:val="clear" w:pos="4320"/>
        <w:tab w:val="right" w:pos="7797"/>
      </w:tabs>
      <w:rPr>
        <w:sz w:val="16"/>
      </w:rPr>
    </w:pPr>
    <w:r>
      <w:rPr>
        <w:i/>
        <w:noProof/>
        <w:sz w:val="16"/>
      </w:rPr>
      <mc:AlternateContent>
        <mc:Choice Requires="wps">
          <w:drawing>
            <wp:anchor distT="0" distB="0" distL="114300" distR="114300" simplePos="0" relativeHeight="251658242" behindDoc="0" locked="0" layoutInCell="0" allowOverlap="1" wp14:anchorId="4E23BF77" wp14:editId="4C751837">
              <wp:simplePos x="0" y="0"/>
              <wp:positionH relativeFrom="margin">
                <wp:posOffset>0</wp:posOffset>
              </wp:positionH>
              <wp:positionV relativeFrom="paragraph">
                <wp:posOffset>36195</wp:posOffset>
              </wp:positionV>
              <wp:extent cx="4968240" cy="0"/>
              <wp:effectExtent l="9525" t="17145" r="13335" b="11430"/>
              <wp:wrapNone/>
              <wp:docPr id="1424005344" name="Straight Connector 142400534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66C4EC2" id="Straight Connector 1424005344"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DB56A9">
      <w:rPr>
        <w:rFonts w:ascii="Wingdings" w:eastAsia="Wingdings" w:hAnsi="Wingdings" w:cs="Wingdings"/>
        <w:b/>
        <w:bCs/>
        <w:sz w:val="16"/>
        <w:szCs w:val="16"/>
      </w:rPr>
      <w:t>l</w:t>
    </w:r>
    <w:r w:rsidRPr="00DB56A9">
      <w:rPr>
        <w:b/>
        <w:bCs/>
        <w:noProof/>
        <w:szCs w:val="16"/>
      </w:rPr>
      <mc:AlternateContent>
        <mc:Choice Requires="wps">
          <w:drawing>
            <wp:anchor distT="0" distB="0" distL="114300" distR="114300" simplePos="0" relativeHeight="251658243" behindDoc="0" locked="0" layoutInCell="0" allowOverlap="1" wp14:anchorId="432EC39B" wp14:editId="7412F20A">
              <wp:simplePos x="0" y="0"/>
              <wp:positionH relativeFrom="margin">
                <wp:posOffset>0</wp:posOffset>
              </wp:positionH>
              <wp:positionV relativeFrom="paragraph">
                <wp:posOffset>36195</wp:posOffset>
              </wp:positionV>
              <wp:extent cx="4968240" cy="0"/>
              <wp:effectExtent l="0" t="0" r="0" b="0"/>
              <wp:wrapNone/>
              <wp:docPr id="1009369814" name="Straight Connector 10093698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6E15A8A1" id="Straight Connector 1009369814" o:spid="_x0000_s1026" style="position:absolute;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sidRPr="00DB56A9">
      <w:rPr>
        <w:b/>
        <w:bCs/>
        <w:sz w:val="16"/>
        <w:szCs w:val="16"/>
      </w:rPr>
      <w:t xml:space="preserve"> MiFID Long </w:t>
    </w:r>
    <w:r w:rsidRPr="00DB56A9">
      <w:rPr>
        <w:rStyle w:val="PageNumber"/>
        <w:b/>
        <w:bCs/>
        <w:snapToGrid w:val="0"/>
        <w:sz w:val="16"/>
        <w:szCs w:val="16"/>
        <w:lang w:eastAsia="en-US"/>
      </w:rPr>
      <w:t>Form A</w:t>
    </w:r>
    <w:r>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DB56A9">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5D983" w14:textId="2785D830" w:rsidR="00FF1CC8" w:rsidRPr="00E10DAA" w:rsidRDefault="00A323AF" w:rsidP="00A323AF">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46" behindDoc="0" locked="0" layoutInCell="0" allowOverlap="1" wp14:anchorId="64196004" wp14:editId="3C855949">
              <wp:simplePos x="0" y="0"/>
              <wp:positionH relativeFrom="margin">
                <wp:posOffset>0</wp:posOffset>
              </wp:positionH>
              <wp:positionV relativeFrom="paragraph">
                <wp:posOffset>36195</wp:posOffset>
              </wp:positionV>
              <wp:extent cx="4968240" cy="0"/>
              <wp:effectExtent l="9525" t="17145" r="13335" b="11430"/>
              <wp:wrapNone/>
              <wp:docPr id="1385400322" name="Straight Connector 138540032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F12C4F0" id="Straight Connector 1385400322" o:spid="_x0000_s1026" style="position:absolute;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7" behindDoc="0" locked="0" layoutInCell="0" allowOverlap="1" wp14:anchorId="62BF2B92" wp14:editId="5AF76903">
              <wp:simplePos x="0" y="0"/>
              <wp:positionH relativeFrom="margin">
                <wp:posOffset>0</wp:posOffset>
              </wp:positionH>
              <wp:positionV relativeFrom="paragraph">
                <wp:posOffset>36195</wp:posOffset>
              </wp:positionV>
              <wp:extent cx="4968240" cy="0"/>
              <wp:effectExtent l="0" t="0" r="0" b="0"/>
              <wp:wrapNone/>
              <wp:docPr id="141771574" name="Straight Connector 14177157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9A4AD81" id="Straight Connector 141771574" o:spid="_x0000_s1026" style="position:absolute;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DB56A9">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33590AAC" w:rsidR="00FF1CC8" w:rsidRPr="00E10DAA" w:rsidRDefault="00A323AF" w:rsidP="00E10DAA">
    <w:pPr>
      <w:pStyle w:val="Footer"/>
      <w:tabs>
        <w:tab w:val="clear" w:pos="4320"/>
        <w:tab w:val="right" w:pos="7797"/>
      </w:tabs>
      <w:rPr>
        <w:sz w:val="16"/>
      </w:rPr>
    </w:pPr>
    <w:r>
      <w:rPr>
        <w:i/>
        <w:noProof/>
        <w:sz w:val="16"/>
      </w:rPr>
      <mc:AlternateContent>
        <mc:Choice Requires="wps">
          <w:drawing>
            <wp:anchor distT="0" distB="0" distL="114300" distR="114300" simplePos="0" relativeHeight="251658244" behindDoc="0" locked="0" layoutInCell="0" allowOverlap="1" wp14:anchorId="4E3CE219" wp14:editId="10BAB1BA">
              <wp:simplePos x="0" y="0"/>
              <wp:positionH relativeFrom="margin">
                <wp:posOffset>0</wp:posOffset>
              </wp:positionH>
              <wp:positionV relativeFrom="paragraph">
                <wp:posOffset>36195</wp:posOffset>
              </wp:positionV>
              <wp:extent cx="4968240" cy="0"/>
              <wp:effectExtent l="9525" t="17145" r="13335" b="11430"/>
              <wp:wrapNone/>
              <wp:docPr id="497780768" name="Straight Connector 49778076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2012A5F" id="Straight Connector 497780768" o:spid="_x0000_s1026" style="position:absolute;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5" behindDoc="0" locked="0" layoutInCell="0" allowOverlap="1" wp14:anchorId="6540DB79" wp14:editId="0430A5ED">
              <wp:simplePos x="0" y="0"/>
              <wp:positionH relativeFrom="margin">
                <wp:posOffset>0</wp:posOffset>
              </wp:positionH>
              <wp:positionV relativeFrom="paragraph">
                <wp:posOffset>36195</wp:posOffset>
              </wp:positionV>
              <wp:extent cx="4968240" cy="0"/>
              <wp:effectExtent l="0" t="0" r="0" b="0"/>
              <wp:wrapNone/>
              <wp:docPr id="438485336" name="Straight Connector 43848533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F44EE93" id="Straight Connector 438485336" o:spid="_x0000_s1026" style="position:absolute;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MiFID </w:t>
    </w:r>
    <w:r w:rsidRPr="00520FC3">
      <w:rPr>
        <w:b/>
        <w:bCs/>
        <w:sz w:val="16"/>
        <w:szCs w:val="16"/>
      </w:rPr>
      <w:t>Long</w:t>
    </w:r>
    <w:r>
      <w:rPr>
        <w:sz w:val="16"/>
        <w:szCs w:val="16"/>
      </w:rPr>
      <w:t xml:space="preserve"> </w:t>
    </w:r>
    <w:r>
      <w:rPr>
        <w:rStyle w:val="PageNumber"/>
        <w:b/>
        <w:snapToGrid w:val="0"/>
        <w:sz w:val="16"/>
        <w:szCs w:val="16"/>
        <w:lang w:eastAsia="en-US"/>
      </w:rPr>
      <w:t xml:space="preserve">Form A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DB56A9">
      <w:rPr>
        <w:rStyle w:val="PageNumber"/>
        <w:b/>
        <w:snapToGrid w:val="0"/>
        <w:sz w:val="16"/>
        <w:szCs w:val="16"/>
        <w:lang w:eastAsia="en-US"/>
      </w:rPr>
      <w:t>July 2026</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15</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18C2E4" w14:textId="77777777" w:rsidR="009B6952" w:rsidRDefault="009B6952">
      <w:pPr>
        <w:spacing w:after="0" w:line="240" w:lineRule="auto"/>
      </w:pPr>
      <w:r>
        <w:separator/>
      </w:r>
    </w:p>
  </w:footnote>
  <w:footnote w:type="continuationSeparator" w:id="0">
    <w:p w14:paraId="035E1BC0" w14:textId="77777777" w:rsidR="009B6952" w:rsidRDefault="009B6952">
      <w:pPr>
        <w:spacing w:after="0" w:line="240" w:lineRule="auto"/>
      </w:pPr>
      <w:r>
        <w:continuationSeparator/>
      </w:r>
    </w:p>
  </w:footnote>
  <w:footnote w:type="continuationNotice" w:id="1">
    <w:p w14:paraId="64143492" w14:textId="77777777" w:rsidR="009B6952" w:rsidRDefault="009B6952">
      <w:pPr>
        <w:spacing w:after="0" w:line="240" w:lineRule="auto"/>
      </w:pPr>
    </w:p>
  </w:footnote>
  <w:footnote w:id="2">
    <w:p w14:paraId="27DE6188" w14:textId="623EDA0F" w:rsidR="00FF1CC8" w:rsidRDefault="00FF1CC8" w:rsidP="00B26AD9">
      <w:pPr>
        <w:pStyle w:val="FootnoteText"/>
        <w:ind w:left="-2268"/>
      </w:pPr>
      <w:r>
        <w:rPr>
          <w:rStyle w:val="FootnoteReference"/>
        </w:rPr>
        <w:footnoteRef/>
      </w:r>
      <w:r>
        <w:t xml:space="preserve"> *This Form should only be used when an unauthorised firm applies for permission to carry out MiFID activities and where an authorised firm which does not have permission to carry out MiFID activities applies for permission to carry out those activities.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95833" w14:textId="77777777" w:rsidR="00FF1CC8" w:rsidRPr="00E33102" w:rsidRDefault="00FF1CC8" w:rsidP="00511E6E">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9AFEAA" w14:textId="77777777" w:rsidR="00FF1CC8" w:rsidRDefault="00FF1CC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7A934" w14:textId="77777777" w:rsidR="00FF1CC8" w:rsidRPr="00E33102" w:rsidRDefault="00FF1CC8" w:rsidP="00511E6E">
    <w:pPr>
      <w:pStyle w:val="Header"/>
      <w:jc w:val="right"/>
      <w:rPr>
        <w:b/>
        <w:sz w:val="16"/>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C802BD" w14:textId="77777777" w:rsidR="00FF1CC8" w:rsidRDefault="00FF1CC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B08B0" w14:textId="77777777" w:rsidR="00FF1CC8" w:rsidRDefault="00FF1CC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83FA0D" w14:textId="77777777" w:rsidR="00FF1CC8" w:rsidRPr="00E33102" w:rsidRDefault="00FF1CC8" w:rsidP="00511E6E">
    <w:pPr>
      <w:pStyle w:val="Header"/>
      <w:jc w:val="right"/>
      <w:rPr>
        <w:b/>
        <w:sz w:val="16"/>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BEA09E" w14:textId="77777777" w:rsidR="00FF1CC8" w:rsidRDefault="00FF1CC8">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FF1CC8" w:rsidRDefault="00FF1CC8">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FF1CC8" w:rsidRDefault="00FF1CC8">
    <w:pPr>
      <w:pStyle w:val="Header"/>
      <w:spacing w:line="200" w:lineRule="exact"/>
      <w:jc w:val="right"/>
      <w:rPr>
        <w:b/>
        <w:sz w:val="16"/>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FF1CC8" w:rsidRDefault="00FF1CC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567C2"/>
    <w:multiLevelType w:val="hybridMultilevel"/>
    <w:tmpl w:val="134465BA"/>
    <w:lvl w:ilvl="0" w:tplc="08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 w15:restartNumberingAfterBreak="0">
    <w:nsid w:val="00660A23"/>
    <w:multiLevelType w:val="hybridMultilevel"/>
    <w:tmpl w:val="29365636"/>
    <w:lvl w:ilvl="0" w:tplc="BCF6D790">
      <w:start w:val="1"/>
      <w:numFmt w:val="lowerLetter"/>
      <w:lvlText w:val="%1)"/>
      <w:lvlJc w:val="left"/>
      <w:pPr>
        <w:ind w:left="644" w:hanging="360"/>
      </w:pPr>
      <w:rPr>
        <w:rFonts w:hint="default"/>
      </w:r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2" w15:restartNumberingAfterBreak="0">
    <w:nsid w:val="05CE67C4"/>
    <w:multiLevelType w:val="multilevel"/>
    <w:tmpl w:val="08CE3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65C1C99"/>
    <w:multiLevelType w:val="hybridMultilevel"/>
    <w:tmpl w:val="A8542DF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105163C"/>
    <w:multiLevelType w:val="multilevel"/>
    <w:tmpl w:val="60CAB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3B6334"/>
    <w:multiLevelType w:val="multilevel"/>
    <w:tmpl w:val="177E8366"/>
    <w:lvl w:ilvl="0">
      <w:start w:val="1"/>
      <w:numFmt w:val="decimal"/>
      <w:lvlText w:val="%1."/>
      <w:lvlJc w:val="left"/>
      <w:pPr>
        <w:tabs>
          <w:tab w:val="num" w:pos="1080"/>
        </w:tabs>
        <w:ind w:left="1080" w:hanging="360"/>
      </w:pPr>
    </w:lvl>
    <w:lvl w:ilvl="1" w:tentative="1">
      <w:start w:val="1"/>
      <w:numFmt w:val="decimal"/>
      <w:lvlText w:val="%2."/>
      <w:lvlJc w:val="left"/>
      <w:pPr>
        <w:tabs>
          <w:tab w:val="num" w:pos="1800"/>
        </w:tabs>
        <w:ind w:left="1800" w:hanging="360"/>
      </w:p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7" w15:restartNumberingAfterBreak="0">
    <w:nsid w:val="25E32F13"/>
    <w:multiLevelType w:val="hybridMultilevel"/>
    <w:tmpl w:val="71EC0C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26413EA2"/>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C4937C5"/>
    <w:multiLevelType w:val="hybridMultilevel"/>
    <w:tmpl w:val="6FAA2C1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2E3F518B"/>
    <w:multiLevelType w:val="hybridMultilevel"/>
    <w:tmpl w:val="EA6E02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34D043EC"/>
    <w:multiLevelType w:val="hybridMultilevel"/>
    <w:tmpl w:val="D85AA6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120436"/>
    <w:multiLevelType w:val="multilevel"/>
    <w:tmpl w:val="6206E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C3B54E3"/>
    <w:multiLevelType w:val="multilevel"/>
    <w:tmpl w:val="C150C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F97519B"/>
    <w:multiLevelType w:val="hybridMultilevel"/>
    <w:tmpl w:val="F104A7FE"/>
    <w:lvl w:ilvl="0" w:tplc="08090001">
      <w:start w:val="1"/>
      <w:numFmt w:val="bullet"/>
      <w:lvlText w:val=""/>
      <w:lvlJc w:val="left"/>
      <w:pPr>
        <w:ind w:left="1069" w:hanging="360"/>
      </w:pPr>
      <w:rPr>
        <w:rFonts w:ascii="Symbol" w:hAnsi="Symbol" w:hint="default"/>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18" w15:restartNumberingAfterBreak="0">
    <w:nsid w:val="459A67B3"/>
    <w:multiLevelType w:val="hybridMultilevel"/>
    <w:tmpl w:val="1BB2CC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7762F7B"/>
    <w:multiLevelType w:val="hybridMultilevel"/>
    <w:tmpl w:val="8F7AC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9B55D95"/>
    <w:multiLevelType w:val="hybridMultilevel"/>
    <w:tmpl w:val="C28051E2"/>
    <w:lvl w:ilvl="0" w:tplc="08090001">
      <w:start w:val="1"/>
      <w:numFmt w:val="bullet"/>
      <w:lvlText w:val=""/>
      <w:lvlJc w:val="left"/>
      <w:pPr>
        <w:ind w:left="473" w:hanging="360"/>
      </w:pPr>
      <w:rPr>
        <w:rFonts w:ascii="Symbol" w:hAnsi="Symbol" w:hint="default"/>
      </w:rPr>
    </w:lvl>
    <w:lvl w:ilvl="1" w:tplc="08090003" w:tentative="1">
      <w:start w:val="1"/>
      <w:numFmt w:val="bullet"/>
      <w:lvlText w:val="o"/>
      <w:lvlJc w:val="left"/>
      <w:pPr>
        <w:ind w:left="1193" w:hanging="360"/>
      </w:pPr>
      <w:rPr>
        <w:rFonts w:ascii="Courier New" w:hAnsi="Courier New" w:cs="Courier New" w:hint="default"/>
      </w:rPr>
    </w:lvl>
    <w:lvl w:ilvl="2" w:tplc="08090005" w:tentative="1">
      <w:start w:val="1"/>
      <w:numFmt w:val="bullet"/>
      <w:lvlText w:val=""/>
      <w:lvlJc w:val="left"/>
      <w:pPr>
        <w:ind w:left="1913" w:hanging="360"/>
      </w:pPr>
      <w:rPr>
        <w:rFonts w:ascii="Wingdings" w:hAnsi="Wingdings" w:hint="default"/>
      </w:rPr>
    </w:lvl>
    <w:lvl w:ilvl="3" w:tplc="08090001" w:tentative="1">
      <w:start w:val="1"/>
      <w:numFmt w:val="bullet"/>
      <w:lvlText w:val=""/>
      <w:lvlJc w:val="left"/>
      <w:pPr>
        <w:ind w:left="2633" w:hanging="360"/>
      </w:pPr>
      <w:rPr>
        <w:rFonts w:ascii="Symbol" w:hAnsi="Symbol" w:hint="default"/>
      </w:rPr>
    </w:lvl>
    <w:lvl w:ilvl="4" w:tplc="08090003" w:tentative="1">
      <w:start w:val="1"/>
      <w:numFmt w:val="bullet"/>
      <w:lvlText w:val="o"/>
      <w:lvlJc w:val="left"/>
      <w:pPr>
        <w:ind w:left="3353" w:hanging="360"/>
      </w:pPr>
      <w:rPr>
        <w:rFonts w:ascii="Courier New" w:hAnsi="Courier New" w:cs="Courier New" w:hint="default"/>
      </w:rPr>
    </w:lvl>
    <w:lvl w:ilvl="5" w:tplc="08090005" w:tentative="1">
      <w:start w:val="1"/>
      <w:numFmt w:val="bullet"/>
      <w:lvlText w:val=""/>
      <w:lvlJc w:val="left"/>
      <w:pPr>
        <w:ind w:left="4073" w:hanging="360"/>
      </w:pPr>
      <w:rPr>
        <w:rFonts w:ascii="Wingdings" w:hAnsi="Wingdings" w:hint="default"/>
      </w:rPr>
    </w:lvl>
    <w:lvl w:ilvl="6" w:tplc="08090001" w:tentative="1">
      <w:start w:val="1"/>
      <w:numFmt w:val="bullet"/>
      <w:lvlText w:val=""/>
      <w:lvlJc w:val="left"/>
      <w:pPr>
        <w:ind w:left="4793" w:hanging="360"/>
      </w:pPr>
      <w:rPr>
        <w:rFonts w:ascii="Symbol" w:hAnsi="Symbol" w:hint="default"/>
      </w:rPr>
    </w:lvl>
    <w:lvl w:ilvl="7" w:tplc="08090003" w:tentative="1">
      <w:start w:val="1"/>
      <w:numFmt w:val="bullet"/>
      <w:lvlText w:val="o"/>
      <w:lvlJc w:val="left"/>
      <w:pPr>
        <w:ind w:left="5513" w:hanging="360"/>
      </w:pPr>
      <w:rPr>
        <w:rFonts w:ascii="Courier New" w:hAnsi="Courier New" w:cs="Courier New" w:hint="default"/>
      </w:rPr>
    </w:lvl>
    <w:lvl w:ilvl="8" w:tplc="08090005" w:tentative="1">
      <w:start w:val="1"/>
      <w:numFmt w:val="bullet"/>
      <w:lvlText w:val=""/>
      <w:lvlJc w:val="left"/>
      <w:pPr>
        <w:ind w:left="6233" w:hanging="360"/>
      </w:pPr>
      <w:rPr>
        <w:rFonts w:ascii="Wingdings" w:hAnsi="Wingdings" w:hint="default"/>
      </w:rPr>
    </w:lvl>
  </w:abstractNum>
  <w:abstractNum w:abstractNumId="21" w15:restartNumberingAfterBreak="0">
    <w:nsid w:val="4DA204CA"/>
    <w:multiLevelType w:val="hybridMultilevel"/>
    <w:tmpl w:val="3A064502"/>
    <w:lvl w:ilvl="0" w:tplc="D5BADD74">
      <w:numFmt w:val="bullet"/>
      <w:lvlText w:val=""/>
      <w:lvlJc w:val="left"/>
      <w:pPr>
        <w:ind w:left="-207" w:hanging="360"/>
      </w:pPr>
      <w:rPr>
        <w:rFonts w:ascii="Symbol" w:eastAsia="Times New Roman" w:hAnsi="Symbol" w:cs="Times New Roman" w:hint="default"/>
      </w:rPr>
    </w:lvl>
    <w:lvl w:ilvl="1" w:tplc="08090003" w:tentative="1">
      <w:start w:val="1"/>
      <w:numFmt w:val="bullet"/>
      <w:lvlText w:val="o"/>
      <w:lvlJc w:val="left"/>
      <w:pPr>
        <w:ind w:left="513" w:hanging="360"/>
      </w:pPr>
      <w:rPr>
        <w:rFonts w:ascii="Courier New" w:hAnsi="Courier New" w:cs="Courier New" w:hint="default"/>
      </w:rPr>
    </w:lvl>
    <w:lvl w:ilvl="2" w:tplc="08090005" w:tentative="1">
      <w:start w:val="1"/>
      <w:numFmt w:val="bullet"/>
      <w:lvlText w:val=""/>
      <w:lvlJc w:val="left"/>
      <w:pPr>
        <w:ind w:left="1233" w:hanging="360"/>
      </w:pPr>
      <w:rPr>
        <w:rFonts w:ascii="Wingdings" w:hAnsi="Wingdings" w:hint="default"/>
      </w:rPr>
    </w:lvl>
    <w:lvl w:ilvl="3" w:tplc="08090001" w:tentative="1">
      <w:start w:val="1"/>
      <w:numFmt w:val="bullet"/>
      <w:lvlText w:val=""/>
      <w:lvlJc w:val="left"/>
      <w:pPr>
        <w:ind w:left="1953" w:hanging="360"/>
      </w:pPr>
      <w:rPr>
        <w:rFonts w:ascii="Symbol" w:hAnsi="Symbol" w:hint="default"/>
      </w:rPr>
    </w:lvl>
    <w:lvl w:ilvl="4" w:tplc="08090003" w:tentative="1">
      <w:start w:val="1"/>
      <w:numFmt w:val="bullet"/>
      <w:lvlText w:val="o"/>
      <w:lvlJc w:val="left"/>
      <w:pPr>
        <w:ind w:left="2673" w:hanging="360"/>
      </w:pPr>
      <w:rPr>
        <w:rFonts w:ascii="Courier New" w:hAnsi="Courier New" w:cs="Courier New" w:hint="default"/>
      </w:rPr>
    </w:lvl>
    <w:lvl w:ilvl="5" w:tplc="08090005" w:tentative="1">
      <w:start w:val="1"/>
      <w:numFmt w:val="bullet"/>
      <w:lvlText w:val=""/>
      <w:lvlJc w:val="left"/>
      <w:pPr>
        <w:ind w:left="3393" w:hanging="360"/>
      </w:pPr>
      <w:rPr>
        <w:rFonts w:ascii="Wingdings" w:hAnsi="Wingdings" w:hint="default"/>
      </w:rPr>
    </w:lvl>
    <w:lvl w:ilvl="6" w:tplc="08090001" w:tentative="1">
      <w:start w:val="1"/>
      <w:numFmt w:val="bullet"/>
      <w:lvlText w:val=""/>
      <w:lvlJc w:val="left"/>
      <w:pPr>
        <w:ind w:left="4113" w:hanging="360"/>
      </w:pPr>
      <w:rPr>
        <w:rFonts w:ascii="Symbol" w:hAnsi="Symbol" w:hint="default"/>
      </w:rPr>
    </w:lvl>
    <w:lvl w:ilvl="7" w:tplc="08090003" w:tentative="1">
      <w:start w:val="1"/>
      <w:numFmt w:val="bullet"/>
      <w:lvlText w:val="o"/>
      <w:lvlJc w:val="left"/>
      <w:pPr>
        <w:ind w:left="4833" w:hanging="360"/>
      </w:pPr>
      <w:rPr>
        <w:rFonts w:ascii="Courier New" w:hAnsi="Courier New" w:cs="Courier New" w:hint="default"/>
      </w:rPr>
    </w:lvl>
    <w:lvl w:ilvl="8" w:tplc="08090005" w:tentative="1">
      <w:start w:val="1"/>
      <w:numFmt w:val="bullet"/>
      <w:lvlText w:val=""/>
      <w:lvlJc w:val="left"/>
      <w:pPr>
        <w:ind w:left="5553" w:hanging="360"/>
      </w:pPr>
      <w:rPr>
        <w:rFonts w:ascii="Wingdings" w:hAnsi="Wingdings" w:hint="default"/>
      </w:rPr>
    </w:lvl>
  </w:abstractNum>
  <w:abstractNum w:abstractNumId="22" w15:restartNumberingAfterBreak="0">
    <w:nsid w:val="4DB551E6"/>
    <w:multiLevelType w:val="hybridMultilevel"/>
    <w:tmpl w:val="5136DD42"/>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55E3322C"/>
    <w:multiLevelType w:val="hybridMultilevel"/>
    <w:tmpl w:val="926E23B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572C7969"/>
    <w:multiLevelType w:val="hybridMultilevel"/>
    <w:tmpl w:val="F93E841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7" w15:restartNumberingAfterBreak="0">
    <w:nsid w:val="623C73BE"/>
    <w:multiLevelType w:val="hybridMultilevel"/>
    <w:tmpl w:val="092C28F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ADE0799"/>
    <w:multiLevelType w:val="hybridMultilevel"/>
    <w:tmpl w:val="42FEA0D8"/>
    <w:lvl w:ilvl="0" w:tplc="0809000F">
      <w:start w:val="1"/>
      <w:numFmt w:val="decimal"/>
      <w:lvlText w:val="%1."/>
      <w:lvlJc w:val="left"/>
      <w:pPr>
        <w:ind w:left="473" w:hanging="360"/>
      </w:pPr>
    </w:lvl>
    <w:lvl w:ilvl="1" w:tplc="08090019" w:tentative="1">
      <w:start w:val="1"/>
      <w:numFmt w:val="lowerLetter"/>
      <w:lvlText w:val="%2."/>
      <w:lvlJc w:val="left"/>
      <w:pPr>
        <w:ind w:left="1193" w:hanging="360"/>
      </w:pPr>
    </w:lvl>
    <w:lvl w:ilvl="2" w:tplc="0809001B" w:tentative="1">
      <w:start w:val="1"/>
      <w:numFmt w:val="lowerRoman"/>
      <w:lvlText w:val="%3."/>
      <w:lvlJc w:val="right"/>
      <w:pPr>
        <w:ind w:left="1913" w:hanging="180"/>
      </w:pPr>
    </w:lvl>
    <w:lvl w:ilvl="3" w:tplc="0809000F" w:tentative="1">
      <w:start w:val="1"/>
      <w:numFmt w:val="decimal"/>
      <w:lvlText w:val="%4."/>
      <w:lvlJc w:val="left"/>
      <w:pPr>
        <w:ind w:left="2633" w:hanging="360"/>
      </w:pPr>
    </w:lvl>
    <w:lvl w:ilvl="4" w:tplc="08090019" w:tentative="1">
      <w:start w:val="1"/>
      <w:numFmt w:val="lowerLetter"/>
      <w:lvlText w:val="%5."/>
      <w:lvlJc w:val="left"/>
      <w:pPr>
        <w:ind w:left="3353" w:hanging="360"/>
      </w:pPr>
    </w:lvl>
    <w:lvl w:ilvl="5" w:tplc="0809001B" w:tentative="1">
      <w:start w:val="1"/>
      <w:numFmt w:val="lowerRoman"/>
      <w:lvlText w:val="%6."/>
      <w:lvlJc w:val="right"/>
      <w:pPr>
        <w:ind w:left="4073" w:hanging="180"/>
      </w:pPr>
    </w:lvl>
    <w:lvl w:ilvl="6" w:tplc="0809000F" w:tentative="1">
      <w:start w:val="1"/>
      <w:numFmt w:val="decimal"/>
      <w:lvlText w:val="%7."/>
      <w:lvlJc w:val="left"/>
      <w:pPr>
        <w:ind w:left="4793" w:hanging="360"/>
      </w:pPr>
    </w:lvl>
    <w:lvl w:ilvl="7" w:tplc="08090019" w:tentative="1">
      <w:start w:val="1"/>
      <w:numFmt w:val="lowerLetter"/>
      <w:lvlText w:val="%8."/>
      <w:lvlJc w:val="left"/>
      <w:pPr>
        <w:ind w:left="5513" w:hanging="360"/>
      </w:pPr>
    </w:lvl>
    <w:lvl w:ilvl="8" w:tplc="0809001B" w:tentative="1">
      <w:start w:val="1"/>
      <w:numFmt w:val="lowerRoman"/>
      <w:lvlText w:val="%9."/>
      <w:lvlJc w:val="right"/>
      <w:pPr>
        <w:ind w:left="6233" w:hanging="180"/>
      </w:pPr>
    </w:lvl>
  </w:abstractNum>
  <w:abstractNum w:abstractNumId="30" w15:restartNumberingAfterBreak="0">
    <w:nsid w:val="6C234705"/>
    <w:multiLevelType w:val="multilevel"/>
    <w:tmpl w:val="9AB482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E3111C1"/>
    <w:multiLevelType w:val="hybridMultilevel"/>
    <w:tmpl w:val="84B8E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97B3F59"/>
    <w:multiLevelType w:val="hybridMultilevel"/>
    <w:tmpl w:val="FDBEE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F721263"/>
    <w:multiLevelType w:val="hybridMultilevel"/>
    <w:tmpl w:val="1D6C1FC6"/>
    <w:lvl w:ilvl="0" w:tplc="08090001">
      <w:start w:val="1"/>
      <w:numFmt w:val="bullet"/>
      <w:lvlText w:val=""/>
      <w:lvlJc w:val="left"/>
      <w:pPr>
        <w:ind w:left="-698" w:hanging="360"/>
      </w:pPr>
      <w:rPr>
        <w:rFonts w:ascii="Symbol" w:hAnsi="Symbol" w:hint="default"/>
      </w:rPr>
    </w:lvl>
    <w:lvl w:ilvl="1" w:tplc="08090003" w:tentative="1">
      <w:start w:val="1"/>
      <w:numFmt w:val="bullet"/>
      <w:lvlText w:val="o"/>
      <w:lvlJc w:val="left"/>
      <w:pPr>
        <w:ind w:left="22" w:hanging="360"/>
      </w:pPr>
      <w:rPr>
        <w:rFonts w:ascii="Courier New" w:hAnsi="Courier New" w:cs="Courier New" w:hint="default"/>
      </w:rPr>
    </w:lvl>
    <w:lvl w:ilvl="2" w:tplc="08090005" w:tentative="1">
      <w:start w:val="1"/>
      <w:numFmt w:val="bullet"/>
      <w:lvlText w:val=""/>
      <w:lvlJc w:val="left"/>
      <w:pPr>
        <w:ind w:left="742" w:hanging="360"/>
      </w:pPr>
      <w:rPr>
        <w:rFonts w:ascii="Wingdings" w:hAnsi="Wingdings" w:hint="default"/>
      </w:rPr>
    </w:lvl>
    <w:lvl w:ilvl="3" w:tplc="08090001" w:tentative="1">
      <w:start w:val="1"/>
      <w:numFmt w:val="bullet"/>
      <w:lvlText w:val=""/>
      <w:lvlJc w:val="left"/>
      <w:pPr>
        <w:ind w:left="1462" w:hanging="360"/>
      </w:pPr>
      <w:rPr>
        <w:rFonts w:ascii="Symbol" w:hAnsi="Symbol" w:hint="default"/>
      </w:rPr>
    </w:lvl>
    <w:lvl w:ilvl="4" w:tplc="08090003" w:tentative="1">
      <w:start w:val="1"/>
      <w:numFmt w:val="bullet"/>
      <w:lvlText w:val="o"/>
      <w:lvlJc w:val="left"/>
      <w:pPr>
        <w:ind w:left="2182" w:hanging="360"/>
      </w:pPr>
      <w:rPr>
        <w:rFonts w:ascii="Courier New" w:hAnsi="Courier New" w:cs="Courier New" w:hint="default"/>
      </w:rPr>
    </w:lvl>
    <w:lvl w:ilvl="5" w:tplc="08090005" w:tentative="1">
      <w:start w:val="1"/>
      <w:numFmt w:val="bullet"/>
      <w:lvlText w:val=""/>
      <w:lvlJc w:val="left"/>
      <w:pPr>
        <w:ind w:left="2902" w:hanging="360"/>
      </w:pPr>
      <w:rPr>
        <w:rFonts w:ascii="Wingdings" w:hAnsi="Wingdings" w:hint="default"/>
      </w:rPr>
    </w:lvl>
    <w:lvl w:ilvl="6" w:tplc="08090001" w:tentative="1">
      <w:start w:val="1"/>
      <w:numFmt w:val="bullet"/>
      <w:lvlText w:val=""/>
      <w:lvlJc w:val="left"/>
      <w:pPr>
        <w:ind w:left="3622" w:hanging="360"/>
      </w:pPr>
      <w:rPr>
        <w:rFonts w:ascii="Symbol" w:hAnsi="Symbol" w:hint="default"/>
      </w:rPr>
    </w:lvl>
    <w:lvl w:ilvl="7" w:tplc="08090003" w:tentative="1">
      <w:start w:val="1"/>
      <w:numFmt w:val="bullet"/>
      <w:lvlText w:val="o"/>
      <w:lvlJc w:val="left"/>
      <w:pPr>
        <w:ind w:left="4342" w:hanging="360"/>
      </w:pPr>
      <w:rPr>
        <w:rFonts w:ascii="Courier New" w:hAnsi="Courier New" w:cs="Courier New" w:hint="default"/>
      </w:rPr>
    </w:lvl>
    <w:lvl w:ilvl="8" w:tplc="08090005" w:tentative="1">
      <w:start w:val="1"/>
      <w:numFmt w:val="bullet"/>
      <w:lvlText w:val=""/>
      <w:lvlJc w:val="left"/>
      <w:pPr>
        <w:ind w:left="5062" w:hanging="360"/>
      </w:pPr>
      <w:rPr>
        <w:rFonts w:ascii="Wingdings" w:hAnsi="Wingdings" w:hint="default"/>
      </w:rPr>
    </w:lvl>
  </w:abstractNum>
  <w:num w:numId="1" w16cid:durableId="1058239324">
    <w:abstractNumId w:val="28"/>
  </w:num>
  <w:num w:numId="2" w16cid:durableId="1209533689">
    <w:abstractNumId w:val="9"/>
  </w:num>
  <w:num w:numId="3" w16cid:durableId="1167474606">
    <w:abstractNumId w:val="23"/>
  </w:num>
  <w:num w:numId="4" w16cid:durableId="660888554">
    <w:abstractNumId w:val="31"/>
  </w:num>
  <w:num w:numId="5" w16cid:durableId="2140099223">
    <w:abstractNumId w:val="1"/>
  </w:num>
  <w:num w:numId="6" w16cid:durableId="1712880438">
    <w:abstractNumId w:val="27"/>
  </w:num>
  <w:num w:numId="7" w16cid:durableId="1703553874">
    <w:abstractNumId w:val="24"/>
  </w:num>
  <w:num w:numId="8" w16cid:durableId="1634365853">
    <w:abstractNumId w:val="34"/>
  </w:num>
  <w:num w:numId="9" w16cid:durableId="1932154967">
    <w:abstractNumId w:val="29"/>
  </w:num>
  <w:num w:numId="10" w16cid:durableId="1385178228">
    <w:abstractNumId w:val="20"/>
  </w:num>
  <w:num w:numId="11" w16cid:durableId="892546356">
    <w:abstractNumId w:val="21"/>
  </w:num>
  <w:num w:numId="12" w16cid:durableId="1783302884">
    <w:abstractNumId w:val="13"/>
  </w:num>
  <w:num w:numId="13" w16cid:durableId="129791422">
    <w:abstractNumId w:val="11"/>
  </w:num>
  <w:num w:numId="14" w16cid:durableId="1498110558">
    <w:abstractNumId w:val="3"/>
  </w:num>
  <w:num w:numId="15" w16cid:durableId="33696044">
    <w:abstractNumId w:val="7"/>
  </w:num>
  <w:num w:numId="16" w16cid:durableId="712193189">
    <w:abstractNumId w:val="8"/>
  </w:num>
  <w:num w:numId="17" w16cid:durableId="1589541966">
    <w:abstractNumId w:val="14"/>
  </w:num>
  <w:num w:numId="18" w16cid:durableId="196623251">
    <w:abstractNumId w:val="6"/>
  </w:num>
  <w:num w:numId="19" w16cid:durableId="1125122481">
    <w:abstractNumId w:val="2"/>
  </w:num>
  <w:num w:numId="20" w16cid:durableId="110983095">
    <w:abstractNumId w:val="10"/>
  </w:num>
  <w:num w:numId="21" w16cid:durableId="78648701">
    <w:abstractNumId w:val="22"/>
  </w:num>
  <w:num w:numId="22" w16cid:durableId="381098626">
    <w:abstractNumId w:val="0"/>
  </w:num>
  <w:num w:numId="23" w16cid:durableId="367685567">
    <w:abstractNumId w:val="4"/>
  </w:num>
  <w:num w:numId="24" w16cid:durableId="1337149720">
    <w:abstractNumId w:val="16"/>
  </w:num>
  <w:num w:numId="25" w16cid:durableId="1357122762">
    <w:abstractNumId w:val="30"/>
  </w:num>
  <w:num w:numId="26" w16cid:durableId="1494174874">
    <w:abstractNumId w:val="18"/>
  </w:num>
  <w:num w:numId="27" w16cid:durableId="130637928">
    <w:abstractNumId w:val="26"/>
  </w:num>
  <w:num w:numId="28" w16cid:durableId="1292007765">
    <w:abstractNumId w:val="5"/>
  </w:num>
  <w:num w:numId="29" w16cid:durableId="60372122">
    <w:abstractNumId w:val="12"/>
  </w:num>
  <w:num w:numId="30" w16cid:durableId="956108113">
    <w:abstractNumId w:val="15"/>
  </w:num>
  <w:num w:numId="31" w16cid:durableId="199248894">
    <w:abstractNumId w:val="19"/>
  </w:num>
  <w:num w:numId="32" w16cid:durableId="199513927">
    <w:abstractNumId w:val="33"/>
  </w:num>
  <w:num w:numId="33" w16cid:durableId="2107263610">
    <w:abstractNumId w:val="17"/>
  </w:num>
  <w:num w:numId="34" w16cid:durableId="777069611">
    <w:abstractNumId w:val="25"/>
  </w:num>
  <w:num w:numId="35" w16cid:durableId="276528852">
    <w:abstractNumId w:val="32"/>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ezRZR7LxleYDWwmTqelK4JsV64ukmsxHHjfx0XCgntbrY51KzoYZpgwHEhyNYyXkgkCTJigmlKWk8s6gWUvavA==" w:salt="CBjzOYcpHqi/apw+PLxvUA=="/>
  <w:defaultTabStop w:val="720"/>
  <w:characterSpacingControl w:val="doNotCompress"/>
  <w:hdrShapeDefaults>
    <o:shapedefaults v:ext="edit" spidmax="2061"/>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E3ABC"/>
    <w:rsid w:val="000016EE"/>
    <w:rsid w:val="000027A3"/>
    <w:rsid w:val="000034F6"/>
    <w:rsid w:val="00004AAE"/>
    <w:rsid w:val="00004C32"/>
    <w:rsid w:val="00004EE9"/>
    <w:rsid w:val="000123C0"/>
    <w:rsid w:val="0001299C"/>
    <w:rsid w:val="0001513A"/>
    <w:rsid w:val="00015671"/>
    <w:rsid w:val="00017EC5"/>
    <w:rsid w:val="0002076E"/>
    <w:rsid w:val="000235DE"/>
    <w:rsid w:val="000278D0"/>
    <w:rsid w:val="00030BB9"/>
    <w:rsid w:val="0003251C"/>
    <w:rsid w:val="000331B5"/>
    <w:rsid w:val="00035CB2"/>
    <w:rsid w:val="0004055F"/>
    <w:rsid w:val="00043F22"/>
    <w:rsid w:val="0004478C"/>
    <w:rsid w:val="000467E5"/>
    <w:rsid w:val="000475BF"/>
    <w:rsid w:val="00053B37"/>
    <w:rsid w:val="00056724"/>
    <w:rsid w:val="0005694E"/>
    <w:rsid w:val="00057CA4"/>
    <w:rsid w:val="00060728"/>
    <w:rsid w:val="00060B5F"/>
    <w:rsid w:val="00060BCC"/>
    <w:rsid w:val="00061316"/>
    <w:rsid w:val="000614ED"/>
    <w:rsid w:val="00062DD4"/>
    <w:rsid w:val="0006341F"/>
    <w:rsid w:val="00064D76"/>
    <w:rsid w:val="000670E5"/>
    <w:rsid w:val="00070347"/>
    <w:rsid w:val="00071FB5"/>
    <w:rsid w:val="000720D9"/>
    <w:rsid w:val="000722A3"/>
    <w:rsid w:val="00072886"/>
    <w:rsid w:val="00073963"/>
    <w:rsid w:val="00074D1D"/>
    <w:rsid w:val="00075059"/>
    <w:rsid w:val="0007710B"/>
    <w:rsid w:val="000820C5"/>
    <w:rsid w:val="000822CB"/>
    <w:rsid w:val="00082FC1"/>
    <w:rsid w:val="000830DE"/>
    <w:rsid w:val="00083DAF"/>
    <w:rsid w:val="000871F0"/>
    <w:rsid w:val="00087CD4"/>
    <w:rsid w:val="00092862"/>
    <w:rsid w:val="00093EE8"/>
    <w:rsid w:val="000949B2"/>
    <w:rsid w:val="000950E7"/>
    <w:rsid w:val="0009566C"/>
    <w:rsid w:val="00096297"/>
    <w:rsid w:val="000966A3"/>
    <w:rsid w:val="000A0666"/>
    <w:rsid w:val="000A2ABD"/>
    <w:rsid w:val="000A676D"/>
    <w:rsid w:val="000A6AB8"/>
    <w:rsid w:val="000B01F1"/>
    <w:rsid w:val="000B0620"/>
    <w:rsid w:val="000B5EA3"/>
    <w:rsid w:val="000B6B54"/>
    <w:rsid w:val="000C2F4D"/>
    <w:rsid w:val="000C3A04"/>
    <w:rsid w:val="000D3E16"/>
    <w:rsid w:val="000D6555"/>
    <w:rsid w:val="000E0F7A"/>
    <w:rsid w:val="000E24D4"/>
    <w:rsid w:val="000E2C5D"/>
    <w:rsid w:val="000E44BE"/>
    <w:rsid w:val="000F2A92"/>
    <w:rsid w:val="000F6ABE"/>
    <w:rsid w:val="00102E81"/>
    <w:rsid w:val="001057C4"/>
    <w:rsid w:val="001067BE"/>
    <w:rsid w:val="00106B36"/>
    <w:rsid w:val="001071C7"/>
    <w:rsid w:val="001076AB"/>
    <w:rsid w:val="00107D47"/>
    <w:rsid w:val="0011110D"/>
    <w:rsid w:val="001138D8"/>
    <w:rsid w:val="00114F33"/>
    <w:rsid w:val="00116A1C"/>
    <w:rsid w:val="00116A44"/>
    <w:rsid w:val="00117EC7"/>
    <w:rsid w:val="001217CB"/>
    <w:rsid w:val="001237DD"/>
    <w:rsid w:val="00126906"/>
    <w:rsid w:val="00127932"/>
    <w:rsid w:val="001309EF"/>
    <w:rsid w:val="001312B3"/>
    <w:rsid w:val="00131361"/>
    <w:rsid w:val="00133D63"/>
    <w:rsid w:val="001351D7"/>
    <w:rsid w:val="00136675"/>
    <w:rsid w:val="0013755F"/>
    <w:rsid w:val="00137960"/>
    <w:rsid w:val="00141AEC"/>
    <w:rsid w:val="00141D93"/>
    <w:rsid w:val="00142AD7"/>
    <w:rsid w:val="00143AA9"/>
    <w:rsid w:val="00146290"/>
    <w:rsid w:val="00151199"/>
    <w:rsid w:val="00152A33"/>
    <w:rsid w:val="00153C93"/>
    <w:rsid w:val="00154C9A"/>
    <w:rsid w:val="00157363"/>
    <w:rsid w:val="00157458"/>
    <w:rsid w:val="00160387"/>
    <w:rsid w:val="001605E3"/>
    <w:rsid w:val="00161F6D"/>
    <w:rsid w:val="0016232C"/>
    <w:rsid w:val="0016240F"/>
    <w:rsid w:val="00162978"/>
    <w:rsid w:val="00165BD9"/>
    <w:rsid w:val="00167356"/>
    <w:rsid w:val="00170000"/>
    <w:rsid w:val="00171B7D"/>
    <w:rsid w:val="0017221B"/>
    <w:rsid w:val="00173FB3"/>
    <w:rsid w:val="001758B9"/>
    <w:rsid w:val="00181729"/>
    <w:rsid w:val="00181D03"/>
    <w:rsid w:val="001829B0"/>
    <w:rsid w:val="00183987"/>
    <w:rsid w:val="00187FB2"/>
    <w:rsid w:val="00192D3D"/>
    <w:rsid w:val="0019597D"/>
    <w:rsid w:val="001A0B7F"/>
    <w:rsid w:val="001A1332"/>
    <w:rsid w:val="001A190A"/>
    <w:rsid w:val="001A1FEA"/>
    <w:rsid w:val="001A2D8F"/>
    <w:rsid w:val="001A41BF"/>
    <w:rsid w:val="001A5DE2"/>
    <w:rsid w:val="001B10EB"/>
    <w:rsid w:val="001B206F"/>
    <w:rsid w:val="001B5715"/>
    <w:rsid w:val="001B5C38"/>
    <w:rsid w:val="001C157A"/>
    <w:rsid w:val="001C1E29"/>
    <w:rsid w:val="001C47BB"/>
    <w:rsid w:val="001C4D6E"/>
    <w:rsid w:val="001D1C64"/>
    <w:rsid w:val="001D2639"/>
    <w:rsid w:val="001D34C4"/>
    <w:rsid w:val="001D45A9"/>
    <w:rsid w:val="001D5363"/>
    <w:rsid w:val="001D78A6"/>
    <w:rsid w:val="001E4580"/>
    <w:rsid w:val="001E79C1"/>
    <w:rsid w:val="001F2C1B"/>
    <w:rsid w:val="001F3935"/>
    <w:rsid w:val="001F3AB5"/>
    <w:rsid w:val="001F505B"/>
    <w:rsid w:val="002001B9"/>
    <w:rsid w:val="00201673"/>
    <w:rsid w:val="00202FE5"/>
    <w:rsid w:val="0020492D"/>
    <w:rsid w:val="00206178"/>
    <w:rsid w:val="002103C1"/>
    <w:rsid w:val="00211C11"/>
    <w:rsid w:val="00211FB0"/>
    <w:rsid w:val="00212648"/>
    <w:rsid w:val="00213F92"/>
    <w:rsid w:val="00214691"/>
    <w:rsid w:val="0022133D"/>
    <w:rsid w:val="00223A7F"/>
    <w:rsid w:val="002247FC"/>
    <w:rsid w:val="002256F4"/>
    <w:rsid w:val="00225E22"/>
    <w:rsid w:val="00233117"/>
    <w:rsid w:val="002335A8"/>
    <w:rsid w:val="00233AAB"/>
    <w:rsid w:val="00234A25"/>
    <w:rsid w:val="00235ECD"/>
    <w:rsid w:val="00235F0C"/>
    <w:rsid w:val="0023739F"/>
    <w:rsid w:val="00237A4B"/>
    <w:rsid w:val="002446C1"/>
    <w:rsid w:val="0024496E"/>
    <w:rsid w:val="00245016"/>
    <w:rsid w:val="00250352"/>
    <w:rsid w:val="0025057C"/>
    <w:rsid w:val="00250BA1"/>
    <w:rsid w:val="00254D9C"/>
    <w:rsid w:val="002560CF"/>
    <w:rsid w:val="002569FB"/>
    <w:rsid w:val="0026067D"/>
    <w:rsid w:val="0026068B"/>
    <w:rsid w:val="00260E89"/>
    <w:rsid w:val="00261FC1"/>
    <w:rsid w:val="00264192"/>
    <w:rsid w:val="00264B59"/>
    <w:rsid w:val="00264DD2"/>
    <w:rsid w:val="00265C1E"/>
    <w:rsid w:val="00271B8C"/>
    <w:rsid w:val="00274003"/>
    <w:rsid w:val="00277191"/>
    <w:rsid w:val="002773ED"/>
    <w:rsid w:val="00280468"/>
    <w:rsid w:val="0028084E"/>
    <w:rsid w:val="00281CB5"/>
    <w:rsid w:val="002827AF"/>
    <w:rsid w:val="00284839"/>
    <w:rsid w:val="0028654F"/>
    <w:rsid w:val="00286DFD"/>
    <w:rsid w:val="00287246"/>
    <w:rsid w:val="002877F3"/>
    <w:rsid w:val="00291BE6"/>
    <w:rsid w:val="00292B0C"/>
    <w:rsid w:val="002935D7"/>
    <w:rsid w:val="0029379A"/>
    <w:rsid w:val="002962E2"/>
    <w:rsid w:val="00296763"/>
    <w:rsid w:val="00296954"/>
    <w:rsid w:val="002978EF"/>
    <w:rsid w:val="00297E22"/>
    <w:rsid w:val="002A0F5F"/>
    <w:rsid w:val="002A138B"/>
    <w:rsid w:val="002A24E2"/>
    <w:rsid w:val="002A4A59"/>
    <w:rsid w:val="002A74FF"/>
    <w:rsid w:val="002A78D9"/>
    <w:rsid w:val="002A7DE6"/>
    <w:rsid w:val="002B01DF"/>
    <w:rsid w:val="002B217F"/>
    <w:rsid w:val="002B2C8D"/>
    <w:rsid w:val="002B5276"/>
    <w:rsid w:val="002B680A"/>
    <w:rsid w:val="002B6AE8"/>
    <w:rsid w:val="002B7187"/>
    <w:rsid w:val="002B7986"/>
    <w:rsid w:val="002C0199"/>
    <w:rsid w:val="002C1496"/>
    <w:rsid w:val="002C16A9"/>
    <w:rsid w:val="002C1BF2"/>
    <w:rsid w:val="002C321B"/>
    <w:rsid w:val="002C3F8B"/>
    <w:rsid w:val="002C4A6C"/>
    <w:rsid w:val="002C5B43"/>
    <w:rsid w:val="002C7E73"/>
    <w:rsid w:val="002D0553"/>
    <w:rsid w:val="002D25A6"/>
    <w:rsid w:val="002E1859"/>
    <w:rsid w:val="002E37A7"/>
    <w:rsid w:val="002E4B62"/>
    <w:rsid w:val="002E52B7"/>
    <w:rsid w:val="002E61B4"/>
    <w:rsid w:val="002E64FA"/>
    <w:rsid w:val="002E7DCC"/>
    <w:rsid w:val="002F215B"/>
    <w:rsid w:val="002F283F"/>
    <w:rsid w:val="002F394C"/>
    <w:rsid w:val="002F48DF"/>
    <w:rsid w:val="002F4C21"/>
    <w:rsid w:val="002F64F6"/>
    <w:rsid w:val="00300A7F"/>
    <w:rsid w:val="00301967"/>
    <w:rsid w:val="003025DF"/>
    <w:rsid w:val="003037B8"/>
    <w:rsid w:val="003061EB"/>
    <w:rsid w:val="00313A75"/>
    <w:rsid w:val="00314AA7"/>
    <w:rsid w:val="00315007"/>
    <w:rsid w:val="0031595B"/>
    <w:rsid w:val="0031596B"/>
    <w:rsid w:val="003212A7"/>
    <w:rsid w:val="0032207D"/>
    <w:rsid w:val="003223E7"/>
    <w:rsid w:val="00322982"/>
    <w:rsid w:val="003257B5"/>
    <w:rsid w:val="003266B3"/>
    <w:rsid w:val="00327181"/>
    <w:rsid w:val="003274B6"/>
    <w:rsid w:val="003279B4"/>
    <w:rsid w:val="00327E2B"/>
    <w:rsid w:val="00330E2F"/>
    <w:rsid w:val="00331BA6"/>
    <w:rsid w:val="003320FF"/>
    <w:rsid w:val="003367B4"/>
    <w:rsid w:val="00336FC2"/>
    <w:rsid w:val="00337ACA"/>
    <w:rsid w:val="00340398"/>
    <w:rsid w:val="003403FA"/>
    <w:rsid w:val="0034199F"/>
    <w:rsid w:val="003434A3"/>
    <w:rsid w:val="0034605D"/>
    <w:rsid w:val="00351183"/>
    <w:rsid w:val="0035137B"/>
    <w:rsid w:val="0035146F"/>
    <w:rsid w:val="003517EE"/>
    <w:rsid w:val="00351D22"/>
    <w:rsid w:val="00351E33"/>
    <w:rsid w:val="00352208"/>
    <w:rsid w:val="00353593"/>
    <w:rsid w:val="00354B66"/>
    <w:rsid w:val="00356AD3"/>
    <w:rsid w:val="00357A4C"/>
    <w:rsid w:val="003606A1"/>
    <w:rsid w:val="003640AF"/>
    <w:rsid w:val="00370584"/>
    <w:rsid w:val="00373195"/>
    <w:rsid w:val="0037340E"/>
    <w:rsid w:val="003739DF"/>
    <w:rsid w:val="00373DCE"/>
    <w:rsid w:val="003769D1"/>
    <w:rsid w:val="00377E3A"/>
    <w:rsid w:val="00377E59"/>
    <w:rsid w:val="00380062"/>
    <w:rsid w:val="003816A2"/>
    <w:rsid w:val="00382825"/>
    <w:rsid w:val="00383B0F"/>
    <w:rsid w:val="00383E75"/>
    <w:rsid w:val="00384E59"/>
    <w:rsid w:val="00384FDC"/>
    <w:rsid w:val="003851B5"/>
    <w:rsid w:val="00385796"/>
    <w:rsid w:val="003870B0"/>
    <w:rsid w:val="00387FEA"/>
    <w:rsid w:val="00392709"/>
    <w:rsid w:val="00394966"/>
    <w:rsid w:val="003957D7"/>
    <w:rsid w:val="0039648C"/>
    <w:rsid w:val="003A0EC6"/>
    <w:rsid w:val="003A218F"/>
    <w:rsid w:val="003A21EB"/>
    <w:rsid w:val="003A54A1"/>
    <w:rsid w:val="003A5852"/>
    <w:rsid w:val="003A5A3E"/>
    <w:rsid w:val="003A6DDA"/>
    <w:rsid w:val="003B285F"/>
    <w:rsid w:val="003B6898"/>
    <w:rsid w:val="003B6EE1"/>
    <w:rsid w:val="003C1C0D"/>
    <w:rsid w:val="003C3A69"/>
    <w:rsid w:val="003C3E12"/>
    <w:rsid w:val="003C7936"/>
    <w:rsid w:val="003D0185"/>
    <w:rsid w:val="003D0247"/>
    <w:rsid w:val="003D2190"/>
    <w:rsid w:val="003D2E66"/>
    <w:rsid w:val="003D38FB"/>
    <w:rsid w:val="003D5ACC"/>
    <w:rsid w:val="003E06D5"/>
    <w:rsid w:val="003E12CB"/>
    <w:rsid w:val="003E137A"/>
    <w:rsid w:val="003E4484"/>
    <w:rsid w:val="003E65EB"/>
    <w:rsid w:val="003F2323"/>
    <w:rsid w:val="003F5126"/>
    <w:rsid w:val="003F7991"/>
    <w:rsid w:val="003F7CE0"/>
    <w:rsid w:val="00401B18"/>
    <w:rsid w:val="004033C2"/>
    <w:rsid w:val="004036C2"/>
    <w:rsid w:val="00403BDF"/>
    <w:rsid w:val="00405056"/>
    <w:rsid w:val="00405A2B"/>
    <w:rsid w:val="004063E8"/>
    <w:rsid w:val="0041270D"/>
    <w:rsid w:val="004142F1"/>
    <w:rsid w:val="00415165"/>
    <w:rsid w:val="004154E8"/>
    <w:rsid w:val="00417D4F"/>
    <w:rsid w:val="00420065"/>
    <w:rsid w:val="00420C8C"/>
    <w:rsid w:val="004229D5"/>
    <w:rsid w:val="004237A2"/>
    <w:rsid w:val="004246F9"/>
    <w:rsid w:val="004246FA"/>
    <w:rsid w:val="00425828"/>
    <w:rsid w:val="004258D7"/>
    <w:rsid w:val="00426F83"/>
    <w:rsid w:val="00432EBE"/>
    <w:rsid w:val="00434368"/>
    <w:rsid w:val="004347D3"/>
    <w:rsid w:val="00436305"/>
    <w:rsid w:val="00440855"/>
    <w:rsid w:val="0044329C"/>
    <w:rsid w:val="0044488A"/>
    <w:rsid w:val="00445BA5"/>
    <w:rsid w:val="00446413"/>
    <w:rsid w:val="00446826"/>
    <w:rsid w:val="0045063C"/>
    <w:rsid w:val="00451034"/>
    <w:rsid w:val="00451CEC"/>
    <w:rsid w:val="00454499"/>
    <w:rsid w:val="00463371"/>
    <w:rsid w:val="00465136"/>
    <w:rsid w:val="00471917"/>
    <w:rsid w:val="00471BAF"/>
    <w:rsid w:val="004737DB"/>
    <w:rsid w:val="004755C9"/>
    <w:rsid w:val="00475FFD"/>
    <w:rsid w:val="00476E7E"/>
    <w:rsid w:val="00480767"/>
    <w:rsid w:val="00481037"/>
    <w:rsid w:val="004821F0"/>
    <w:rsid w:val="004824D9"/>
    <w:rsid w:val="004832FF"/>
    <w:rsid w:val="0049003F"/>
    <w:rsid w:val="00490159"/>
    <w:rsid w:val="004906AD"/>
    <w:rsid w:val="00490825"/>
    <w:rsid w:val="00491899"/>
    <w:rsid w:val="00492EDE"/>
    <w:rsid w:val="004930D8"/>
    <w:rsid w:val="004941BE"/>
    <w:rsid w:val="0049462A"/>
    <w:rsid w:val="00494E11"/>
    <w:rsid w:val="004A0CB3"/>
    <w:rsid w:val="004A2F6D"/>
    <w:rsid w:val="004A387D"/>
    <w:rsid w:val="004A6426"/>
    <w:rsid w:val="004A6B1D"/>
    <w:rsid w:val="004B0830"/>
    <w:rsid w:val="004B2AE0"/>
    <w:rsid w:val="004B367B"/>
    <w:rsid w:val="004B38A1"/>
    <w:rsid w:val="004B5B65"/>
    <w:rsid w:val="004C0BDD"/>
    <w:rsid w:val="004C648F"/>
    <w:rsid w:val="004C66B9"/>
    <w:rsid w:val="004C797A"/>
    <w:rsid w:val="004D07AB"/>
    <w:rsid w:val="004D0BBE"/>
    <w:rsid w:val="004D12E4"/>
    <w:rsid w:val="004D137D"/>
    <w:rsid w:val="004D1B2E"/>
    <w:rsid w:val="004D21AF"/>
    <w:rsid w:val="004E175F"/>
    <w:rsid w:val="004E2970"/>
    <w:rsid w:val="004E488E"/>
    <w:rsid w:val="004E70AB"/>
    <w:rsid w:val="004F0965"/>
    <w:rsid w:val="004F26BB"/>
    <w:rsid w:val="004F40F5"/>
    <w:rsid w:val="004F469C"/>
    <w:rsid w:val="00500045"/>
    <w:rsid w:val="00501714"/>
    <w:rsid w:val="00501EF4"/>
    <w:rsid w:val="00501EFE"/>
    <w:rsid w:val="00502D25"/>
    <w:rsid w:val="00502F06"/>
    <w:rsid w:val="00503161"/>
    <w:rsid w:val="0050336A"/>
    <w:rsid w:val="005061BA"/>
    <w:rsid w:val="00507A46"/>
    <w:rsid w:val="00511E6E"/>
    <w:rsid w:val="005131AA"/>
    <w:rsid w:val="00514435"/>
    <w:rsid w:val="00516C60"/>
    <w:rsid w:val="00525162"/>
    <w:rsid w:val="00525C32"/>
    <w:rsid w:val="00525E57"/>
    <w:rsid w:val="00533E91"/>
    <w:rsid w:val="005349CC"/>
    <w:rsid w:val="00537F95"/>
    <w:rsid w:val="00540DBB"/>
    <w:rsid w:val="00542511"/>
    <w:rsid w:val="00544110"/>
    <w:rsid w:val="005441C1"/>
    <w:rsid w:val="00551AF9"/>
    <w:rsid w:val="00555C18"/>
    <w:rsid w:val="00556D0F"/>
    <w:rsid w:val="0056034D"/>
    <w:rsid w:val="00561AD1"/>
    <w:rsid w:val="00562B55"/>
    <w:rsid w:val="005648B7"/>
    <w:rsid w:val="00567621"/>
    <w:rsid w:val="00567721"/>
    <w:rsid w:val="00574402"/>
    <w:rsid w:val="0057547A"/>
    <w:rsid w:val="00580AB5"/>
    <w:rsid w:val="0058419C"/>
    <w:rsid w:val="00584F79"/>
    <w:rsid w:val="00586079"/>
    <w:rsid w:val="0058787F"/>
    <w:rsid w:val="00587DE7"/>
    <w:rsid w:val="00591431"/>
    <w:rsid w:val="00591B67"/>
    <w:rsid w:val="00592023"/>
    <w:rsid w:val="00592162"/>
    <w:rsid w:val="00593E94"/>
    <w:rsid w:val="005942B3"/>
    <w:rsid w:val="005953A3"/>
    <w:rsid w:val="005A1A27"/>
    <w:rsid w:val="005A4C8D"/>
    <w:rsid w:val="005A4DF8"/>
    <w:rsid w:val="005B0A84"/>
    <w:rsid w:val="005B3AB0"/>
    <w:rsid w:val="005B6A55"/>
    <w:rsid w:val="005B771D"/>
    <w:rsid w:val="005B7957"/>
    <w:rsid w:val="005C25D1"/>
    <w:rsid w:val="005C328D"/>
    <w:rsid w:val="005C3CC2"/>
    <w:rsid w:val="005C5C8E"/>
    <w:rsid w:val="005C6873"/>
    <w:rsid w:val="005C6949"/>
    <w:rsid w:val="005C6D07"/>
    <w:rsid w:val="005C6E61"/>
    <w:rsid w:val="005D0030"/>
    <w:rsid w:val="005D0A52"/>
    <w:rsid w:val="005D1019"/>
    <w:rsid w:val="005D119A"/>
    <w:rsid w:val="005D5335"/>
    <w:rsid w:val="005D6564"/>
    <w:rsid w:val="005D6A29"/>
    <w:rsid w:val="005D6EEA"/>
    <w:rsid w:val="005E23C7"/>
    <w:rsid w:val="005E4F47"/>
    <w:rsid w:val="005E7F1A"/>
    <w:rsid w:val="005F2D17"/>
    <w:rsid w:val="005F41ED"/>
    <w:rsid w:val="005F5408"/>
    <w:rsid w:val="00601016"/>
    <w:rsid w:val="00602A21"/>
    <w:rsid w:val="00605868"/>
    <w:rsid w:val="00605D68"/>
    <w:rsid w:val="00607102"/>
    <w:rsid w:val="006109CA"/>
    <w:rsid w:val="00610E99"/>
    <w:rsid w:val="00612B78"/>
    <w:rsid w:val="00613071"/>
    <w:rsid w:val="006218E9"/>
    <w:rsid w:val="006223C5"/>
    <w:rsid w:val="0062282C"/>
    <w:rsid w:val="00624011"/>
    <w:rsid w:val="00624BD6"/>
    <w:rsid w:val="0062746E"/>
    <w:rsid w:val="006311F2"/>
    <w:rsid w:val="00632B1C"/>
    <w:rsid w:val="0063360C"/>
    <w:rsid w:val="00633633"/>
    <w:rsid w:val="0063540D"/>
    <w:rsid w:val="00635969"/>
    <w:rsid w:val="00637DAD"/>
    <w:rsid w:val="00642A40"/>
    <w:rsid w:val="00642FB3"/>
    <w:rsid w:val="00644D93"/>
    <w:rsid w:val="00646E9A"/>
    <w:rsid w:val="00647F1B"/>
    <w:rsid w:val="00650D2D"/>
    <w:rsid w:val="00651F11"/>
    <w:rsid w:val="00653E92"/>
    <w:rsid w:val="00663958"/>
    <w:rsid w:val="00664DA9"/>
    <w:rsid w:val="00670B83"/>
    <w:rsid w:val="00671328"/>
    <w:rsid w:val="006752AB"/>
    <w:rsid w:val="00680ED2"/>
    <w:rsid w:val="00681DDE"/>
    <w:rsid w:val="006843B3"/>
    <w:rsid w:val="0068485D"/>
    <w:rsid w:val="006878C1"/>
    <w:rsid w:val="00690D22"/>
    <w:rsid w:val="00691E24"/>
    <w:rsid w:val="00694D5B"/>
    <w:rsid w:val="006A0D53"/>
    <w:rsid w:val="006A57A2"/>
    <w:rsid w:val="006B011F"/>
    <w:rsid w:val="006B0DBD"/>
    <w:rsid w:val="006B315C"/>
    <w:rsid w:val="006B57BD"/>
    <w:rsid w:val="006B7142"/>
    <w:rsid w:val="006B77D7"/>
    <w:rsid w:val="006B794D"/>
    <w:rsid w:val="006C15B5"/>
    <w:rsid w:val="006C1ACD"/>
    <w:rsid w:val="006C52C6"/>
    <w:rsid w:val="006C52F2"/>
    <w:rsid w:val="006D14C5"/>
    <w:rsid w:val="006D29E2"/>
    <w:rsid w:val="006D2B34"/>
    <w:rsid w:val="006D3163"/>
    <w:rsid w:val="006D4588"/>
    <w:rsid w:val="006D7965"/>
    <w:rsid w:val="006D7B8A"/>
    <w:rsid w:val="006E094D"/>
    <w:rsid w:val="006E0C61"/>
    <w:rsid w:val="006E23E2"/>
    <w:rsid w:val="006E24AB"/>
    <w:rsid w:val="006E60AF"/>
    <w:rsid w:val="006F0C00"/>
    <w:rsid w:val="006F28B9"/>
    <w:rsid w:val="006F3E97"/>
    <w:rsid w:val="006F5AC4"/>
    <w:rsid w:val="006F694F"/>
    <w:rsid w:val="006F79B3"/>
    <w:rsid w:val="006F7D08"/>
    <w:rsid w:val="00701706"/>
    <w:rsid w:val="0070450C"/>
    <w:rsid w:val="00707401"/>
    <w:rsid w:val="007103F4"/>
    <w:rsid w:val="00711020"/>
    <w:rsid w:val="007117B4"/>
    <w:rsid w:val="00712D3A"/>
    <w:rsid w:val="007133EA"/>
    <w:rsid w:val="00716CE6"/>
    <w:rsid w:val="007210FB"/>
    <w:rsid w:val="00721F68"/>
    <w:rsid w:val="00722CC3"/>
    <w:rsid w:val="007239F8"/>
    <w:rsid w:val="00724566"/>
    <w:rsid w:val="0072654C"/>
    <w:rsid w:val="00726B5C"/>
    <w:rsid w:val="00726C7A"/>
    <w:rsid w:val="00727EB2"/>
    <w:rsid w:val="00730D75"/>
    <w:rsid w:val="007311AB"/>
    <w:rsid w:val="0073150A"/>
    <w:rsid w:val="007327E7"/>
    <w:rsid w:val="007338EB"/>
    <w:rsid w:val="007344C9"/>
    <w:rsid w:val="007344DB"/>
    <w:rsid w:val="00735E1F"/>
    <w:rsid w:val="0073773B"/>
    <w:rsid w:val="00741028"/>
    <w:rsid w:val="00741A1D"/>
    <w:rsid w:val="007451B5"/>
    <w:rsid w:val="00745531"/>
    <w:rsid w:val="00745B00"/>
    <w:rsid w:val="00745E59"/>
    <w:rsid w:val="00747C10"/>
    <w:rsid w:val="0075168D"/>
    <w:rsid w:val="007521AB"/>
    <w:rsid w:val="007522F8"/>
    <w:rsid w:val="00753BB9"/>
    <w:rsid w:val="007546B6"/>
    <w:rsid w:val="00756574"/>
    <w:rsid w:val="007609A8"/>
    <w:rsid w:val="00765339"/>
    <w:rsid w:val="007677EA"/>
    <w:rsid w:val="00767989"/>
    <w:rsid w:val="007773CB"/>
    <w:rsid w:val="00777DB4"/>
    <w:rsid w:val="00780624"/>
    <w:rsid w:val="00782EB3"/>
    <w:rsid w:val="00784022"/>
    <w:rsid w:val="007847B9"/>
    <w:rsid w:val="0078509D"/>
    <w:rsid w:val="00785AA4"/>
    <w:rsid w:val="00786F89"/>
    <w:rsid w:val="00787044"/>
    <w:rsid w:val="00787189"/>
    <w:rsid w:val="00787C32"/>
    <w:rsid w:val="0079126D"/>
    <w:rsid w:val="007929BB"/>
    <w:rsid w:val="00793CD5"/>
    <w:rsid w:val="0079649B"/>
    <w:rsid w:val="00796E21"/>
    <w:rsid w:val="007A35AE"/>
    <w:rsid w:val="007A3B36"/>
    <w:rsid w:val="007A56D1"/>
    <w:rsid w:val="007A69D1"/>
    <w:rsid w:val="007A7881"/>
    <w:rsid w:val="007B4555"/>
    <w:rsid w:val="007B4F24"/>
    <w:rsid w:val="007B51D9"/>
    <w:rsid w:val="007B654F"/>
    <w:rsid w:val="007B7E58"/>
    <w:rsid w:val="007C1A0D"/>
    <w:rsid w:val="007C2F71"/>
    <w:rsid w:val="007C3458"/>
    <w:rsid w:val="007C6A7A"/>
    <w:rsid w:val="007D19AD"/>
    <w:rsid w:val="007D206D"/>
    <w:rsid w:val="007D2BD8"/>
    <w:rsid w:val="007D331A"/>
    <w:rsid w:val="007D602F"/>
    <w:rsid w:val="007D784E"/>
    <w:rsid w:val="007E330A"/>
    <w:rsid w:val="007E6055"/>
    <w:rsid w:val="007E7E2C"/>
    <w:rsid w:val="007F19E8"/>
    <w:rsid w:val="007F3A18"/>
    <w:rsid w:val="007F6EBB"/>
    <w:rsid w:val="007F721F"/>
    <w:rsid w:val="007F7673"/>
    <w:rsid w:val="007F791B"/>
    <w:rsid w:val="008009CB"/>
    <w:rsid w:val="008033E3"/>
    <w:rsid w:val="00805198"/>
    <w:rsid w:val="00807D2D"/>
    <w:rsid w:val="00814FD8"/>
    <w:rsid w:val="00815DF2"/>
    <w:rsid w:val="00817C05"/>
    <w:rsid w:val="0082286A"/>
    <w:rsid w:val="00823DDB"/>
    <w:rsid w:val="0082787F"/>
    <w:rsid w:val="00827A6D"/>
    <w:rsid w:val="00837D9F"/>
    <w:rsid w:val="008408CC"/>
    <w:rsid w:val="008418DA"/>
    <w:rsid w:val="00842421"/>
    <w:rsid w:val="00842491"/>
    <w:rsid w:val="0084424B"/>
    <w:rsid w:val="00851350"/>
    <w:rsid w:val="0085153F"/>
    <w:rsid w:val="00851C98"/>
    <w:rsid w:val="00851FFE"/>
    <w:rsid w:val="008520D0"/>
    <w:rsid w:val="00853148"/>
    <w:rsid w:val="00853BDA"/>
    <w:rsid w:val="008574CC"/>
    <w:rsid w:val="0086196D"/>
    <w:rsid w:val="00865ADE"/>
    <w:rsid w:val="00866214"/>
    <w:rsid w:val="0086656A"/>
    <w:rsid w:val="00871D05"/>
    <w:rsid w:val="00873029"/>
    <w:rsid w:val="008765A6"/>
    <w:rsid w:val="00876F20"/>
    <w:rsid w:val="00881EA8"/>
    <w:rsid w:val="008842B2"/>
    <w:rsid w:val="00885DFF"/>
    <w:rsid w:val="00887995"/>
    <w:rsid w:val="008904D1"/>
    <w:rsid w:val="00890DB6"/>
    <w:rsid w:val="0089146E"/>
    <w:rsid w:val="00896184"/>
    <w:rsid w:val="0089748D"/>
    <w:rsid w:val="008976FB"/>
    <w:rsid w:val="00897E25"/>
    <w:rsid w:val="008A09E6"/>
    <w:rsid w:val="008A1750"/>
    <w:rsid w:val="008A24D8"/>
    <w:rsid w:val="008A51FA"/>
    <w:rsid w:val="008A5330"/>
    <w:rsid w:val="008A60FE"/>
    <w:rsid w:val="008A655E"/>
    <w:rsid w:val="008B04D1"/>
    <w:rsid w:val="008B06D6"/>
    <w:rsid w:val="008B1FE2"/>
    <w:rsid w:val="008B266E"/>
    <w:rsid w:val="008B2E3A"/>
    <w:rsid w:val="008B4150"/>
    <w:rsid w:val="008B6654"/>
    <w:rsid w:val="008B6661"/>
    <w:rsid w:val="008B7A78"/>
    <w:rsid w:val="008B7B47"/>
    <w:rsid w:val="008C012F"/>
    <w:rsid w:val="008C0933"/>
    <w:rsid w:val="008C23A3"/>
    <w:rsid w:val="008C6AE4"/>
    <w:rsid w:val="008C6DFC"/>
    <w:rsid w:val="008D31DF"/>
    <w:rsid w:val="008D3BD5"/>
    <w:rsid w:val="008D3DFD"/>
    <w:rsid w:val="008D4FD2"/>
    <w:rsid w:val="008E0932"/>
    <w:rsid w:val="008E1579"/>
    <w:rsid w:val="008E221A"/>
    <w:rsid w:val="008E41F1"/>
    <w:rsid w:val="008E4AAA"/>
    <w:rsid w:val="008E4CA6"/>
    <w:rsid w:val="008E5DB4"/>
    <w:rsid w:val="008E5E4C"/>
    <w:rsid w:val="008E7817"/>
    <w:rsid w:val="008F3D79"/>
    <w:rsid w:val="008F7739"/>
    <w:rsid w:val="008F7C9D"/>
    <w:rsid w:val="00900DC5"/>
    <w:rsid w:val="00902FC9"/>
    <w:rsid w:val="009036C0"/>
    <w:rsid w:val="00903FD9"/>
    <w:rsid w:val="00905252"/>
    <w:rsid w:val="009057F2"/>
    <w:rsid w:val="0091164F"/>
    <w:rsid w:val="00912D11"/>
    <w:rsid w:val="00914389"/>
    <w:rsid w:val="009143E0"/>
    <w:rsid w:val="00921C8D"/>
    <w:rsid w:val="0092214F"/>
    <w:rsid w:val="00922B5A"/>
    <w:rsid w:val="009246B6"/>
    <w:rsid w:val="00932349"/>
    <w:rsid w:val="00932672"/>
    <w:rsid w:val="00932736"/>
    <w:rsid w:val="0093344C"/>
    <w:rsid w:val="00933EA4"/>
    <w:rsid w:val="00934CE5"/>
    <w:rsid w:val="00934EBD"/>
    <w:rsid w:val="0093593E"/>
    <w:rsid w:val="00935EC8"/>
    <w:rsid w:val="00937707"/>
    <w:rsid w:val="00937F7E"/>
    <w:rsid w:val="009436DE"/>
    <w:rsid w:val="00943A92"/>
    <w:rsid w:val="00944882"/>
    <w:rsid w:val="0094495C"/>
    <w:rsid w:val="00951538"/>
    <w:rsid w:val="0095183A"/>
    <w:rsid w:val="00951ED2"/>
    <w:rsid w:val="0095388C"/>
    <w:rsid w:val="00953B4F"/>
    <w:rsid w:val="009551DB"/>
    <w:rsid w:val="009554EE"/>
    <w:rsid w:val="00956C8E"/>
    <w:rsid w:val="00960F19"/>
    <w:rsid w:val="0096320B"/>
    <w:rsid w:val="00963AEA"/>
    <w:rsid w:val="00965086"/>
    <w:rsid w:val="009657ED"/>
    <w:rsid w:val="00970A14"/>
    <w:rsid w:val="0097503E"/>
    <w:rsid w:val="00980011"/>
    <w:rsid w:val="00980B9D"/>
    <w:rsid w:val="0098364B"/>
    <w:rsid w:val="00983884"/>
    <w:rsid w:val="00985F86"/>
    <w:rsid w:val="00986401"/>
    <w:rsid w:val="00991F6E"/>
    <w:rsid w:val="00992572"/>
    <w:rsid w:val="00992F46"/>
    <w:rsid w:val="009939E8"/>
    <w:rsid w:val="00996151"/>
    <w:rsid w:val="009A2AB7"/>
    <w:rsid w:val="009A484D"/>
    <w:rsid w:val="009A6924"/>
    <w:rsid w:val="009B0BF6"/>
    <w:rsid w:val="009B1242"/>
    <w:rsid w:val="009B134D"/>
    <w:rsid w:val="009B180A"/>
    <w:rsid w:val="009B243E"/>
    <w:rsid w:val="009B38C0"/>
    <w:rsid w:val="009B6952"/>
    <w:rsid w:val="009B6AAF"/>
    <w:rsid w:val="009C1C5F"/>
    <w:rsid w:val="009C2617"/>
    <w:rsid w:val="009C3980"/>
    <w:rsid w:val="009C3A85"/>
    <w:rsid w:val="009C3C4F"/>
    <w:rsid w:val="009C5AB7"/>
    <w:rsid w:val="009C75A3"/>
    <w:rsid w:val="009C7C80"/>
    <w:rsid w:val="009D266F"/>
    <w:rsid w:val="009D458E"/>
    <w:rsid w:val="009D49DD"/>
    <w:rsid w:val="009D5139"/>
    <w:rsid w:val="009D530E"/>
    <w:rsid w:val="009D5ED9"/>
    <w:rsid w:val="009D701B"/>
    <w:rsid w:val="009E0440"/>
    <w:rsid w:val="009E5D09"/>
    <w:rsid w:val="009E63B3"/>
    <w:rsid w:val="009F388D"/>
    <w:rsid w:val="009F44A1"/>
    <w:rsid w:val="009F5293"/>
    <w:rsid w:val="009F56F0"/>
    <w:rsid w:val="00A00009"/>
    <w:rsid w:val="00A00201"/>
    <w:rsid w:val="00A007BA"/>
    <w:rsid w:val="00A01BC4"/>
    <w:rsid w:val="00A01ED8"/>
    <w:rsid w:val="00A0268C"/>
    <w:rsid w:val="00A02C54"/>
    <w:rsid w:val="00A03FC9"/>
    <w:rsid w:val="00A040D6"/>
    <w:rsid w:val="00A04442"/>
    <w:rsid w:val="00A07A04"/>
    <w:rsid w:val="00A07B39"/>
    <w:rsid w:val="00A11AB5"/>
    <w:rsid w:val="00A122E9"/>
    <w:rsid w:val="00A154B1"/>
    <w:rsid w:val="00A17662"/>
    <w:rsid w:val="00A215A0"/>
    <w:rsid w:val="00A216FF"/>
    <w:rsid w:val="00A23318"/>
    <w:rsid w:val="00A25B49"/>
    <w:rsid w:val="00A323AF"/>
    <w:rsid w:val="00A33F3F"/>
    <w:rsid w:val="00A34772"/>
    <w:rsid w:val="00A35ACF"/>
    <w:rsid w:val="00A36C76"/>
    <w:rsid w:val="00A4163F"/>
    <w:rsid w:val="00A438AA"/>
    <w:rsid w:val="00A43FF8"/>
    <w:rsid w:val="00A448E0"/>
    <w:rsid w:val="00A46115"/>
    <w:rsid w:val="00A505C7"/>
    <w:rsid w:val="00A50F14"/>
    <w:rsid w:val="00A51BD2"/>
    <w:rsid w:val="00A52C6C"/>
    <w:rsid w:val="00A55E24"/>
    <w:rsid w:val="00A57079"/>
    <w:rsid w:val="00A6118B"/>
    <w:rsid w:val="00A627E3"/>
    <w:rsid w:val="00A6527E"/>
    <w:rsid w:val="00A661B0"/>
    <w:rsid w:val="00A739F1"/>
    <w:rsid w:val="00A7605D"/>
    <w:rsid w:val="00A812BB"/>
    <w:rsid w:val="00A83783"/>
    <w:rsid w:val="00A847E5"/>
    <w:rsid w:val="00A906E0"/>
    <w:rsid w:val="00A92C82"/>
    <w:rsid w:val="00A92E3E"/>
    <w:rsid w:val="00A933F9"/>
    <w:rsid w:val="00A93BBC"/>
    <w:rsid w:val="00A941DA"/>
    <w:rsid w:val="00A94C5C"/>
    <w:rsid w:val="00A959CB"/>
    <w:rsid w:val="00A959FF"/>
    <w:rsid w:val="00AA1AAC"/>
    <w:rsid w:val="00AA369F"/>
    <w:rsid w:val="00AA3A77"/>
    <w:rsid w:val="00AA3D9E"/>
    <w:rsid w:val="00AA76A5"/>
    <w:rsid w:val="00AB1642"/>
    <w:rsid w:val="00AB4AFF"/>
    <w:rsid w:val="00AB4E95"/>
    <w:rsid w:val="00AB4FE7"/>
    <w:rsid w:val="00AB574C"/>
    <w:rsid w:val="00AB5EC5"/>
    <w:rsid w:val="00AB6017"/>
    <w:rsid w:val="00AC0121"/>
    <w:rsid w:val="00AC2759"/>
    <w:rsid w:val="00AC28DB"/>
    <w:rsid w:val="00AC3152"/>
    <w:rsid w:val="00AC67EB"/>
    <w:rsid w:val="00AC7B7F"/>
    <w:rsid w:val="00AD0674"/>
    <w:rsid w:val="00AD181F"/>
    <w:rsid w:val="00AE0B04"/>
    <w:rsid w:val="00AE1844"/>
    <w:rsid w:val="00AE1BAA"/>
    <w:rsid w:val="00AE1FDE"/>
    <w:rsid w:val="00AE34AE"/>
    <w:rsid w:val="00AE3551"/>
    <w:rsid w:val="00AE3C2F"/>
    <w:rsid w:val="00AE3D4B"/>
    <w:rsid w:val="00AE3EEF"/>
    <w:rsid w:val="00AE4531"/>
    <w:rsid w:val="00AF0BE2"/>
    <w:rsid w:val="00AF1BD0"/>
    <w:rsid w:val="00AF358E"/>
    <w:rsid w:val="00AF6C8E"/>
    <w:rsid w:val="00B005AE"/>
    <w:rsid w:val="00B017C9"/>
    <w:rsid w:val="00B01965"/>
    <w:rsid w:val="00B02DE8"/>
    <w:rsid w:val="00B03385"/>
    <w:rsid w:val="00B04864"/>
    <w:rsid w:val="00B056A1"/>
    <w:rsid w:val="00B078C6"/>
    <w:rsid w:val="00B10695"/>
    <w:rsid w:val="00B11671"/>
    <w:rsid w:val="00B13E88"/>
    <w:rsid w:val="00B15C2F"/>
    <w:rsid w:val="00B16397"/>
    <w:rsid w:val="00B172B7"/>
    <w:rsid w:val="00B203B6"/>
    <w:rsid w:val="00B22053"/>
    <w:rsid w:val="00B22309"/>
    <w:rsid w:val="00B224C9"/>
    <w:rsid w:val="00B25E99"/>
    <w:rsid w:val="00B25FC7"/>
    <w:rsid w:val="00B26AD9"/>
    <w:rsid w:val="00B26C82"/>
    <w:rsid w:val="00B27110"/>
    <w:rsid w:val="00B27E35"/>
    <w:rsid w:val="00B30B7F"/>
    <w:rsid w:val="00B33282"/>
    <w:rsid w:val="00B3337D"/>
    <w:rsid w:val="00B33D3F"/>
    <w:rsid w:val="00B368A1"/>
    <w:rsid w:val="00B40747"/>
    <w:rsid w:val="00B41796"/>
    <w:rsid w:val="00B42975"/>
    <w:rsid w:val="00B42B3A"/>
    <w:rsid w:val="00B4356F"/>
    <w:rsid w:val="00B47A71"/>
    <w:rsid w:val="00B51623"/>
    <w:rsid w:val="00B51EEA"/>
    <w:rsid w:val="00B532C5"/>
    <w:rsid w:val="00B57E63"/>
    <w:rsid w:val="00B64378"/>
    <w:rsid w:val="00B6546C"/>
    <w:rsid w:val="00B66A04"/>
    <w:rsid w:val="00B66EBD"/>
    <w:rsid w:val="00B670A7"/>
    <w:rsid w:val="00B671CE"/>
    <w:rsid w:val="00B67240"/>
    <w:rsid w:val="00B712E0"/>
    <w:rsid w:val="00B71331"/>
    <w:rsid w:val="00B71EBF"/>
    <w:rsid w:val="00B750C9"/>
    <w:rsid w:val="00B7601C"/>
    <w:rsid w:val="00B779DF"/>
    <w:rsid w:val="00B83072"/>
    <w:rsid w:val="00B84194"/>
    <w:rsid w:val="00B84D91"/>
    <w:rsid w:val="00B86A05"/>
    <w:rsid w:val="00B8709F"/>
    <w:rsid w:val="00B875B5"/>
    <w:rsid w:val="00B911FA"/>
    <w:rsid w:val="00B918C3"/>
    <w:rsid w:val="00B91C9D"/>
    <w:rsid w:val="00B9394E"/>
    <w:rsid w:val="00B94BB7"/>
    <w:rsid w:val="00B96192"/>
    <w:rsid w:val="00BA0D7E"/>
    <w:rsid w:val="00BA34BF"/>
    <w:rsid w:val="00BA5044"/>
    <w:rsid w:val="00BA5E00"/>
    <w:rsid w:val="00BA7E1D"/>
    <w:rsid w:val="00BB30DE"/>
    <w:rsid w:val="00BB34C4"/>
    <w:rsid w:val="00BB35BC"/>
    <w:rsid w:val="00BB3887"/>
    <w:rsid w:val="00BB50A1"/>
    <w:rsid w:val="00BB52EC"/>
    <w:rsid w:val="00BB6250"/>
    <w:rsid w:val="00BB7FB2"/>
    <w:rsid w:val="00BC2BA4"/>
    <w:rsid w:val="00BC334B"/>
    <w:rsid w:val="00BC6B29"/>
    <w:rsid w:val="00BC7B9A"/>
    <w:rsid w:val="00BD1B73"/>
    <w:rsid w:val="00BD281F"/>
    <w:rsid w:val="00BD5277"/>
    <w:rsid w:val="00BE02E0"/>
    <w:rsid w:val="00BE0754"/>
    <w:rsid w:val="00BE15C5"/>
    <w:rsid w:val="00BE3284"/>
    <w:rsid w:val="00BE3A8A"/>
    <w:rsid w:val="00BE74EB"/>
    <w:rsid w:val="00BE7C93"/>
    <w:rsid w:val="00BF0C1D"/>
    <w:rsid w:val="00BF2943"/>
    <w:rsid w:val="00BF4FBB"/>
    <w:rsid w:val="00BF695B"/>
    <w:rsid w:val="00BF77C4"/>
    <w:rsid w:val="00C02B1F"/>
    <w:rsid w:val="00C06126"/>
    <w:rsid w:val="00C10160"/>
    <w:rsid w:val="00C14428"/>
    <w:rsid w:val="00C14E1F"/>
    <w:rsid w:val="00C14F6A"/>
    <w:rsid w:val="00C16648"/>
    <w:rsid w:val="00C17EF1"/>
    <w:rsid w:val="00C206E0"/>
    <w:rsid w:val="00C20E87"/>
    <w:rsid w:val="00C21F8C"/>
    <w:rsid w:val="00C2324A"/>
    <w:rsid w:val="00C24322"/>
    <w:rsid w:val="00C2584D"/>
    <w:rsid w:val="00C25CD7"/>
    <w:rsid w:val="00C32C6D"/>
    <w:rsid w:val="00C35A8F"/>
    <w:rsid w:val="00C37D74"/>
    <w:rsid w:val="00C40278"/>
    <w:rsid w:val="00C410A8"/>
    <w:rsid w:val="00C41FC7"/>
    <w:rsid w:val="00C426D4"/>
    <w:rsid w:val="00C44A8B"/>
    <w:rsid w:val="00C477D3"/>
    <w:rsid w:val="00C4799C"/>
    <w:rsid w:val="00C51BB0"/>
    <w:rsid w:val="00C53522"/>
    <w:rsid w:val="00C54D37"/>
    <w:rsid w:val="00C612B1"/>
    <w:rsid w:val="00C6192B"/>
    <w:rsid w:val="00C632F7"/>
    <w:rsid w:val="00C65417"/>
    <w:rsid w:val="00C7063F"/>
    <w:rsid w:val="00C70FCA"/>
    <w:rsid w:val="00C719EA"/>
    <w:rsid w:val="00C72A6B"/>
    <w:rsid w:val="00C75A04"/>
    <w:rsid w:val="00C86085"/>
    <w:rsid w:val="00C86CC2"/>
    <w:rsid w:val="00C86D96"/>
    <w:rsid w:val="00C8711D"/>
    <w:rsid w:val="00C92264"/>
    <w:rsid w:val="00C9500F"/>
    <w:rsid w:val="00C95167"/>
    <w:rsid w:val="00CA249D"/>
    <w:rsid w:val="00CA2E46"/>
    <w:rsid w:val="00CB09C0"/>
    <w:rsid w:val="00CB0EEB"/>
    <w:rsid w:val="00CB1377"/>
    <w:rsid w:val="00CB1A23"/>
    <w:rsid w:val="00CB1AF3"/>
    <w:rsid w:val="00CB1DAC"/>
    <w:rsid w:val="00CB1F78"/>
    <w:rsid w:val="00CB2917"/>
    <w:rsid w:val="00CB3B77"/>
    <w:rsid w:val="00CB5ECC"/>
    <w:rsid w:val="00CC0172"/>
    <w:rsid w:val="00CC5326"/>
    <w:rsid w:val="00CC6F2C"/>
    <w:rsid w:val="00CD3193"/>
    <w:rsid w:val="00CD3A77"/>
    <w:rsid w:val="00CD4CA8"/>
    <w:rsid w:val="00CD6757"/>
    <w:rsid w:val="00CE06EC"/>
    <w:rsid w:val="00CE24DE"/>
    <w:rsid w:val="00CE38A5"/>
    <w:rsid w:val="00CE44FB"/>
    <w:rsid w:val="00CE467F"/>
    <w:rsid w:val="00CE5385"/>
    <w:rsid w:val="00CF2172"/>
    <w:rsid w:val="00CF3683"/>
    <w:rsid w:val="00CF6698"/>
    <w:rsid w:val="00CF7959"/>
    <w:rsid w:val="00D002C3"/>
    <w:rsid w:val="00D0252A"/>
    <w:rsid w:val="00D03FBA"/>
    <w:rsid w:val="00D0429D"/>
    <w:rsid w:val="00D063BE"/>
    <w:rsid w:val="00D063C8"/>
    <w:rsid w:val="00D067DB"/>
    <w:rsid w:val="00D06889"/>
    <w:rsid w:val="00D130A0"/>
    <w:rsid w:val="00D155B5"/>
    <w:rsid w:val="00D1641B"/>
    <w:rsid w:val="00D16FAD"/>
    <w:rsid w:val="00D174EC"/>
    <w:rsid w:val="00D1760D"/>
    <w:rsid w:val="00D202E5"/>
    <w:rsid w:val="00D20372"/>
    <w:rsid w:val="00D206F0"/>
    <w:rsid w:val="00D2283F"/>
    <w:rsid w:val="00D244F7"/>
    <w:rsid w:val="00D24B55"/>
    <w:rsid w:val="00D2645D"/>
    <w:rsid w:val="00D30214"/>
    <w:rsid w:val="00D30B78"/>
    <w:rsid w:val="00D31B50"/>
    <w:rsid w:val="00D36051"/>
    <w:rsid w:val="00D36929"/>
    <w:rsid w:val="00D40207"/>
    <w:rsid w:val="00D41236"/>
    <w:rsid w:val="00D4387D"/>
    <w:rsid w:val="00D47F7D"/>
    <w:rsid w:val="00D50048"/>
    <w:rsid w:val="00D50BFD"/>
    <w:rsid w:val="00D520D0"/>
    <w:rsid w:val="00D5240D"/>
    <w:rsid w:val="00D5466F"/>
    <w:rsid w:val="00D57CE3"/>
    <w:rsid w:val="00D60799"/>
    <w:rsid w:val="00D6079D"/>
    <w:rsid w:val="00D66EEC"/>
    <w:rsid w:val="00D72DAA"/>
    <w:rsid w:val="00D73518"/>
    <w:rsid w:val="00D737DC"/>
    <w:rsid w:val="00D743D7"/>
    <w:rsid w:val="00D7468E"/>
    <w:rsid w:val="00D7593F"/>
    <w:rsid w:val="00D76A13"/>
    <w:rsid w:val="00D77444"/>
    <w:rsid w:val="00D80440"/>
    <w:rsid w:val="00D80EB9"/>
    <w:rsid w:val="00D82701"/>
    <w:rsid w:val="00D8409B"/>
    <w:rsid w:val="00D84D29"/>
    <w:rsid w:val="00D85A8A"/>
    <w:rsid w:val="00D85BC8"/>
    <w:rsid w:val="00D85F54"/>
    <w:rsid w:val="00D86CDB"/>
    <w:rsid w:val="00D86FB9"/>
    <w:rsid w:val="00D93D4D"/>
    <w:rsid w:val="00D94614"/>
    <w:rsid w:val="00D94CE7"/>
    <w:rsid w:val="00D9684D"/>
    <w:rsid w:val="00DA0447"/>
    <w:rsid w:val="00DA08F8"/>
    <w:rsid w:val="00DA16AE"/>
    <w:rsid w:val="00DA27EB"/>
    <w:rsid w:val="00DA5B84"/>
    <w:rsid w:val="00DB1D10"/>
    <w:rsid w:val="00DB231D"/>
    <w:rsid w:val="00DB3BA0"/>
    <w:rsid w:val="00DB56A9"/>
    <w:rsid w:val="00DC02F5"/>
    <w:rsid w:val="00DC0C3C"/>
    <w:rsid w:val="00DC35B4"/>
    <w:rsid w:val="00DC42AB"/>
    <w:rsid w:val="00DC5E8E"/>
    <w:rsid w:val="00DC6DA3"/>
    <w:rsid w:val="00DC6DAB"/>
    <w:rsid w:val="00DD0B6B"/>
    <w:rsid w:val="00DD13CF"/>
    <w:rsid w:val="00DD2D9C"/>
    <w:rsid w:val="00DD4EE0"/>
    <w:rsid w:val="00DD530A"/>
    <w:rsid w:val="00DD58D5"/>
    <w:rsid w:val="00DD68D0"/>
    <w:rsid w:val="00DE08CC"/>
    <w:rsid w:val="00DE09F8"/>
    <w:rsid w:val="00DE0D95"/>
    <w:rsid w:val="00DE16A9"/>
    <w:rsid w:val="00DE1EE2"/>
    <w:rsid w:val="00DE6EDB"/>
    <w:rsid w:val="00DF00F7"/>
    <w:rsid w:val="00DF0973"/>
    <w:rsid w:val="00DF14DA"/>
    <w:rsid w:val="00DF2781"/>
    <w:rsid w:val="00DF397C"/>
    <w:rsid w:val="00DF4C43"/>
    <w:rsid w:val="00DF6EA1"/>
    <w:rsid w:val="00E016AB"/>
    <w:rsid w:val="00E024EA"/>
    <w:rsid w:val="00E02567"/>
    <w:rsid w:val="00E03255"/>
    <w:rsid w:val="00E03D7C"/>
    <w:rsid w:val="00E0460D"/>
    <w:rsid w:val="00E108E0"/>
    <w:rsid w:val="00E10DAA"/>
    <w:rsid w:val="00E11E18"/>
    <w:rsid w:val="00E124C5"/>
    <w:rsid w:val="00E13833"/>
    <w:rsid w:val="00E15588"/>
    <w:rsid w:val="00E17B3D"/>
    <w:rsid w:val="00E17B57"/>
    <w:rsid w:val="00E17DFB"/>
    <w:rsid w:val="00E23B5E"/>
    <w:rsid w:val="00E305CA"/>
    <w:rsid w:val="00E30CF9"/>
    <w:rsid w:val="00E32C47"/>
    <w:rsid w:val="00E32CB4"/>
    <w:rsid w:val="00E337EC"/>
    <w:rsid w:val="00E35D08"/>
    <w:rsid w:val="00E362FE"/>
    <w:rsid w:val="00E43220"/>
    <w:rsid w:val="00E452ED"/>
    <w:rsid w:val="00E4600E"/>
    <w:rsid w:val="00E46931"/>
    <w:rsid w:val="00E47476"/>
    <w:rsid w:val="00E57CF6"/>
    <w:rsid w:val="00E60785"/>
    <w:rsid w:val="00E61D46"/>
    <w:rsid w:val="00E61D5A"/>
    <w:rsid w:val="00E636DE"/>
    <w:rsid w:val="00E64128"/>
    <w:rsid w:val="00E64BFB"/>
    <w:rsid w:val="00E6552A"/>
    <w:rsid w:val="00E72230"/>
    <w:rsid w:val="00E728D0"/>
    <w:rsid w:val="00E72C8D"/>
    <w:rsid w:val="00E731A3"/>
    <w:rsid w:val="00E76F3F"/>
    <w:rsid w:val="00E7702D"/>
    <w:rsid w:val="00E7750F"/>
    <w:rsid w:val="00E80D29"/>
    <w:rsid w:val="00E80FC9"/>
    <w:rsid w:val="00E81636"/>
    <w:rsid w:val="00E8173B"/>
    <w:rsid w:val="00E8299B"/>
    <w:rsid w:val="00E83AA6"/>
    <w:rsid w:val="00E845F5"/>
    <w:rsid w:val="00E84A70"/>
    <w:rsid w:val="00E86394"/>
    <w:rsid w:val="00E9073D"/>
    <w:rsid w:val="00E90952"/>
    <w:rsid w:val="00E90A4B"/>
    <w:rsid w:val="00E923BB"/>
    <w:rsid w:val="00E95412"/>
    <w:rsid w:val="00E976C3"/>
    <w:rsid w:val="00E97F40"/>
    <w:rsid w:val="00EA0533"/>
    <w:rsid w:val="00EA1778"/>
    <w:rsid w:val="00EA35FB"/>
    <w:rsid w:val="00EA3FDF"/>
    <w:rsid w:val="00EA5DF9"/>
    <w:rsid w:val="00EA7F47"/>
    <w:rsid w:val="00EB18BA"/>
    <w:rsid w:val="00EB1ACE"/>
    <w:rsid w:val="00EB1C3E"/>
    <w:rsid w:val="00EB2746"/>
    <w:rsid w:val="00EB352E"/>
    <w:rsid w:val="00EB375F"/>
    <w:rsid w:val="00EB76BC"/>
    <w:rsid w:val="00EC0797"/>
    <w:rsid w:val="00EC0D29"/>
    <w:rsid w:val="00EC543E"/>
    <w:rsid w:val="00ED0955"/>
    <w:rsid w:val="00ED1D1E"/>
    <w:rsid w:val="00ED2815"/>
    <w:rsid w:val="00ED3209"/>
    <w:rsid w:val="00ED33C2"/>
    <w:rsid w:val="00ED3EEC"/>
    <w:rsid w:val="00ED45E5"/>
    <w:rsid w:val="00ED5173"/>
    <w:rsid w:val="00ED5B63"/>
    <w:rsid w:val="00ED6E17"/>
    <w:rsid w:val="00ED76E1"/>
    <w:rsid w:val="00EE0413"/>
    <w:rsid w:val="00EE0756"/>
    <w:rsid w:val="00EE3ABC"/>
    <w:rsid w:val="00EE47FA"/>
    <w:rsid w:val="00EE4825"/>
    <w:rsid w:val="00EE636B"/>
    <w:rsid w:val="00EE6A68"/>
    <w:rsid w:val="00EF0130"/>
    <w:rsid w:val="00EF2736"/>
    <w:rsid w:val="00EF3A88"/>
    <w:rsid w:val="00EF4BA8"/>
    <w:rsid w:val="00EF6134"/>
    <w:rsid w:val="00EF6DC5"/>
    <w:rsid w:val="00EF7676"/>
    <w:rsid w:val="00EF7C24"/>
    <w:rsid w:val="00F01A72"/>
    <w:rsid w:val="00F01FC6"/>
    <w:rsid w:val="00F03F90"/>
    <w:rsid w:val="00F0732E"/>
    <w:rsid w:val="00F1272C"/>
    <w:rsid w:val="00F134D0"/>
    <w:rsid w:val="00F148A3"/>
    <w:rsid w:val="00F160EC"/>
    <w:rsid w:val="00F16C46"/>
    <w:rsid w:val="00F17CF6"/>
    <w:rsid w:val="00F23E45"/>
    <w:rsid w:val="00F250AC"/>
    <w:rsid w:val="00F30466"/>
    <w:rsid w:val="00F3168B"/>
    <w:rsid w:val="00F33030"/>
    <w:rsid w:val="00F345F5"/>
    <w:rsid w:val="00F35027"/>
    <w:rsid w:val="00F35233"/>
    <w:rsid w:val="00F3567F"/>
    <w:rsid w:val="00F415B7"/>
    <w:rsid w:val="00F422E4"/>
    <w:rsid w:val="00F43994"/>
    <w:rsid w:val="00F46C71"/>
    <w:rsid w:val="00F47708"/>
    <w:rsid w:val="00F47B7F"/>
    <w:rsid w:val="00F50F2A"/>
    <w:rsid w:val="00F5141E"/>
    <w:rsid w:val="00F521F8"/>
    <w:rsid w:val="00F56D18"/>
    <w:rsid w:val="00F60C60"/>
    <w:rsid w:val="00F612C4"/>
    <w:rsid w:val="00F613A0"/>
    <w:rsid w:val="00F63DC3"/>
    <w:rsid w:val="00F66490"/>
    <w:rsid w:val="00F6712C"/>
    <w:rsid w:val="00F675DE"/>
    <w:rsid w:val="00F710A4"/>
    <w:rsid w:val="00F72778"/>
    <w:rsid w:val="00F73962"/>
    <w:rsid w:val="00F742FF"/>
    <w:rsid w:val="00F74FB4"/>
    <w:rsid w:val="00F75608"/>
    <w:rsid w:val="00F75724"/>
    <w:rsid w:val="00F758CB"/>
    <w:rsid w:val="00F75B83"/>
    <w:rsid w:val="00F8136C"/>
    <w:rsid w:val="00F85BB2"/>
    <w:rsid w:val="00F85F3F"/>
    <w:rsid w:val="00F92861"/>
    <w:rsid w:val="00F934CD"/>
    <w:rsid w:val="00F9399E"/>
    <w:rsid w:val="00F95372"/>
    <w:rsid w:val="00FA0063"/>
    <w:rsid w:val="00FA1C1D"/>
    <w:rsid w:val="00FA1D5A"/>
    <w:rsid w:val="00FA2AB5"/>
    <w:rsid w:val="00FA44F6"/>
    <w:rsid w:val="00FA4BDE"/>
    <w:rsid w:val="00FA4CEA"/>
    <w:rsid w:val="00FA7BC4"/>
    <w:rsid w:val="00FB09A7"/>
    <w:rsid w:val="00FB379D"/>
    <w:rsid w:val="00FB41E5"/>
    <w:rsid w:val="00FB4301"/>
    <w:rsid w:val="00FC00FD"/>
    <w:rsid w:val="00FC0F37"/>
    <w:rsid w:val="00FC1D4F"/>
    <w:rsid w:val="00FC2344"/>
    <w:rsid w:val="00FC2AF4"/>
    <w:rsid w:val="00FC33F4"/>
    <w:rsid w:val="00FC56A8"/>
    <w:rsid w:val="00FC759D"/>
    <w:rsid w:val="00FD1524"/>
    <w:rsid w:val="00FD2AA0"/>
    <w:rsid w:val="00FD4C33"/>
    <w:rsid w:val="00FD57F2"/>
    <w:rsid w:val="00FD58A3"/>
    <w:rsid w:val="00FE10AA"/>
    <w:rsid w:val="00FE189F"/>
    <w:rsid w:val="00FE29A6"/>
    <w:rsid w:val="00FF093C"/>
    <w:rsid w:val="00FF1374"/>
    <w:rsid w:val="00FF1391"/>
    <w:rsid w:val="00FF1CC8"/>
    <w:rsid w:val="00FF2826"/>
    <w:rsid w:val="00FF3786"/>
    <w:rsid w:val="00FF48AC"/>
    <w:rsid w:val="00FF55CF"/>
    <w:rsid w:val="00FF6938"/>
    <w:rsid w:val="00FF7BA0"/>
    <w:rsid w:val="2AFA015F"/>
    <w:rsid w:val="64A2542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61"/>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paragraph" w:styleId="NormalWeb">
    <w:name w:val="Normal (Web)"/>
    <w:basedOn w:val="Normal"/>
    <w:uiPriority w:val="99"/>
    <w:semiHidden/>
    <w:unhideWhenUsed/>
    <w:rsid w:val="0098364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Strong">
    <w:name w:val="Strong"/>
    <w:basedOn w:val="DefaultParagraphFont"/>
    <w:uiPriority w:val="22"/>
    <w:qFormat/>
    <w:rsid w:val="0098364B"/>
    <w:rPr>
      <w:b/>
      <w:bCs/>
    </w:rPr>
  </w:style>
  <w:style w:type="paragraph" w:styleId="Revision">
    <w:name w:val="Revision"/>
    <w:hidden/>
    <w:uiPriority w:val="99"/>
    <w:semiHidden/>
    <w:rsid w:val="002D25A6"/>
    <w:pPr>
      <w:spacing w:after="0" w:line="240" w:lineRule="auto"/>
    </w:pPr>
  </w:style>
  <w:style w:type="paragraph" w:customStyle="1" w:styleId="govuk-body">
    <w:name w:val="govuk-body"/>
    <w:basedOn w:val="Normal"/>
    <w:rsid w:val="00B203B6"/>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B203B6"/>
  </w:style>
  <w:style w:type="character" w:customStyle="1" w:styleId="QuestionnoteChar2">
    <w:name w:val="Question note Char2"/>
    <w:rsid w:val="00B203B6"/>
    <w:rPr>
      <w:rFonts w:ascii="Arial" w:hAnsi="Arial"/>
      <w:sz w:val="18"/>
    </w:rPr>
  </w:style>
  <w:style w:type="paragraph" w:customStyle="1" w:styleId="govuk-hint">
    <w:name w:val="govuk-hint"/>
    <w:basedOn w:val="Normal"/>
    <w:rsid w:val="00B203B6"/>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body1">
    <w:name w:val="govuk-body1"/>
    <w:basedOn w:val="DefaultParagraphFont"/>
    <w:rsid w:val="00B203B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yperlink" Target="https://www.handbook.fca.org.uk/form/sup/SUP_10C_Ann_10D_SOR_20191209.pdf" TargetMode="External"/><Relationship Id="rId26" Type="http://schemas.openxmlformats.org/officeDocument/2006/relationships/hyperlink" Target="https://www.handbook.fca.org.uk/handbook/SYSC/22/2.html" TargetMode="External"/><Relationship Id="rId39"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footer" Target="footer2.xml"/><Relationship Id="rId34" Type="http://schemas.openxmlformats.org/officeDocument/2006/relationships/hyperlink" Target="https://www.handbook.fca.org.uk/handbook/FEES/3/Annex13R.html" TargetMode="External"/><Relationship Id="rId42"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handbook.fca.org.uk/handbook/glossary" TargetMode="External"/><Relationship Id="rId25" Type="http://schemas.openxmlformats.org/officeDocument/2006/relationships/header" Target="header4.xml"/><Relationship Id="rId33" Type="http://schemas.openxmlformats.org/officeDocument/2006/relationships/header" Target="header7.xml"/><Relationship Id="rId38"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footer" Target="footer1.xml"/><Relationship Id="rId29" Type="http://schemas.openxmlformats.org/officeDocument/2006/relationships/hyperlink" Target="https://www.fca.org.uk/firms/senior-management-functions/prepare-apply" TargetMode="External"/><Relationship Id="rId41"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3.xml"/><Relationship Id="rId32" Type="http://schemas.openxmlformats.org/officeDocument/2006/relationships/header" Target="header6.xml"/><Relationship Id="rId37" Type="http://schemas.openxmlformats.org/officeDocument/2006/relationships/hyperlink" Target="https://www.bankofengland.co.uk/prudential-regulation/authorisations" TargetMode="External"/><Relationship Id="rId40"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header" Target="header2.xml"/><Relationship Id="rId28" Type="http://schemas.openxmlformats.org/officeDocument/2006/relationships/hyperlink" Target="https://handbook.fca.org.uk/handbook/sup10c/sup10cs10" TargetMode="External"/><Relationship Id="rId36" Type="http://schemas.openxmlformats.org/officeDocument/2006/relationships/hyperlink" Target="https://www.fca.org.uk/privacy" TargetMode="External"/><Relationship Id="rId10" Type="http://schemas.openxmlformats.org/officeDocument/2006/relationships/webSettings" Target="webSettings.xml"/><Relationship Id="rId19" Type="http://schemas.openxmlformats.org/officeDocument/2006/relationships/header" Target="header1.xml"/><Relationship Id="rId31" Type="http://schemas.openxmlformats.org/officeDocument/2006/relationships/header" Target="header5.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yperlink" Target="https://www.handbook.fca.org.uk/handbook/glossary/?starts-with=M" TargetMode="External"/><Relationship Id="rId27" Type="http://schemas.openxmlformats.org/officeDocument/2006/relationships/hyperlink" Target="https://www.gov.uk/check-job-applicant-right-to-work" TargetMode="External"/><Relationship Id="rId30" Type="http://schemas.openxmlformats.org/officeDocument/2006/relationships/hyperlink" Target="https://www.prarulebook.co.uk/pra-rules/fitness-and-propriety/16-03-2026" TargetMode="External"/><Relationship Id="rId35" Type="http://schemas.openxmlformats.org/officeDocument/2006/relationships/hyperlink" Target="https://www.handbook.fca.org.uk/handbook/FEES/3/Annex1A.html" TargetMode="External"/><Relationship Id="rId43"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7" ma:contentTypeDescription="Authorisations Forms Document" ma:contentTypeScope="" ma:versionID="864a2653ec5c3c691b210a9af28e0938">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98fb8dfad921fc643a22e1d02195e670"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7A2UM2KYKSJP-935211081-2890</_dlc_DocId>
    <_dlc_DocIdPersistId xmlns="964f0a7c-bcf0-4337-b577-3747e0a5c4bc">true</_dlc_DocIdPersistId>
    <_dlc_DocIdUrl xmlns="964f0a7c-bcf0-4337-b577-3747e0a5c4bc">
      <Url>https://thefca.sharepoint.com/sites/ProForMapAndLog/_layouts/15/DocIdRedir.aspx?ID=7A2UM2KYKSJP-935211081-2890</Url>
      <Description>7A2UM2KYKSJP-935211081-2890</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FCA Official</fca_livelink_recstatus>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2.xml><?xml version="1.0" encoding="utf-8"?>
<ds:datastoreItem xmlns:ds="http://schemas.openxmlformats.org/officeDocument/2006/customXml" ds:itemID="{D3839971-3F92-4C23-B7AE-6028B97C14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4.xml><?xml version="1.0" encoding="utf-8"?>
<ds:datastoreItem xmlns:ds="http://schemas.openxmlformats.org/officeDocument/2006/customXml" ds:itemID="{2E22C1A8-9850-4550-933D-D86A83E061F7}">
  <ds:schemaRefs>
    <ds:schemaRef ds:uri="Microsoft.SharePoint.Taxonomy.ContentTypeSync"/>
  </ds:schemaRefs>
</ds:datastoreItem>
</file>

<file path=customXml/itemProps5.xml><?xml version="1.0" encoding="utf-8"?>
<ds:datastoreItem xmlns:ds="http://schemas.openxmlformats.org/officeDocument/2006/customXml" ds:itemID="{BF4F2F02-1BC4-4E2E-B38C-C2D1A3DEB025}">
  <ds:schemaRefs>
    <ds:schemaRef ds:uri="http://schemas.microsoft.com/office/2006/metadata/properties"/>
    <ds:schemaRef ds:uri="http://schemas.microsoft.com/office/infopath/2007/PartnerControls"/>
    <ds:schemaRef ds:uri="964f0a7c-bcf0-4337-b577-3747e0a5c4bc"/>
    <ds:schemaRef ds:uri="http://schemas.microsoft.com/sharepoint/v3"/>
  </ds:schemaRefs>
</ds:datastoreItem>
</file>

<file path=customXml/itemProps6.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466</TotalTime>
  <Pages>43</Pages>
  <Words>10609</Words>
  <Characters>55167</Characters>
  <Application>Microsoft Office Word</Application>
  <DocSecurity>0</DocSecurity>
  <Lines>2903</Lines>
  <Paragraphs>1827</Paragraphs>
  <ScaleCrop>false</ScaleCrop>
  <HeadingPairs>
    <vt:vector size="2" baseType="variant">
      <vt:variant>
        <vt:lpstr>Title</vt:lpstr>
      </vt:variant>
      <vt:variant>
        <vt:i4>1</vt:i4>
      </vt:variant>
    </vt:vector>
  </HeadingPairs>
  <TitlesOfParts>
    <vt:vector size="1" baseType="lpstr">
      <vt:lpstr>application-for-a-payment-institution-qualifying-holiding-individual-form</vt:lpstr>
    </vt:vector>
  </TitlesOfParts>
  <Company>Financial Services Authority</Company>
  <LinksUpToDate>false</LinksUpToDate>
  <CharactersWithSpaces>63949</CharactersWithSpaces>
  <SharedDoc>false</SharedDoc>
  <HLinks>
    <vt:vector size="48" baseType="variant">
      <vt:variant>
        <vt:i4>1507417</vt:i4>
      </vt:variant>
      <vt:variant>
        <vt:i4>1035</vt:i4>
      </vt:variant>
      <vt:variant>
        <vt:i4>0</vt:i4>
      </vt:variant>
      <vt:variant>
        <vt:i4>5</vt:i4>
      </vt:variant>
      <vt:variant>
        <vt:lpwstr>https://www.bankofengland.co.uk/prudential-regulation/authorisations</vt:lpwstr>
      </vt:variant>
      <vt:variant>
        <vt:lpwstr/>
      </vt:variant>
      <vt:variant>
        <vt:i4>7143540</vt:i4>
      </vt:variant>
      <vt:variant>
        <vt:i4>1032</vt:i4>
      </vt:variant>
      <vt:variant>
        <vt:i4>0</vt:i4>
      </vt:variant>
      <vt:variant>
        <vt:i4>5</vt:i4>
      </vt:variant>
      <vt:variant>
        <vt:lpwstr>https://www.fca.org.uk/data-protection</vt:lpwstr>
      </vt:variant>
      <vt:variant>
        <vt:lpwstr/>
      </vt:variant>
      <vt:variant>
        <vt:i4>7143540</vt:i4>
      </vt:variant>
      <vt:variant>
        <vt:i4>996</vt:i4>
      </vt:variant>
      <vt:variant>
        <vt:i4>0</vt:i4>
      </vt:variant>
      <vt:variant>
        <vt:i4>5</vt:i4>
      </vt:variant>
      <vt:variant>
        <vt:lpwstr>https://www.fca.org.uk/data-protection</vt:lpwstr>
      </vt:variant>
      <vt:variant>
        <vt:lpwstr/>
      </vt:variant>
      <vt:variant>
        <vt:i4>7864377</vt:i4>
      </vt:variant>
      <vt:variant>
        <vt:i4>12</vt:i4>
      </vt:variant>
      <vt:variant>
        <vt:i4>0</vt:i4>
      </vt:variant>
      <vt:variant>
        <vt:i4>5</vt:i4>
      </vt:variant>
      <vt:variant>
        <vt:lpwstr>http://www.bankofengland.co.uk/PRA</vt:lpwstr>
      </vt:variant>
      <vt:variant>
        <vt:lpwstr/>
      </vt:variant>
      <vt:variant>
        <vt:i4>8257578</vt:i4>
      </vt:variant>
      <vt:variant>
        <vt:i4>9</vt:i4>
      </vt:variant>
      <vt:variant>
        <vt:i4>0</vt:i4>
      </vt:variant>
      <vt:variant>
        <vt:i4>5</vt:i4>
      </vt:variant>
      <vt:variant>
        <vt:lpwstr>http://www.fca.org.uk/</vt:lpwstr>
      </vt:variant>
      <vt:variant>
        <vt:lpwstr/>
      </vt:variant>
      <vt:variant>
        <vt:i4>3407881</vt:i4>
      </vt:variant>
      <vt:variant>
        <vt:i4>6</vt:i4>
      </vt:variant>
      <vt:variant>
        <vt:i4>0</vt:i4>
      </vt:variant>
      <vt:variant>
        <vt:i4>5</vt:i4>
      </vt:variant>
      <vt:variant>
        <vt:lpwstr>mailto:PRA-ApprovedPersons@bankofengland.co.uk</vt:lpwstr>
      </vt:variant>
      <vt:variant>
        <vt:lpwstr/>
      </vt:variant>
      <vt:variant>
        <vt:i4>58</vt:i4>
      </vt:variant>
      <vt:variant>
        <vt:i4>3</vt:i4>
      </vt:variant>
      <vt:variant>
        <vt:i4>0</vt:i4>
      </vt:variant>
      <vt:variant>
        <vt:i4>5</vt:i4>
      </vt:variant>
      <vt:variant>
        <vt:lpwstr>mailto:firm.queries@fca.org.uk</vt:lpwstr>
      </vt:variant>
      <vt:variant>
        <vt:lpwstr/>
      </vt:variant>
      <vt:variant>
        <vt:i4>5898264</vt:i4>
      </vt:variant>
      <vt:variant>
        <vt:i4>0</vt:i4>
      </vt:variant>
      <vt:variant>
        <vt:i4>0</vt:i4>
      </vt:variant>
      <vt:variant>
        <vt:i4>5</vt:i4>
      </vt:variant>
      <vt:variant>
        <vt:lpwstr>https://www.handbook.fca.org.uk/handbook/SUP/10C/Annex7D.html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191</cp:revision>
  <cp:lastPrinted>2017-08-25T19:55:00Z</cp:lastPrinted>
  <dcterms:created xsi:type="dcterms:W3CDTF">2022-03-17T13:50:00Z</dcterms:created>
  <dcterms:modified xsi:type="dcterms:W3CDTF">2026-07-16T17:36:00Z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0412edab-fbea-4996-8217-259be4e7a857</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2022-12-22T18:03:23Z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b4edabd5-2cd0-4167-a79e-61cb4e862d6e</vt:lpwstr>
  </property>
  <property fmtid="{D5CDD505-2E9C-101B-9397-08002B2CF9AE}" pid="36" name="MSIP_Label_dec5709d-e239-496d-88c9-7dae94c5106e_ContentBits">
    <vt:lpwstr>0</vt:lpwstr>
  </property>
</Properties>
</file>