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5.xml" ContentType="application/vnd.openxmlformats-officedocument.wordprocessingml.footer+xml"/>
  <Override PartName="/word/header11.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B418660" w14:textId="268D9FC4" w:rsidR="00EE3ABC" w:rsidRDefault="00E6552A" w:rsidP="00B27110">
      <w:pPr>
        <w:pStyle w:val="Text"/>
        <w:ind w:left="-2552"/>
        <w:rPr>
          <w:rFonts w:cs="Arial"/>
          <w:b/>
          <w:noProof/>
          <w:color w:val="FFFFFF"/>
          <w:sz w:val="40"/>
          <w:szCs w:val="40"/>
        </w:rPr>
      </w:pPr>
      <w:r>
        <w:rPr>
          <w:rFonts w:ascii="Book Antiqua" w:hAnsi="Book Antiqua" w:cs="Arial"/>
          <w:b/>
          <w:noProof/>
          <w:sz w:val="32"/>
          <w:szCs w:val="32"/>
        </w:rPr>
        <w:drawing>
          <wp:anchor distT="0" distB="0" distL="114300" distR="114300" simplePos="0" relativeHeight="251658240" behindDoc="0" locked="0" layoutInCell="1" allowOverlap="1" wp14:anchorId="2236FA3F" wp14:editId="0338E46D">
            <wp:simplePos x="0" y="0"/>
            <wp:positionH relativeFrom="column">
              <wp:posOffset>3830104</wp:posOffset>
            </wp:positionH>
            <wp:positionV relativeFrom="paragraph">
              <wp:posOffset>-862126</wp:posOffset>
            </wp:positionV>
            <wp:extent cx="2380891" cy="1160780"/>
            <wp:effectExtent l="0" t="0" r="635" b="127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rotWithShape="1">
                    <a:blip r:embed="rId13">
                      <a:extLst>
                        <a:ext uri="{28A0092B-C50C-407E-A947-70E740481C1C}">
                          <a14:useLocalDpi xmlns:a14="http://schemas.microsoft.com/office/drawing/2010/main" val="0"/>
                        </a:ext>
                      </a:extLst>
                    </a:blip>
                    <a:srcRect r="58460"/>
                    <a:stretch/>
                  </pic:blipFill>
                  <pic:spPr bwMode="auto">
                    <a:xfrm>
                      <a:off x="0" y="0"/>
                      <a:ext cx="2380891" cy="116078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D5240D">
        <w:rPr>
          <w:rFonts w:cs="Arial"/>
          <w:b/>
          <w:noProof/>
          <w:color w:val="FFFFFF"/>
          <w:sz w:val="24"/>
          <w:szCs w:val="24"/>
        </w:rPr>
        <w:t xml:space="preserve">Fif </w:t>
      </w:r>
      <w:r w:rsidR="00EE3ABC" w:rsidRPr="00934ED2">
        <w:rPr>
          <w:rFonts w:cs="Arial"/>
          <w:b/>
          <w:noProof/>
          <w:color w:val="FFFFFF"/>
          <w:sz w:val="24"/>
          <w:szCs w:val="24"/>
        </w:rPr>
        <w:t>Financial Services Authority</w:t>
      </w:r>
      <w:r w:rsidR="00EE3ABC" w:rsidRPr="00764E07">
        <w:rPr>
          <w:rFonts w:cs="Arial"/>
          <w:b/>
          <w:noProof/>
          <w:color w:val="FFFFFF"/>
          <w:sz w:val="40"/>
          <w:szCs w:val="40"/>
        </w:rPr>
        <w:t xml:space="preserve">Application for </w:t>
      </w:r>
      <w:r w:rsidR="00EE3ABC">
        <w:rPr>
          <w:rFonts w:cs="Arial"/>
          <w:b/>
          <w:noProof/>
          <w:color w:val="FFFFFF"/>
          <w:sz w:val="40"/>
          <w:szCs w:val="40"/>
        </w:rPr>
        <w:t>a Payment Institution:</w:t>
      </w:r>
    </w:p>
    <w:p w14:paraId="0C9FC180" w14:textId="790DA59C" w:rsidR="00A36C76" w:rsidRDefault="00A36C76" w:rsidP="00EE3ABC">
      <w:pPr>
        <w:pStyle w:val="Text"/>
        <w:tabs>
          <w:tab w:val="left" w:pos="3119"/>
        </w:tabs>
        <w:ind w:left="-426"/>
        <w:rPr>
          <w:rFonts w:ascii="Verdana" w:hAnsi="Verdana" w:cs="Arial"/>
          <w:b/>
          <w:sz w:val="30"/>
          <w:szCs w:val="30"/>
        </w:rPr>
      </w:pPr>
    </w:p>
    <w:p w14:paraId="54D33A5B" w14:textId="6B1E0706" w:rsidR="00A36C76" w:rsidRDefault="00A36C76" w:rsidP="00EE3ABC">
      <w:pPr>
        <w:pStyle w:val="Text"/>
        <w:tabs>
          <w:tab w:val="left" w:pos="3119"/>
        </w:tabs>
        <w:ind w:left="-426"/>
        <w:rPr>
          <w:rFonts w:ascii="Verdana" w:hAnsi="Verdana" w:cs="Arial"/>
          <w:b/>
          <w:sz w:val="30"/>
          <w:szCs w:val="30"/>
        </w:rPr>
      </w:pPr>
      <w:r>
        <w:rPr>
          <w:rFonts w:ascii="Verdana" w:hAnsi="Verdana" w:cs="Arial"/>
          <w:b/>
          <w:sz w:val="30"/>
          <w:szCs w:val="30"/>
        </w:rPr>
        <w:t>Long Form A</w:t>
      </w:r>
      <w:r w:rsidR="00891152">
        <w:rPr>
          <w:rFonts w:ascii="Verdana" w:hAnsi="Verdana" w:cs="Arial"/>
          <w:b/>
          <w:sz w:val="30"/>
          <w:szCs w:val="30"/>
        </w:rPr>
        <w:t xml:space="preserve"> – Solo-regulated firms</w:t>
      </w:r>
      <w:r w:rsidR="00091759">
        <w:rPr>
          <w:rFonts w:ascii="Verdana" w:hAnsi="Verdana" w:cs="Arial"/>
          <w:b/>
          <w:sz w:val="30"/>
          <w:szCs w:val="30"/>
        </w:rPr>
        <w:t xml:space="preserve"> (including third country</w:t>
      </w:r>
      <w:r w:rsidR="00C829A6">
        <w:rPr>
          <w:rFonts w:ascii="Verdana" w:hAnsi="Verdana" w:cs="Arial"/>
          <w:b/>
          <w:sz w:val="30"/>
          <w:szCs w:val="30"/>
        </w:rPr>
        <w:t>)</w:t>
      </w:r>
    </w:p>
    <w:p w14:paraId="5B418663" w14:textId="15EE2128" w:rsidR="00EE3ABC" w:rsidRDefault="00A36C76" w:rsidP="00EE3ABC">
      <w:pPr>
        <w:pStyle w:val="Text"/>
        <w:tabs>
          <w:tab w:val="left" w:pos="3119"/>
        </w:tabs>
        <w:ind w:left="-426"/>
        <w:rPr>
          <w:rFonts w:ascii="Verdana" w:hAnsi="Verdana" w:cs="Arial"/>
          <w:bCs/>
          <w:szCs w:val="22"/>
        </w:rPr>
      </w:pPr>
      <w:r w:rsidRPr="00A36C76">
        <w:rPr>
          <w:rFonts w:ascii="Verdana" w:hAnsi="Verdana" w:cs="Arial"/>
          <w:b/>
          <w:sz w:val="26"/>
          <w:szCs w:val="26"/>
        </w:rPr>
        <w:t>Application to perform controlled functions including senior management functions</w:t>
      </w:r>
      <w:r w:rsidR="00EE3ABC" w:rsidRPr="00EB352E">
        <w:rPr>
          <w:rFonts w:ascii="Verdana" w:hAnsi="Verdana" w:cs="Arial"/>
          <w:b/>
          <w:sz w:val="32"/>
          <w:szCs w:val="32"/>
        </w:rPr>
        <w:br/>
      </w:r>
      <w:r w:rsidR="00EE3ABC" w:rsidRPr="00EB352E">
        <w:rPr>
          <w:rFonts w:ascii="Verdana" w:hAnsi="Verdana" w:cs="Arial"/>
          <w:b/>
          <w:sz w:val="32"/>
          <w:szCs w:val="32"/>
        </w:rPr>
        <w:br/>
      </w:r>
      <w:r w:rsidR="00440855" w:rsidRPr="00D86FB9">
        <w:rPr>
          <w:rFonts w:ascii="Verdana" w:hAnsi="Verdana" w:cs="Arial"/>
          <w:bCs/>
          <w:szCs w:val="22"/>
        </w:rPr>
        <w:t xml:space="preserve">FCA Handbook Reference: SUP 10C Annex </w:t>
      </w:r>
      <w:r w:rsidR="00B532C5">
        <w:rPr>
          <w:rFonts w:ascii="Verdana" w:hAnsi="Verdana" w:cs="Arial"/>
          <w:bCs/>
          <w:szCs w:val="22"/>
        </w:rPr>
        <w:t>3</w:t>
      </w:r>
      <w:r w:rsidR="003A5A3E">
        <w:rPr>
          <w:rFonts w:ascii="Verdana" w:hAnsi="Verdana" w:cs="Arial"/>
          <w:bCs/>
          <w:szCs w:val="22"/>
        </w:rPr>
        <w:t>D</w:t>
      </w:r>
      <w:r w:rsidR="00440855" w:rsidRPr="00D86FB9">
        <w:rPr>
          <w:rFonts w:ascii="Verdana" w:hAnsi="Verdana" w:cs="Arial"/>
          <w:bCs/>
          <w:szCs w:val="22"/>
        </w:rPr>
        <w:t xml:space="preserve"> </w:t>
      </w:r>
    </w:p>
    <w:p w14:paraId="5B418664" w14:textId="4A178478" w:rsidR="00EE3ABC" w:rsidRPr="00CB09C0" w:rsidRDefault="00BE030C" w:rsidP="00EE3ABC">
      <w:pPr>
        <w:ind w:left="-426"/>
        <w:jc w:val="both"/>
        <w:rPr>
          <w:rFonts w:ascii="Verdana" w:hAnsi="Verdana" w:cs="Arial"/>
          <w:b/>
        </w:rPr>
      </w:pPr>
      <w:r>
        <w:rPr>
          <w:rFonts w:ascii="Verdana" w:hAnsi="Verdana" w:cs="Arial"/>
          <w:b/>
        </w:rPr>
        <w:br/>
      </w:r>
      <w:r w:rsidR="008D3DFD" w:rsidRPr="00CB09C0">
        <w:rPr>
          <w:rFonts w:ascii="Verdana" w:hAnsi="Verdana" w:cs="Arial"/>
          <w:b/>
        </w:rPr>
        <w:t xml:space="preserve">Name of </w:t>
      </w:r>
      <w:r w:rsidR="003A5A3E">
        <w:rPr>
          <w:rFonts w:ascii="Verdana" w:hAnsi="Verdana" w:cs="Arial"/>
          <w:b/>
        </w:rPr>
        <w:t xml:space="preserve">candidate </w:t>
      </w:r>
    </w:p>
    <w:tbl>
      <w:tblPr>
        <w:tblW w:w="10228" w:type="dxa"/>
        <w:tblInd w:w="-459"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228"/>
      </w:tblGrid>
      <w:tr w:rsidR="00EE3ABC" w:rsidRPr="00B27110" w14:paraId="5B418666" w14:textId="77777777" w:rsidTr="00EE3ABC">
        <w:trPr>
          <w:trHeight w:val="463"/>
        </w:trPr>
        <w:tc>
          <w:tcPr>
            <w:tcW w:w="10228" w:type="dxa"/>
          </w:tcPr>
          <w:p w14:paraId="5B418665" w14:textId="0114B013" w:rsidR="00EE3ABC" w:rsidRPr="00B27110" w:rsidRDefault="00EE3ABC" w:rsidP="00B27110">
            <w:pPr>
              <w:ind w:left="176"/>
              <w:rPr>
                <w:rFonts w:ascii="Verdana" w:hAnsi="Verdana"/>
              </w:rPr>
            </w:pPr>
            <w:r w:rsidRPr="00B27110">
              <w:rPr>
                <w:rFonts w:ascii="Verdana" w:hAnsi="Verdana"/>
              </w:rPr>
              <w:fldChar w:fldCharType="begin">
                <w:ffData>
                  <w:name w:val="Text55"/>
                  <w:enabled/>
                  <w:calcOnExit w:val="0"/>
                  <w:textInput/>
                </w:ffData>
              </w:fldChar>
            </w:r>
            <w:bookmarkStart w:id="0" w:name="Text55"/>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00AC3003">
              <w:rPr>
                <w:rFonts w:ascii="Verdana" w:hAnsi="Verdana"/>
              </w:rPr>
              <w:t> </w:t>
            </w:r>
            <w:r w:rsidR="00AC3003">
              <w:rPr>
                <w:rFonts w:ascii="Verdana" w:hAnsi="Verdana"/>
              </w:rPr>
              <w:t> </w:t>
            </w:r>
            <w:r w:rsidR="00AC3003">
              <w:rPr>
                <w:rFonts w:ascii="Verdana" w:hAnsi="Verdana"/>
              </w:rPr>
              <w:t> </w:t>
            </w:r>
            <w:r w:rsidR="00AC3003">
              <w:rPr>
                <w:rFonts w:ascii="Verdana" w:hAnsi="Verdana"/>
              </w:rPr>
              <w:t> </w:t>
            </w:r>
            <w:r w:rsidR="00AC3003">
              <w:rPr>
                <w:rFonts w:ascii="Verdana" w:hAnsi="Verdana"/>
              </w:rPr>
              <w:t> </w:t>
            </w:r>
            <w:r w:rsidRPr="00B27110">
              <w:rPr>
                <w:rFonts w:ascii="Verdana" w:hAnsi="Verdana"/>
              </w:rPr>
              <w:fldChar w:fldCharType="end"/>
            </w:r>
            <w:bookmarkEnd w:id="0"/>
          </w:p>
        </w:tc>
      </w:tr>
    </w:tbl>
    <w:p w14:paraId="5E9F10BD" w14:textId="2A67BAE4" w:rsidR="008D3DFD" w:rsidRPr="00CB09C0" w:rsidRDefault="00EE3ABC" w:rsidP="008D3DFD">
      <w:pPr>
        <w:ind w:left="-709"/>
        <w:jc w:val="both"/>
        <w:rPr>
          <w:rFonts w:ascii="Verdana" w:hAnsi="Verdana" w:cs="Arial"/>
          <w:b/>
        </w:rPr>
      </w:pPr>
      <w:r w:rsidRPr="00CB09C0">
        <w:rPr>
          <w:rFonts w:cs="Arial"/>
          <w:b/>
          <w:noProof/>
          <w:color w:val="FFFFFF"/>
        </w:rPr>
        <w:t xml:space="preserve"> </w:t>
      </w:r>
      <w:r w:rsidR="008D3DFD" w:rsidRPr="00CB09C0">
        <w:rPr>
          <w:rFonts w:cs="Arial"/>
          <w:b/>
          <w:noProof/>
          <w:color w:val="FFFFFF"/>
        </w:rPr>
        <w:t xml:space="preserve">  </w:t>
      </w:r>
      <w:r w:rsidR="00CB09C0">
        <w:rPr>
          <w:rFonts w:cs="Arial"/>
          <w:b/>
          <w:noProof/>
          <w:color w:val="FFFFFF"/>
        </w:rPr>
        <w:t xml:space="preserve">  </w:t>
      </w:r>
      <w:r w:rsidR="008D3DFD" w:rsidRPr="00CB09C0">
        <w:rPr>
          <w:rFonts w:ascii="Verdana" w:hAnsi="Verdana" w:cs="Arial"/>
          <w:b/>
        </w:rPr>
        <w:t xml:space="preserve">Name of </w:t>
      </w:r>
      <w:r w:rsidR="00CB09C0" w:rsidRPr="00CB09C0">
        <w:rPr>
          <w:rFonts w:ascii="Verdana" w:hAnsi="Verdana" w:cs="Arial"/>
          <w:b/>
        </w:rPr>
        <w:t>firm</w:t>
      </w:r>
      <w:r w:rsidR="00E72230">
        <w:rPr>
          <w:rFonts w:ascii="Verdana" w:hAnsi="Verdana" w:cs="Arial"/>
          <w:b/>
        </w:rPr>
        <w:t xml:space="preserve"> </w:t>
      </w:r>
      <w:r w:rsidR="00E72230" w:rsidRPr="00E72230">
        <w:rPr>
          <w:rFonts w:ascii="Verdana" w:hAnsi="Verdana" w:cs="Arial"/>
          <w:bCs/>
        </w:rPr>
        <w:t>(as entered in 2.1)</w:t>
      </w:r>
    </w:p>
    <w:tbl>
      <w:tblPr>
        <w:tblW w:w="10228" w:type="dxa"/>
        <w:tblInd w:w="-459"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228"/>
      </w:tblGrid>
      <w:tr w:rsidR="008D3DFD" w:rsidRPr="00B27110" w14:paraId="3FB80784" w14:textId="77777777" w:rsidTr="00B03385">
        <w:trPr>
          <w:trHeight w:val="463"/>
        </w:trPr>
        <w:tc>
          <w:tcPr>
            <w:tcW w:w="10228" w:type="dxa"/>
          </w:tcPr>
          <w:p w14:paraId="1751FF33" w14:textId="77777777" w:rsidR="008D3DFD" w:rsidRPr="00B27110" w:rsidRDefault="008D3DFD" w:rsidP="00B03385">
            <w:pPr>
              <w:ind w:left="176"/>
              <w:rPr>
                <w:rFonts w:ascii="Verdana" w:hAnsi="Verdana"/>
              </w:rPr>
            </w:pPr>
            <w:r w:rsidRPr="00B27110">
              <w:rPr>
                <w:rFonts w:ascii="Verdana" w:hAnsi="Verdana"/>
              </w:rPr>
              <w:fldChar w:fldCharType="begin">
                <w:ffData>
                  <w:name w:val="Text55"/>
                  <w:enabled/>
                  <w:calcOnExit w:val="0"/>
                  <w:textInput/>
                </w:ffData>
              </w:fldChar>
            </w:r>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p>
        </w:tc>
      </w:tr>
    </w:tbl>
    <w:p w14:paraId="5F1C537B" w14:textId="0D9B7388" w:rsidR="00ED0955" w:rsidRPr="00CB09C0" w:rsidRDefault="00ED0955" w:rsidP="00ED0955">
      <w:pPr>
        <w:ind w:left="-709"/>
        <w:jc w:val="both"/>
        <w:rPr>
          <w:rFonts w:ascii="Verdana" w:hAnsi="Verdana" w:cs="Arial"/>
          <w:b/>
        </w:rPr>
      </w:pPr>
      <w:r w:rsidRPr="00CB09C0">
        <w:rPr>
          <w:rFonts w:cs="Arial"/>
          <w:b/>
          <w:noProof/>
          <w:color w:val="FFFFFF"/>
        </w:rPr>
        <w:t xml:space="preserve">   </w:t>
      </w:r>
      <w:r>
        <w:rPr>
          <w:rFonts w:cs="Arial"/>
          <w:b/>
          <w:noProof/>
          <w:color w:val="FFFFFF"/>
        </w:rPr>
        <w:t xml:space="preserve">  </w:t>
      </w:r>
      <w:r>
        <w:rPr>
          <w:rFonts w:ascii="Verdana" w:hAnsi="Verdana" w:cs="Arial"/>
          <w:b/>
        </w:rPr>
        <w:t xml:space="preserve">Firm reference number </w:t>
      </w:r>
      <w:r w:rsidRPr="00E72230">
        <w:rPr>
          <w:rFonts w:ascii="Verdana" w:hAnsi="Verdana" w:cs="Arial"/>
          <w:bCs/>
        </w:rPr>
        <w:t>(as entered in 2.</w:t>
      </w:r>
      <w:r>
        <w:rPr>
          <w:rFonts w:ascii="Verdana" w:hAnsi="Verdana" w:cs="Arial"/>
          <w:bCs/>
        </w:rPr>
        <w:t>2</w:t>
      </w:r>
      <w:r w:rsidRPr="00E72230">
        <w:rPr>
          <w:rFonts w:ascii="Verdana" w:hAnsi="Verdana" w:cs="Arial"/>
          <w:bCs/>
        </w:rPr>
        <w:t>)</w:t>
      </w:r>
    </w:p>
    <w:tbl>
      <w:tblPr>
        <w:tblW w:w="10228" w:type="dxa"/>
        <w:tblInd w:w="-459"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228"/>
      </w:tblGrid>
      <w:tr w:rsidR="00ED0955" w:rsidRPr="00B27110" w14:paraId="217AEDC5" w14:textId="77777777" w:rsidTr="00BC622B">
        <w:trPr>
          <w:trHeight w:val="463"/>
        </w:trPr>
        <w:tc>
          <w:tcPr>
            <w:tcW w:w="10228" w:type="dxa"/>
          </w:tcPr>
          <w:p w14:paraId="5CBB88C6" w14:textId="77777777" w:rsidR="00ED0955" w:rsidRPr="00B27110" w:rsidRDefault="00ED0955" w:rsidP="00BC622B">
            <w:pPr>
              <w:ind w:left="176"/>
              <w:rPr>
                <w:rFonts w:ascii="Verdana" w:hAnsi="Verdana"/>
              </w:rPr>
            </w:pPr>
            <w:r w:rsidRPr="00B27110">
              <w:rPr>
                <w:rFonts w:ascii="Verdana" w:hAnsi="Verdana"/>
              </w:rPr>
              <w:fldChar w:fldCharType="begin">
                <w:ffData>
                  <w:name w:val="Text55"/>
                  <w:enabled/>
                  <w:calcOnExit w:val="0"/>
                  <w:textInput/>
                </w:ffData>
              </w:fldChar>
            </w:r>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p>
        </w:tc>
      </w:tr>
    </w:tbl>
    <w:p w14:paraId="5B418667" w14:textId="7D7AD390" w:rsidR="00EE3ABC" w:rsidRDefault="00F018EB" w:rsidP="00B27110">
      <w:pPr>
        <w:pStyle w:val="Text"/>
        <w:ind w:left="-2552"/>
        <w:rPr>
          <w:rFonts w:cs="Arial"/>
          <w:b/>
          <w:noProof/>
          <w:color w:val="FFFFFF"/>
          <w:sz w:val="40"/>
          <w:szCs w:val="40"/>
        </w:rPr>
      </w:pPr>
      <w:r>
        <w:rPr>
          <w:noProof/>
        </w:rPr>
        <mc:AlternateContent>
          <mc:Choice Requires="wps">
            <w:drawing>
              <wp:anchor distT="0" distB="0" distL="114300" distR="114300" simplePos="0" relativeHeight="251658241" behindDoc="0" locked="0" layoutInCell="1" allowOverlap="1" wp14:anchorId="5B4189BE" wp14:editId="65FEDD40">
                <wp:simplePos x="0" y="0"/>
                <wp:positionH relativeFrom="page">
                  <wp:posOffset>553085</wp:posOffset>
                </wp:positionH>
                <wp:positionV relativeFrom="page">
                  <wp:posOffset>4905375</wp:posOffset>
                </wp:positionV>
                <wp:extent cx="6522720" cy="4838700"/>
                <wp:effectExtent l="10160" t="9525" r="10795" b="9525"/>
                <wp:wrapNone/>
                <wp:docPr id="3"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22720" cy="4838700"/>
                        </a:xfrm>
                        <a:prstGeom prst="rect">
                          <a:avLst/>
                        </a:prstGeom>
                        <a:solidFill>
                          <a:schemeClr val="bg1">
                            <a:lumMod val="100000"/>
                            <a:lumOff val="0"/>
                          </a:schemeClr>
                        </a:solidFill>
                        <a:ln w="9525">
                          <a:solidFill>
                            <a:schemeClr val="tx1">
                              <a:lumMod val="100000"/>
                              <a:lumOff val="0"/>
                            </a:schemeClr>
                          </a:solidFill>
                          <a:miter lim="800000"/>
                          <a:headEnd/>
                          <a:tailEnd/>
                        </a:ln>
                      </wps:spPr>
                      <wps:txbx>
                        <w:txbxContent>
                          <w:p w14:paraId="3FD91270" w14:textId="77777777" w:rsidR="00BF6C37" w:rsidRPr="00845D59" w:rsidRDefault="00BF6C37" w:rsidP="00BF6C37">
                            <w:pPr>
                              <w:pStyle w:val="Heading2"/>
                              <w:spacing w:before="0" w:after="300"/>
                              <w:ind w:left="709"/>
                              <w:rPr>
                                <w:rFonts w:ascii="Verdana" w:hAnsi="Verdana" w:cs="Segoe UI"/>
                                <w:color w:val="0B0C0C"/>
                                <w:sz w:val="20"/>
                              </w:rPr>
                            </w:pPr>
                            <w:r w:rsidRPr="00845D59">
                              <w:rPr>
                                <w:rFonts w:ascii="Verdana" w:hAnsi="Verdana" w:cs="Segoe UI"/>
                                <w:color w:val="0B0C0C"/>
                                <w:sz w:val="20"/>
                              </w:rPr>
                              <w:t>You must complete a long version of Form A if the candidate has:</w:t>
                            </w:r>
                          </w:p>
                          <w:p w14:paraId="05A52A5C" w14:textId="77777777" w:rsidR="00BF6C37" w:rsidRPr="00BF6C37" w:rsidRDefault="00BF6C37" w:rsidP="00BF6C37">
                            <w:pPr>
                              <w:pStyle w:val="ListParagraph"/>
                              <w:numPr>
                                <w:ilvl w:val="0"/>
                                <w:numId w:val="29"/>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not previously held a senior management or controlled function</w:t>
                            </w:r>
                          </w:p>
                          <w:p w14:paraId="2C56AC77" w14:textId="77777777" w:rsidR="00BF6C37" w:rsidRPr="00BF6C37" w:rsidRDefault="00BF6C37" w:rsidP="00BF6C37">
                            <w:pPr>
                              <w:pStyle w:val="ListParagraph"/>
                              <w:numPr>
                                <w:ilvl w:val="0"/>
                                <w:numId w:val="29"/>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not been approved for senior management or controlled functions for 6 months or more</w:t>
                            </w:r>
                          </w:p>
                          <w:p w14:paraId="14232F0B" w14:textId="77777777" w:rsidR="00BF6C37" w:rsidRPr="00BF6C37" w:rsidRDefault="00BF6C37" w:rsidP="00BF6C37">
                            <w:pPr>
                              <w:pStyle w:val="ListParagraph"/>
                              <w:numPr>
                                <w:ilvl w:val="0"/>
                                <w:numId w:val="29"/>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a change to their fitness and propriety since their last approval</w:t>
                            </w:r>
                          </w:p>
                          <w:p w14:paraId="24D07C5C" w14:textId="77777777" w:rsidR="00BF6C37" w:rsidRDefault="00BF6C37" w:rsidP="00BF6C37">
                            <w:pPr>
                              <w:pStyle w:val="govuk-body"/>
                              <w:spacing w:before="0" w:beforeAutospacing="0" w:after="0" w:afterAutospacing="0"/>
                              <w:ind w:left="709"/>
                              <w:rPr>
                                <w:rStyle w:val="govuk-heading-s"/>
                                <w:rFonts w:ascii="Verdana" w:hAnsi="Verdana" w:cs="Segoe UI"/>
                                <w:b/>
                                <w:bCs/>
                                <w:color w:val="0B0C0C"/>
                                <w:sz w:val="18"/>
                                <w:szCs w:val="18"/>
                              </w:rPr>
                            </w:pPr>
                          </w:p>
                          <w:p w14:paraId="6D3F9436" w14:textId="77777777" w:rsidR="00BF6C37" w:rsidRPr="00BF6C37" w:rsidRDefault="00BF6C37" w:rsidP="00BF6C37">
                            <w:pPr>
                              <w:pStyle w:val="govuk-body"/>
                              <w:spacing w:before="0" w:beforeAutospacing="0" w:after="0" w:afterAutospacing="0"/>
                              <w:ind w:left="709"/>
                              <w:rPr>
                                <w:rFonts w:ascii="Verdana" w:hAnsi="Verdana" w:cs="Segoe UI"/>
                                <w:color w:val="0B0C0C"/>
                                <w:sz w:val="18"/>
                                <w:szCs w:val="18"/>
                              </w:rPr>
                            </w:pPr>
                            <w:r w:rsidRPr="00BF6C37">
                              <w:rPr>
                                <w:rStyle w:val="govuk-heading-s"/>
                                <w:rFonts w:ascii="Verdana" w:hAnsi="Verdana" w:cs="Segoe UI"/>
                                <w:color w:val="0B0C0C"/>
                                <w:sz w:val="18"/>
                                <w:szCs w:val="18"/>
                              </w:rPr>
                              <w:t xml:space="preserve">If the candidate is approved as a CF30AR and is applying to hold a senior management or Significant Influence Appointed Representative </w:t>
                            </w:r>
                            <w:proofErr w:type="gramStart"/>
                            <w:r w:rsidRPr="00BF6C37">
                              <w:rPr>
                                <w:rStyle w:val="govuk-heading-s"/>
                                <w:rFonts w:ascii="Verdana" w:hAnsi="Verdana" w:cs="Segoe UI"/>
                                <w:color w:val="0B0C0C"/>
                                <w:sz w:val="18"/>
                                <w:szCs w:val="18"/>
                              </w:rPr>
                              <w:t>function</w:t>
                            </w:r>
                            <w:proofErr w:type="gramEnd"/>
                            <w:r w:rsidRPr="00BF6C37">
                              <w:rPr>
                                <w:rStyle w:val="govuk-heading-s"/>
                                <w:rFonts w:ascii="Verdana" w:hAnsi="Verdana" w:cs="Segoe UI"/>
                                <w:color w:val="0B0C0C"/>
                                <w:sz w:val="18"/>
                                <w:szCs w:val="18"/>
                              </w:rPr>
                              <w:t xml:space="preserve"> you will need to </w:t>
                            </w:r>
                            <w:hyperlink r:id="rId14" w:history="1">
                              <w:r w:rsidRPr="00BF6C37">
                                <w:rPr>
                                  <w:rStyle w:val="Hyperlink"/>
                                  <w:rFonts w:ascii="Verdana" w:hAnsi="Verdana" w:cs="Segoe UI"/>
                                  <w:color w:val="871850"/>
                                  <w:sz w:val="18"/>
                                  <w:szCs w:val="18"/>
                                </w:rPr>
                                <w:t>complete a long form</w:t>
                              </w:r>
                            </w:hyperlink>
                          </w:p>
                          <w:p w14:paraId="547E2D30" w14:textId="7AD7BC68" w:rsidR="00B03385" w:rsidRDefault="00B03385" w:rsidP="00E731A3">
                            <w:pPr>
                              <w:spacing w:after="0"/>
                              <w:ind w:left="709"/>
                              <w:rPr>
                                <w:rFonts w:ascii="Verdana" w:hAnsi="Verdana" w:cs="Arial"/>
                                <w:b/>
                                <w:sz w:val="18"/>
                                <w:szCs w:val="18"/>
                                <w:u w:val="single"/>
                              </w:rPr>
                            </w:pPr>
                          </w:p>
                          <w:p w14:paraId="4163E894" w14:textId="30DE46EA" w:rsidR="00BF6C37" w:rsidRDefault="00BF6C37" w:rsidP="00E731A3">
                            <w:pPr>
                              <w:spacing w:after="0"/>
                              <w:ind w:left="709"/>
                              <w:rPr>
                                <w:rFonts w:ascii="Verdana" w:hAnsi="Verdana" w:cs="Arial"/>
                                <w:b/>
                                <w:sz w:val="18"/>
                                <w:szCs w:val="18"/>
                                <w:u w:val="single"/>
                              </w:rPr>
                            </w:pPr>
                          </w:p>
                          <w:p w14:paraId="5A534DFB" w14:textId="48E38142" w:rsidR="00BF6C37" w:rsidRDefault="00BF6C37" w:rsidP="00E731A3">
                            <w:pPr>
                              <w:spacing w:after="0"/>
                              <w:ind w:left="709"/>
                              <w:rPr>
                                <w:rFonts w:ascii="Verdana" w:hAnsi="Verdana" w:cs="Arial"/>
                                <w:b/>
                                <w:sz w:val="18"/>
                                <w:szCs w:val="18"/>
                                <w:u w:val="single"/>
                              </w:rPr>
                            </w:pPr>
                          </w:p>
                          <w:p w14:paraId="5AE28A1B" w14:textId="77777777" w:rsidR="00BF6C37" w:rsidRPr="00E731A3" w:rsidRDefault="00BF6C37" w:rsidP="00E731A3">
                            <w:pPr>
                              <w:spacing w:after="0"/>
                              <w:ind w:left="709"/>
                              <w:rPr>
                                <w:rFonts w:ascii="Verdana" w:hAnsi="Verdana" w:cs="Arial"/>
                                <w:b/>
                                <w:sz w:val="18"/>
                                <w:szCs w:val="18"/>
                                <w:u w:val="single"/>
                              </w:rPr>
                            </w:pPr>
                          </w:p>
                          <w:p w14:paraId="26D4467B" w14:textId="6C59470A" w:rsidR="00B03385" w:rsidRDefault="00B03385" w:rsidP="001C157A">
                            <w:pPr>
                              <w:spacing w:after="0"/>
                              <w:ind w:left="720"/>
                              <w:rPr>
                                <w:rFonts w:ascii="Verdana" w:hAnsi="Verdana"/>
                                <w:sz w:val="18"/>
                                <w:szCs w:val="18"/>
                              </w:rPr>
                            </w:pPr>
                            <w:r w:rsidRPr="00C70FCA">
                              <w:rPr>
                                <w:rFonts w:ascii="Verdana" w:hAnsi="Verdana"/>
                                <w:sz w:val="18"/>
                                <w:szCs w:val="18"/>
                              </w:rPr>
                              <w:t xml:space="preserve">Financial Conduct Authority </w:t>
                            </w:r>
                            <w:r w:rsidRPr="00C70FCA">
                              <w:rPr>
                                <w:rFonts w:ascii="Verdana" w:hAnsi="Verdana"/>
                                <w:sz w:val="18"/>
                                <w:szCs w:val="18"/>
                              </w:rPr>
                              <w:br/>
                              <w:t xml:space="preserve">12 Endeavour Square </w:t>
                            </w:r>
                            <w:r w:rsidR="00401B18">
                              <w:rPr>
                                <w:rFonts w:ascii="Verdana" w:hAnsi="Verdana"/>
                                <w:sz w:val="18"/>
                                <w:szCs w:val="18"/>
                              </w:rPr>
                              <w:tab/>
                            </w:r>
                          </w:p>
                          <w:p w14:paraId="5ABF613C" w14:textId="43433431" w:rsidR="00B03385" w:rsidRDefault="00B03385" w:rsidP="001C157A">
                            <w:pPr>
                              <w:spacing w:after="0"/>
                              <w:ind w:left="720"/>
                              <w:rPr>
                                <w:rFonts w:ascii="Verdana" w:hAnsi="Verdana"/>
                                <w:sz w:val="18"/>
                                <w:szCs w:val="18"/>
                              </w:rPr>
                            </w:pPr>
                            <w:r w:rsidRPr="00C70FCA">
                              <w:rPr>
                                <w:rFonts w:ascii="Verdana" w:hAnsi="Verdana"/>
                                <w:sz w:val="18"/>
                                <w:szCs w:val="18"/>
                              </w:rPr>
                              <w:t xml:space="preserve">Stratford </w:t>
                            </w:r>
                            <w:r w:rsidRPr="00C70FCA">
                              <w:rPr>
                                <w:rFonts w:ascii="Verdana" w:hAnsi="Verdana"/>
                                <w:sz w:val="18"/>
                                <w:szCs w:val="18"/>
                              </w:rPr>
                              <w:br/>
                              <w:t xml:space="preserve">London E20 1JN </w:t>
                            </w:r>
                            <w:r w:rsidRPr="00C70FCA">
                              <w:rPr>
                                <w:rFonts w:ascii="Verdana" w:hAnsi="Verdana"/>
                                <w:sz w:val="18"/>
                                <w:szCs w:val="18"/>
                              </w:rPr>
                              <w:br/>
                              <w:t xml:space="preserve">United Kingdom </w:t>
                            </w:r>
                            <w:r w:rsidRPr="00C70FCA">
                              <w:rPr>
                                <w:rFonts w:ascii="Verdana" w:hAnsi="Verdana"/>
                                <w:sz w:val="18"/>
                                <w:szCs w:val="18"/>
                              </w:rPr>
                              <w:br/>
                              <w:t xml:space="preserve">Telephone +44 (0) 300 500 0597 </w:t>
                            </w:r>
                            <w:r w:rsidRPr="00C70FCA">
                              <w:rPr>
                                <w:rFonts w:ascii="Verdana" w:hAnsi="Verdana"/>
                                <w:sz w:val="18"/>
                                <w:szCs w:val="18"/>
                              </w:rPr>
                              <w:br/>
                              <w:t xml:space="preserve">E-mail </w:t>
                            </w:r>
                            <w:hyperlink r:id="rId15" w:history="1">
                              <w:r w:rsidR="00B532C5" w:rsidRPr="004A0A08">
                                <w:rPr>
                                  <w:rStyle w:val="Hyperlink"/>
                                  <w:rFonts w:ascii="Verdana" w:hAnsi="Verdana"/>
                                  <w:sz w:val="18"/>
                                  <w:szCs w:val="18"/>
                                </w:rPr>
                                <w:t>firm.queries@fca.org.uk</w:t>
                              </w:r>
                            </w:hyperlink>
                            <w:r w:rsidRPr="00C70FCA">
                              <w:rPr>
                                <w:rFonts w:ascii="Verdana" w:hAnsi="Verdana"/>
                                <w:sz w:val="18"/>
                                <w:szCs w:val="18"/>
                              </w:rPr>
                              <w:t xml:space="preserve">  </w:t>
                            </w:r>
                          </w:p>
                          <w:p w14:paraId="76309542" w14:textId="04360622" w:rsidR="00B03385" w:rsidRPr="00E72230" w:rsidRDefault="00B03385" w:rsidP="00E72230">
                            <w:pPr>
                              <w:spacing w:after="0"/>
                              <w:ind w:left="720"/>
                              <w:rPr>
                                <w:rFonts w:ascii="Verdana" w:hAnsi="Verdana"/>
                                <w:sz w:val="18"/>
                                <w:szCs w:val="18"/>
                              </w:rPr>
                            </w:pPr>
                            <w:r w:rsidRPr="00C70FCA">
                              <w:rPr>
                                <w:rFonts w:ascii="Verdana" w:hAnsi="Verdana"/>
                                <w:sz w:val="18"/>
                                <w:szCs w:val="18"/>
                              </w:rPr>
                              <w:t xml:space="preserve">Website </w:t>
                            </w:r>
                            <w:hyperlink r:id="rId16" w:history="1">
                              <w:r w:rsidRPr="00C70FCA">
                                <w:rPr>
                                  <w:rStyle w:val="Hyperlink"/>
                                  <w:rFonts w:ascii="Verdana" w:hAnsi="Verdana"/>
                                  <w:sz w:val="18"/>
                                  <w:szCs w:val="18"/>
                                </w:rPr>
                                <w:t>http://www.fca.org.uk</w:t>
                              </w:r>
                            </w:hyperlink>
                            <w:r w:rsidRPr="00C70FCA">
                              <w:rPr>
                                <w:rFonts w:ascii="Verdana" w:hAnsi="Verdana"/>
                                <w:sz w:val="18"/>
                                <w:szCs w:val="18"/>
                              </w:rPr>
                              <w:t xml:space="preserve"> </w:t>
                            </w:r>
                            <w:r w:rsidRPr="00C70FCA">
                              <w:rPr>
                                <w:rFonts w:ascii="Verdana" w:hAnsi="Verdana"/>
                                <w:sz w:val="18"/>
                                <w:szCs w:val="18"/>
                              </w:rPr>
                              <w:br/>
                              <w:t xml:space="preserve">Registered as a Limited Company in </w:t>
                            </w:r>
                            <w:r w:rsidR="00401B18">
                              <w:rPr>
                                <w:rFonts w:ascii="Verdana" w:hAnsi="Verdana"/>
                                <w:sz w:val="18"/>
                                <w:szCs w:val="18"/>
                              </w:rPr>
                              <w:br/>
                            </w:r>
                            <w:r w:rsidRPr="00C70FCA">
                              <w:rPr>
                                <w:rFonts w:ascii="Verdana" w:hAnsi="Verdana"/>
                                <w:sz w:val="18"/>
                                <w:szCs w:val="18"/>
                              </w:rPr>
                              <w:t xml:space="preserve">England and Wales No 1920623. Registered </w:t>
                            </w:r>
                            <w:r w:rsidR="00401B18">
                              <w:rPr>
                                <w:rFonts w:ascii="Verdana" w:hAnsi="Verdana"/>
                                <w:sz w:val="18"/>
                                <w:szCs w:val="18"/>
                              </w:rPr>
                              <w:br/>
                            </w:r>
                            <w:r w:rsidRPr="00C70FCA">
                              <w:rPr>
                                <w:rFonts w:ascii="Verdana" w:hAnsi="Verdana"/>
                                <w:sz w:val="18"/>
                                <w:szCs w:val="18"/>
                              </w:rPr>
                              <w:t>Office as above</w:t>
                            </w:r>
                          </w:p>
                        </w:txbxContent>
                      </wps:txbx>
                      <wps:bodyPr rot="0" vert="horz" wrap="square" lIns="0" tIns="10800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5B4189BE" id="_x0000_t202" coordsize="21600,21600" o:spt="202" path="m,l,21600r21600,l21600,xe">
                <v:stroke joinstyle="miter"/>
                <v:path gradientshapeok="t" o:connecttype="rect"/>
              </v:shapetype>
              <v:shape id="Text Box 4" o:spid="_x0000_s1026" type="#_x0000_t202" style="position:absolute;left:0;text-align:left;margin-left:43.55pt;margin-top:386.25pt;width:513.6pt;height:381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jIZ8MwIAAJcEAAAOAAAAZHJzL2Uyb0RvYy54bWysVNtu2zAMfR+wfxD0vtjxkjY14hRdug4D&#10;ugvQ7QNkWbaFSaImKbGzry8lJ2m3AXsYmgeBpORD8hwy6+tRK7IXzkswFZ3PckqE4dBI01X0+7e7&#10;NytKfGCmYQqMqOhBeHq9ef1qPdhSFNCDaoQjCGJ8OdiK9iHYMss874VmfgZWGLxswWkW0HVd1jg2&#10;ILpWWZHnF9kArrEOuPAeo7fTJd0k/LYVPHxpWy8CURXF2kI6XTrreGabNSs7x2wv+bEM9h9VaCYN&#10;Jj1D3bLAyM7Jv6C05A48tGHGQWfQtpKL1AN2M8//6OahZ1akXpAcb880+ZeD5Z/3D/arI2F8ByMK&#10;mJrw9h74D08MbHtmOnHjHAy9YA0mnkfKssH68vhppNqXPoLUwydoUGS2C5CAxtbpyAr2SRAdBTic&#10;SRdjIByDF8uiuCzwiuPdYvV2dZknWTJWnj63zocPAjSJRkUdqprg2f7eh1gOK09PYjYPSjZ3Uqnk&#10;xEkSW+XInuEM1N3UotpprHWKzfP4m0YB4zgwU/xURhrGCJEy/YauDBkqerUslhNx/8gcxhfNrGXA&#10;xVFSV3T1rP6o0nvTpLEOTKrJRoKUOcoWlZo0C2M94sMoXw3NAQV0MC0ILjQaPbhflAy4HBX1P3fM&#10;CUrUR4NDEDcpGfM8JqfEJe9qvligUydnsUyqMsMRp6KBksnchmn9dtbJrsc0Ey0GbnBqWpn0fCrp&#10;WDROfyL/uKlxvZ776dXT/8nmEQAA//8DAFBLAwQUAAYACAAAACEAbYUa7OIAAAAMAQAADwAAAGRy&#10;cy9kb3ducmV2LnhtbEyPwU7DMAyG70i8Q2QkLoil3VY6laYTGpo0dkDaxgN4qWkLiVM12VbenuwE&#10;N1v+9Pv7y+VojTjT4DvHCtJJAoJYu7rjRsHHYf24AOEDco3GMSn4IQ/L6vamxKJ2F97ReR8aEUPY&#10;F6igDaEvpPS6JYt+4nriePt0g8UQ16GR9YCXGG6NnCbJk7TYcfzQYk+rlvT3/mQVbDc7ek/w9euQ&#10;bdZoVkY/uDet1P3d+PIMItAY/mC46kd1qKLT0Z249sIoWORpJBXk+TQDcQXSdD4DcYxTNptnIKtS&#10;/i9R/QIAAP//AwBQSwECLQAUAAYACAAAACEAtoM4kv4AAADhAQAAEwAAAAAAAAAAAAAAAAAAAAAA&#10;W0NvbnRlbnRfVHlwZXNdLnhtbFBLAQItABQABgAIAAAAIQA4/SH/1gAAAJQBAAALAAAAAAAAAAAA&#10;AAAAAC8BAABfcmVscy8ucmVsc1BLAQItABQABgAIAAAAIQArjIZ8MwIAAJcEAAAOAAAAAAAAAAAA&#10;AAAAAC4CAABkcnMvZTJvRG9jLnhtbFBLAQItABQABgAIAAAAIQBthRrs4gAAAAwBAAAPAAAAAAAA&#10;AAAAAAAAAI0EAABkcnMvZG93bnJldi54bWxQSwUGAAAAAAQABADzAAAAnAUAAAAA&#10;" fillcolor="white [3212]" strokecolor="black [3213]">
                <v:textbox inset="0,3mm">
                  <w:txbxContent>
                    <w:p w14:paraId="3FD91270" w14:textId="77777777" w:rsidR="00BF6C37" w:rsidRPr="00845D59" w:rsidRDefault="00BF6C37" w:rsidP="00BF6C37">
                      <w:pPr>
                        <w:pStyle w:val="Heading2"/>
                        <w:spacing w:before="0" w:after="300"/>
                        <w:ind w:left="709"/>
                        <w:rPr>
                          <w:rFonts w:ascii="Verdana" w:hAnsi="Verdana" w:cs="Segoe UI"/>
                          <w:color w:val="0B0C0C"/>
                          <w:sz w:val="20"/>
                        </w:rPr>
                      </w:pPr>
                      <w:r w:rsidRPr="00845D59">
                        <w:rPr>
                          <w:rFonts w:ascii="Verdana" w:hAnsi="Verdana" w:cs="Segoe UI"/>
                          <w:color w:val="0B0C0C"/>
                          <w:sz w:val="20"/>
                        </w:rPr>
                        <w:t>You must complete a long version of Form A if the candidate has:</w:t>
                      </w:r>
                    </w:p>
                    <w:p w14:paraId="05A52A5C" w14:textId="77777777" w:rsidR="00BF6C37" w:rsidRPr="00BF6C37" w:rsidRDefault="00BF6C37" w:rsidP="00BF6C37">
                      <w:pPr>
                        <w:pStyle w:val="ListParagraph"/>
                        <w:numPr>
                          <w:ilvl w:val="0"/>
                          <w:numId w:val="29"/>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not previously held a senior management or controlled function</w:t>
                      </w:r>
                    </w:p>
                    <w:p w14:paraId="2C56AC77" w14:textId="77777777" w:rsidR="00BF6C37" w:rsidRPr="00BF6C37" w:rsidRDefault="00BF6C37" w:rsidP="00BF6C37">
                      <w:pPr>
                        <w:pStyle w:val="ListParagraph"/>
                        <w:numPr>
                          <w:ilvl w:val="0"/>
                          <w:numId w:val="29"/>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not been approved for senior management or controlled functions for 6 months or more</w:t>
                      </w:r>
                    </w:p>
                    <w:p w14:paraId="14232F0B" w14:textId="77777777" w:rsidR="00BF6C37" w:rsidRPr="00BF6C37" w:rsidRDefault="00BF6C37" w:rsidP="00BF6C37">
                      <w:pPr>
                        <w:pStyle w:val="ListParagraph"/>
                        <w:numPr>
                          <w:ilvl w:val="0"/>
                          <w:numId w:val="29"/>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a change to their fitness and propriety since their last approval</w:t>
                      </w:r>
                    </w:p>
                    <w:p w14:paraId="24D07C5C" w14:textId="77777777" w:rsidR="00BF6C37" w:rsidRDefault="00BF6C37" w:rsidP="00BF6C37">
                      <w:pPr>
                        <w:pStyle w:val="govuk-body"/>
                        <w:spacing w:before="0" w:beforeAutospacing="0" w:after="0" w:afterAutospacing="0"/>
                        <w:ind w:left="709"/>
                        <w:rPr>
                          <w:rStyle w:val="govuk-heading-s"/>
                          <w:rFonts w:ascii="Verdana" w:hAnsi="Verdana" w:cs="Segoe UI"/>
                          <w:b/>
                          <w:bCs/>
                          <w:color w:val="0B0C0C"/>
                          <w:sz w:val="18"/>
                          <w:szCs w:val="18"/>
                        </w:rPr>
                      </w:pPr>
                    </w:p>
                    <w:p w14:paraId="6D3F9436" w14:textId="77777777" w:rsidR="00BF6C37" w:rsidRPr="00BF6C37" w:rsidRDefault="00BF6C37" w:rsidP="00BF6C37">
                      <w:pPr>
                        <w:pStyle w:val="govuk-body"/>
                        <w:spacing w:before="0" w:beforeAutospacing="0" w:after="0" w:afterAutospacing="0"/>
                        <w:ind w:left="709"/>
                        <w:rPr>
                          <w:rFonts w:ascii="Verdana" w:hAnsi="Verdana" w:cs="Segoe UI"/>
                          <w:color w:val="0B0C0C"/>
                          <w:sz w:val="18"/>
                          <w:szCs w:val="18"/>
                        </w:rPr>
                      </w:pPr>
                      <w:r w:rsidRPr="00BF6C37">
                        <w:rPr>
                          <w:rStyle w:val="govuk-heading-s"/>
                          <w:rFonts w:ascii="Verdana" w:hAnsi="Verdana" w:cs="Segoe UI"/>
                          <w:color w:val="0B0C0C"/>
                          <w:sz w:val="18"/>
                          <w:szCs w:val="18"/>
                        </w:rPr>
                        <w:t xml:space="preserve">If the candidate is approved as a CF30AR and is applying to hold a senior management or Significant Influence Appointed Representative </w:t>
                      </w:r>
                      <w:proofErr w:type="gramStart"/>
                      <w:r w:rsidRPr="00BF6C37">
                        <w:rPr>
                          <w:rStyle w:val="govuk-heading-s"/>
                          <w:rFonts w:ascii="Verdana" w:hAnsi="Verdana" w:cs="Segoe UI"/>
                          <w:color w:val="0B0C0C"/>
                          <w:sz w:val="18"/>
                          <w:szCs w:val="18"/>
                        </w:rPr>
                        <w:t>function</w:t>
                      </w:r>
                      <w:proofErr w:type="gramEnd"/>
                      <w:r w:rsidRPr="00BF6C37">
                        <w:rPr>
                          <w:rStyle w:val="govuk-heading-s"/>
                          <w:rFonts w:ascii="Verdana" w:hAnsi="Verdana" w:cs="Segoe UI"/>
                          <w:color w:val="0B0C0C"/>
                          <w:sz w:val="18"/>
                          <w:szCs w:val="18"/>
                        </w:rPr>
                        <w:t xml:space="preserve"> you will need to </w:t>
                      </w:r>
                      <w:hyperlink r:id="rId17" w:history="1">
                        <w:r w:rsidRPr="00BF6C37">
                          <w:rPr>
                            <w:rStyle w:val="Hyperlink"/>
                            <w:rFonts w:ascii="Verdana" w:hAnsi="Verdana" w:cs="Segoe UI"/>
                            <w:color w:val="871850"/>
                            <w:sz w:val="18"/>
                            <w:szCs w:val="18"/>
                          </w:rPr>
                          <w:t>complete a long form</w:t>
                        </w:r>
                      </w:hyperlink>
                    </w:p>
                    <w:p w14:paraId="547E2D30" w14:textId="7AD7BC68" w:rsidR="00B03385" w:rsidRDefault="00B03385" w:rsidP="00E731A3">
                      <w:pPr>
                        <w:spacing w:after="0"/>
                        <w:ind w:left="709"/>
                        <w:rPr>
                          <w:rFonts w:ascii="Verdana" w:hAnsi="Verdana" w:cs="Arial"/>
                          <w:b/>
                          <w:sz w:val="18"/>
                          <w:szCs w:val="18"/>
                          <w:u w:val="single"/>
                        </w:rPr>
                      </w:pPr>
                    </w:p>
                    <w:p w14:paraId="4163E894" w14:textId="30DE46EA" w:rsidR="00BF6C37" w:rsidRDefault="00BF6C37" w:rsidP="00E731A3">
                      <w:pPr>
                        <w:spacing w:after="0"/>
                        <w:ind w:left="709"/>
                        <w:rPr>
                          <w:rFonts w:ascii="Verdana" w:hAnsi="Verdana" w:cs="Arial"/>
                          <w:b/>
                          <w:sz w:val="18"/>
                          <w:szCs w:val="18"/>
                          <w:u w:val="single"/>
                        </w:rPr>
                      </w:pPr>
                    </w:p>
                    <w:p w14:paraId="5A534DFB" w14:textId="48E38142" w:rsidR="00BF6C37" w:rsidRDefault="00BF6C37" w:rsidP="00E731A3">
                      <w:pPr>
                        <w:spacing w:after="0"/>
                        <w:ind w:left="709"/>
                        <w:rPr>
                          <w:rFonts w:ascii="Verdana" w:hAnsi="Verdana" w:cs="Arial"/>
                          <w:b/>
                          <w:sz w:val="18"/>
                          <w:szCs w:val="18"/>
                          <w:u w:val="single"/>
                        </w:rPr>
                      </w:pPr>
                    </w:p>
                    <w:p w14:paraId="5AE28A1B" w14:textId="77777777" w:rsidR="00BF6C37" w:rsidRPr="00E731A3" w:rsidRDefault="00BF6C37" w:rsidP="00E731A3">
                      <w:pPr>
                        <w:spacing w:after="0"/>
                        <w:ind w:left="709"/>
                        <w:rPr>
                          <w:rFonts w:ascii="Verdana" w:hAnsi="Verdana" w:cs="Arial"/>
                          <w:b/>
                          <w:sz w:val="18"/>
                          <w:szCs w:val="18"/>
                          <w:u w:val="single"/>
                        </w:rPr>
                      </w:pPr>
                    </w:p>
                    <w:p w14:paraId="26D4467B" w14:textId="6C59470A" w:rsidR="00B03385" w:rsidRDefault="00B03385" w:rsidP="001C157A">
                      <w:pPr>
                        <w:spacing w:after="0"/>
                        <w:ind w:left="720"/>
                        <w:rPr>
                          <w:rFonts w:ascii="Verdana" w:hAnsi="Verdana"/>
                          <w:sz w:val="18"/>
                          <w:szCs w:val="18"/>
                        </w:rPr>
                      </w:pPr>
                      <w:r w:rsidRPr="00C70FCA">
                        <w:rPr>
                          <w:rFonts w:ascii="Verdana" w:hAnsi="Verdana"/>
                          <w:sz w:val="18"/>
                          <w:szCs w:val="18"/>
                        </w:rPr>
                        <w:t xml:space="preserve">Financial Conduct Authority </w:t>
                      </w:r>
                      <w:r w:rsidRPr="00C70FCA">
                        <w:rPr>
                          <w:rFonts w:ascii="Verdana" w:hAnsi="Verdana"/>
                          <w:sz w:val="18"/>
                          <w:szCs w:val="18"/>
                        </w:rPr>
                        <w:br/>
                        <w:t xml:space="preserve">12 Endeavour Square </w:t>
                      </w:r>
                      <w:r w:rsidR="00401B18">
                        <w:rPr>
                          <w:rFonts w:ascii="Verdana" w:hAnsi="Verdana"/>
                          <w:sz w:val="18"/>
                          <w:szCs w:val="18"/>
                        </w:rPr>
                        <w:tab/>
                      </w:r>
                    </w:p>
                    <w:p w14:paraId="5ABF613C" w14:textId="43433431" w:rsidR="00B03385" w:rsidRDefault="00B03385" w:rsidP="001C157A">
                      <w:pPr>
                        <w:spacing w:after="0"/>
                        <w:ind w:left="720"/>
                        <w:rPr>
                          <w:rFonts w:ascii="Verdana" w:hAnsi="Verdana"/>
                          <w:sz w:val="18"/>
                          <w:szCs w:val="18"/>
                        </w:rPr>
                      </w:pPr>
                      <w:r w:rsidRPr="00C70FCA">
                        <w:rPr>
                          <w:rFonts w:ascii="Verdana" w:hAnsi="Verdana"/>
                          <w:sz w:val="18"/>
                          <w:szCs w:val="18"/>
                        </w:rPr>
                        <w:t xml:space="preserve">Stratford </w:t>
                      </w:r>
                      <w:r w:rsidRPr="00C70FCA">
                        <w:rPr>
                          <w:rFonts w:ascii="Verdana" w:hAnsi="Verdana"/>
                          <w:sz w:val="18"/>
                          <w:szCs w:val="18"/>
                        </w:rPr>
                        <w:br/>
                        <w:t xml:space="preserve">London E20 1JN </w:t>
                      </w:r>
                      <w:r w:rsidRPr="00C70FCA">
                        <w:rPr>
                          <w:rFonts w:ascii="Verdana" w:hAnsi="Verdana"/>
                          <w:sz w:val="18"/>
                          <w:szCs w:val="18"/>
                        </w:rPr>
                        <w:br/>
                        <w:t xml:space="preserve">United Kingdom </w:t>
                      </w:r>
                      <w:r w:rsidRPr="00C70FCA">
                        <w:rPr>
                          <w:rFonts w:ascii="Verdana" w:hAnsi="Verdana"/>
                          <w:sz w:val="18"/>
                          <w:szCs w:val="18"/>
                        </w:rPr>
                        <w:br/>
                        <w:t xml:space="preserve">Telephone +44 (0) 300 500 0597 </w:t>
                      </w:r>
                      <w:r w:rsidRPr="00C70FCA">
                        <w:rPr>
                          <w:rFonts w:ascii="Verdana" w:hAnsi="Verdana"/>
                          <w:sz w:val="18"/>
                          <w:szCs w:val="18"/>
                        </w:rPr>
                        <w:br/>
                        <w:t xml:space="preserve">E-mail </w:t>
                      </w:r>
                      <w:hyperlink r:id="rId18" w:history="1">
                        <w:r w:rsidR="00B532C5" w:rsidRPr="004A0A08">
                          <w:rPr>
                            <w:rStyle w:val="Hyperlink"/>
                            <w:rFonts w:ascii="Verdana" w:hAnsi="Verdana"/>
                            <w:sz w:val="18"/>
                            <w:szCs w:val="18"/>
                          </w:rPr>
                          <w:t>firm.queries@fca.org.uk</w:t>
                        </w:r>
                      </w:hyperlink>
                      <w:r w:rsidRPr="00C70FCA">
                        <w:rPr>
                          <w:rFonts w:ascii="Verdana" w:hAnsi="Verdana"/>
                          <w:sz w:val="18"/>
                          <w:szCs w:val="18"/>
                        </w:rPr>
                        <w:t xml:space="preserve">  </w:t>
                      </w:r>
                    </w:p>
                    <w:p w14:paraId="76309542" w14:textId="04360622" w:rsidR="00B03385" w:rsidRPr="00E72230" w:rsidRDefault="00B03385" w:rsidP="00E72230">
                      <w:pPr>
                        <w:spacing w:after="0"/>
                        <w:ind w:left="720"/>
                        <w:rPr>
                          <w:rFonts w:ascii="Verdana" w:hAnsi="Verdana"/>
                          <w:sz w:val="18"/>
                          <w:szCs w:val="18"/>
                        </w:rPr>
                      </w:pPr>
                      <w:r w:rsidRPr="00C70FCA">
                        <w:rPr>
                          <w:rFonts w:ascii="Verdana" w:hAnsi="Verdana"/>
                          <w:sz w:val="18"/>
                          <w:szCs w:val="18"/>
                        </w:rPr>
                        <w:t xml:space="preserve">Website </w:t>
                      </w:r>
                      <w:hyperlink r:id="rId19" w:history="1">
                        <w:r w:rsidRPr="00C70FCA">
                          <w:rPr>
                            <w:rStyle w:val="Hyperlink"/>
                            <w:rFonts w:ascii="Verdana" w:hAnsi="Verdana"/>
                            <w:sz w:val="18"/>
                            <w:szCs w:val="18"/>
                          </w:rPr>
                          <w:t>http://www.fca.org.uk</w:t>
                        </w:r>
                      </w:hyperlink>
                      <w:r w:rsidRPr="00C70FCA">
                        <w:rPr>
                          <w:rFonts w:ascii="Verdana" w:hAnsi="Verdana"/>
                          <w:sz w:val="18"/>
                          <w:szCs w:val="18"/>
                        </w:rPr>
                        <w:t xml:space="preserve"> </w:t>
                      </w:r>
                      <w:r w:rsidRPr="00C70FCA">
                        <w:rPr>
                          <w:rFonts w:ascii="Verdana" w:hAnsi="Verdana"/>
                          <w:sz w:val="18"/>
                          <w:szCs w:val="18"/>
                        </w:rPr>
                        <w:br/>
                        <w:t xml:space="preserve">Registered as a Limited Company in </w:t>
                      </w:r>
                      <w:r w:rsidR="00401B18">
                        <w:rPr>
                          <w:rFonts w:ascii="Verdana" w:hAnsi="Verdana"/>
                          <w:sz w:val="18"/>
                          <w:szCs w:val="18"/>
                        </w:rPr>
                        <w:br/>
                      </w:r>
                      <w:r w:rsidRPr="00C70FCA">
                        <w:rPr>
                          <w:rFonts w:ascii="Verdana" w:hAnsi="Verdana"/>
                          <w:sz w:val="18"/>
                          <w:szCs w:val="18"/>
                        </w:rPr>
                        <w:t xml:space="preserve">England and Wales No 1920623. Registered </w:t>
                      </w:r>
                      <w:r w:rsidR="00401B18">
                        <w:rPr>
                          <w:rFonts w:ascii="Verdana" w:hAnsi="Verdana"/>
                          <w:sz w:val="18"/>
                          <w:szCs w:val="18"/>
                        </w:rPr>
                        <w:br/>
                      </w:r>
                      <w:r w:rsidRPr="00C70FCA">
                        <w:rPr>
                          <w:rFonts w:ascii="Verdana" w:hAnsi="Verdana"/>
                          <w:sz w:val="18"/>
                          <w:szCs w:val="18"/>
                        </w:rPr>
                        <w:t>Office as above</w:t>
                      </w:r>
                    </w:p>
                  </w:txbxContent>
                </v:textbox>
                <w10:wrap anchorx="page" anchory="page"/>
              </v:shape>
            </w:pict>
          </mc:Fallback>
        </mc:AlternateContent>
      </w:r>
    </w:p>
    <w:p w14:paraId="5B418668" w14:textId="77777777" w:rsidR="00EE3ABC" w:rsidRDefault="00EE3ABC" w:rsidP="00B27110">
      <w:pPr>
        <w:pStyle w:val="Text"/>
        <w:ind w:left="-2552"/>
        <w:rPr>
          <w:rFonts w:cs="Arial"/>
          <w:b/>
          <w:noProof/>
          <w:color w:val="FFFFFF"/>
          <w:sz w:val="40"/>
          <w:szCs w:val="40"/>
        </w:rPr>
      </w:pPr>
      <w:r>
        <w:rPr>
          <w:rFonts w:cs="Arial"/>
          <w:b/>
          <w:noProof/>
          <w:color w:val="FFFFFF"/>
          <w:sz w:val="40"/>
          <w:szCs w:val="40"/>
        </w:rPr>
        <w:t xml:space="preserve">Corporate </w:t>
      </w:r>
    </w:p>
    <w:p w14:paraId="5B418669" w14:textId="1FEE3577" w:rsidR="00EE3ABC" w:rsidRPr="00764E07" w:rsidRDefault="00EE3ABC" w:rsidP="00B27110">
      <w:pPr>
        <w:pStyle w:val="Text"/>
        <w:ind w:left="-2552"/>
        <w:rPr>
          <w:rFonts w:cs="Arial"/>
          <w:b/>
          <w:noProof/>
          <w:color w:val="FFFFFF"/>
          <w:sz w:val="40"/>
          <w:szCs w:val="40"/>
        </w:rPr>
      </w:pPr>
    </w:p>
    <w:p w14:paraId="5B41866A" w14:textId="77777777" w:rsidR="00EE3ABC" w:rsidRDefault="00EE3ABC" w:rsidP="00B27110">
      <w:pPr>
        <w:spacing w:before="120"/>
        <w:ind w:left="-2127" w:right="731"/>
      </w:pPr>
      <w:r>
        <w:fldChar w:fldCharType="begin">
          <w:ffData>
            <w:name w:val="Text40"/>
            <w:enabled/>
            <w:calcOnExit w:val="0"/>
            <w:textInput/>
          </w:ffData>
        </w:fldChar>
      </w:r>
      <w:bookmarkStart w:id="1" w:name="Text40"/>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1"/>
      <w:r>
        <w:tab/>
      </w:r>
    </w:p>
    <w:p w14:paraId="5B41866B" w14:textId="77777777" w:rsidR="00EE3ABC" w:rsidRDefault="00EE3ABC" w:rsidP="00B27110">
      <w:pPr>
        <w:pStyle w:val="Question"/>
        <w:keepNext/>
      </w:pPr>
    </w:p>
    <w:p w14:paraId="5B41866C" w14:textId="77777777" w:rsidR="00EE3ABC" w:rsidRDefault="00EE3ABC" w:rsidP="00B27110">
      <w:pPr>
        <w:pStyle w:val="Question"/>
        <w:keepNext/>
      </w:pPr>
    </w:p>
    <w:p w14:paraId="5B41866D" w14:textId="77777777" w:rsidR="00EE3ABC" w:rsidRPr="00DB48CA" w:rsidRDefault="00EE3ABC" w:rsidP="00B27110">
      <w:pPr>
        <w:ind w:left="-2127"/>
        <w:rPr>
          <w:rFonts w:cs="Arial"/>
        </w:rPr>
      </w:pPr>
      <w:r w:rsidRPr="00DB48CA">
        <w:rPr>
          <w:rFonts w:cs="Arial"/>
        </w:rPr>
        <w:fldChar w:fldCharType="begin">
          <w:ffData>
            <w:name w:val="Text22"/>
            <w:enabled/>
            <w:calcOnExit w:val="0"/>
            <w:textInput/>
          </w:ffData>
        </w:fldChar>
      </w:r>
      <w:bookmarkStart w:id="2" w:name="Text22"/>
      <w:r w:rsidRPr="00DB48CA">
        <w:rPr>
          <w:rFonts w:cs="Arial"/>
        </w:rPr>
        <w:instrText xml:space="preserve"> FORMTEXT </w:instrText>
      </w:r>
      <w:r w:rsidRPr="00DB48CA">
        <w:rPr>
          <w:rFonts w:cs="Arial"/>
        </w:rPr>
      </w:r>
      <w:r w:rsidRPr="00DB48CA">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sidRPr="00DB48CA">
        <w:rPr>
          <w:rFonts w:cs="Arial"/>
        </w:rPr>
        <w:fldChar w:fldCharType="end"/>
      </w:r>
      <w:bookmarkEnd w:id="2"/>
    </w:p>
    <w:p w14:paraId="5B41866E" w14:textId="546A0D02" w:rsidR="00EE3ABC" w:rsidRDefault="00EE3ABC" w:rsidP="00B27110">
      <w:pPr>
        <w:pStyle w:val="Question"/>
        <w:keepNext/>
      </w:pPr>
    </w:p>
    <w:p w14:paraId="5B41866F" w14:textId="77777777" w:rsidR="00EE3ABC" w:rsidRDefault="00EE3ABC" w:rsidP="00B27110">
      <w:pPr>
        <w:pStyle w:val="Question"/>
        <w:keepNext/>
        <w:sectPr w:rsidR="00EE3ABC" w:rsidSect="00B27110">
          <w:headerReference w:type="default" r:id="rId20"/>
          <w:footerReference w:type="default" r:id="rId21"/>
          <w:headerReference w:type="first" r:id="rId22"/>
          <w:footerReference w:type="first" r:id="rId23"/>
          <w:pgSz w:w="11906" w:h="16838"/>
          <w:pgMar w:top="1440" w:right="1440" w:bottom="1440" w:left="1440" w:header="708" w:footer="708" w:gutter="0"/>
          <w:cols w:space="708"/>
          <w:docGrid w:linePitch="360"/>
        </w:sectPr>
      </w:pPr>
    </w:p>
    <w:p w14:paraId="283F86D1" w14:textId="7881E5CC" w:rsidR="00870B1C" w:rsidRPr="00845D59" w:rsidRDefault="00870B1C" w:rsidP="00870B1C">
      <w:pPr>
        <w:pStyle w:val="Heading2"/>
        <w:spacing w:before="0" w:after="300"/>
        <w:ind w:left="-1418"/>
        <w:rPr>
          <w:rFonts w:ascii="Verdana" w:hAnsi="Verdana" w:cs="Segoe UI"/>
          <w:color w:val="0B0C0C"/>
          <w:szCs w:val="24"/>
        </w:rPr>
      </w:pPr>
      <w:r w:rsidRPr="00845D59">
        <w:rPr>
          <w:rFonts w:ascii="Verdana" w:hAnsi="Verdana" w:cs="Segoe UI"/>
          <w:color w:val="0B0C0C"/>
          <w:szCs w:val="24"/>
        </w:rPr>
        <w:lastRenderedPageBreak/>
        <w:t>Before you start:</w:t>
      </w:r>
    </w:p>
    <w:p w14:paraId="65E26C51" w14:textId="32D26D4E" w:rsidR="00800666" w:rsidRDefault="00800666" w:rsidP="00870B1C">
      <w:pPr>
        <w:pStyle w:val="govuk-body"/>
        <w:spacing w:before="0" w:beforeAutospacing="0" w:after="300" w:afterAutospacing="0"/>
        <w:ind w:left="-1418"/>
        <w:rPr>
          <w:rFonts w:ascii="Verdana" w:hAnsi="Verdana" w:cs="Segoe UI"/>
          <w:color w:val="0B0C0C"/>
          <w:sz w:val="20"/>
          <w:szCs w:val="20"/>
        </w:rPr>
      </w:pPr>
      <w:r>
        <w:rPr>
          <w:rFonts w:ascii="Verdana" w:hAnsi="Verdana" w:cs="Segoe UI"/>
          <w:color w:val="0B0C0C"/>
          <w:sz w:val="20"/>
          <w:szCs w:val="20"/>
        </w:rPr>
        <w:t>A firm must carry out its own due diligence prior to submitting this application. You must be satisfied that it has independently assessed, verified and confirmed that the candidate meet</w:t>
      </w:r>
      <w:r w:rsidR="00944D28">
        <w:rPr>
          <w:rFonts w:ascii="Verdana" w:hAnsi="Verdana" w:cs="Segoe UI"/>
          <w:color w:val="0B0C0C"/>
          <w:sz w:val="20"/>
          <w:szCs w:val="20"/>
        </w:rPr>
        <w:t>s</w:t>
      </w:r>
      <w:r>
        <w:rPr>
          <w:rFonts w:ascii="Verdana" w:hAnsi="Verdana" w:cs="Segoe UI"/>
          <w:color w:val="0B0C0C"/>
          <w:sz w:val="20"/>
          <w:szCs w:val="20"/>
        </w:rPr>
        <w:t xml:space="preserve"> the requirements of the FCA’s Fit and Proper test before continuing.</w:t>
      </w:r>
    </w:p>
    <w:p w14:paraId="7F668867" w14:textId="26E2D6B5" w:rsidR="00870B1C" w:rsidRPr="00152B65" w:rsidRDefault="00870B1C" w:rsidP="00870B1C">
      <w:pPr>
        <w:pStyle w:val="govuk-body"/>
        <w:spacing w:before="0" w:beforeAutospacing="0" w:after="300" w:afterAutospacing="0"/>
        <w:ind w:left="-1418"/>
        <w:rPr>
          <w:rFonts w:ascii="Verdana" w:hAnsi="Verdana" w:cs="Segoe UI"/>
          <w:color w:val="0B0C0C"/>
          <w:sz w:val="20"/>
          <w:szCs w:val="20"/>
        </w:rPr>
      </w:pPr>
      <w:r w:rsidRPr="00152B65">
        <w:rPr>
          <w:rFonts w:ascii="Verdana" w:hAnsi="Verdana" w:cs="Segoe UI"/>
          <w:color w:val="0B0C0C"/>
          <w:sz w:val="20"/>
          <w:szCs w:val="20"/>
        </w:rPr>
        <w:t xml:space="preserve">You must provide accurate and complete information and disclose all relevant facts. If you do not, you may be committing a criminal </w:t>
      </w:r>
      <w:proofErr w:type="gramStart"/>
      <w:r w:rsidRPr="00152B65">
        <w:rPr>
          <w:rFonts w:ascii="Verdana" w:hAnsi="Verdana" w:cs="Segoe UI"/>
          <w:color w:val="0B0C0C"/>
          <w:sz w:val="20"/>
          <w:szCs w:val="20"/>
        </w:rPr>
        <w:t>offence</w:t>
      </w:r>
      <w:proofErr w:type="gramEnd"/>
      <w:r w:rsidRPr="00152B65">
        <w:rPr>
          <w:rFonts w:ascii="Verdana" w:hAnsi="Verdana" w:cs="Segoe UI"/>
          <w:color w:val="0B0C0C"/>
          <w:sz w:val="20"/>
          <w:szCs w:val="20"/>
        </w:rPr>
        <w:t xml:space="preserve"> and it may increase the time taken to assess your application.</w:t>
      </w:r>
    </w:p>
    <w:p w14:paraId="1B8BCAF6" w14:textId="77777777" w:rsidR="00870B1C" w:rsidRPr="00152B65" w:rsidRDefault="00870B1C" w:rsidP="00870B1C">
      <w:pPr>
        <w:pStyle w:val="Heading2"/>
        <w:spacing w:before="0" w:after="300"/>
        <w:ind w:left="-1418"/>
        <w:rPr>
          <w:rFonts w:ascii="Verdana" w:hAnsi="Verdana" w:cs="Segoe UI"/>
          <w:color w:val="0B0C0C"/>
          <w:sz w:val="20"/>
        </w:rPr>
      </w:pPr>
      <w:r w:rsidRPr="00152B65">
        <w:rPr>
          <w:rFonts w:ascii="Verdana" w:hAnsi="Verdana" w:cs="Segoe UI"/>
          <w:color w:val="0B0C0C"/>
          <w:sz w:val="20"/>
        </w:rPr>
        <w:t>You'll need to provide this information about the candidate:</w:t>
      </w:r>
    </w:p>
    <w:p w14:paraId="5CF5F670" w14:textId="3B496B2C" w:rsidR="00870B1C" w:rsidRPr="00152B65" w:rsidRDefault="00870B1C" w:rsidP="00870B1C">
      <w:pPr>
        <w:pStyle w:val="ListParagraph"/>
        <w:numPr>
          <w:ilvl w:val="0"/>
          <w:numId w:val="13"/>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Contact details</w:t>
      </w:r>
      <w:r w:rsidR="000D1430">
        <w:rPr>
          <w:rFonts w:ascii="Verdana" w:hAnsi="Verdana" w:cs="Segoe UI"/>
          <w:color w:val="0B0C0C"/>
          <w:sz w:val="20"/>
          <w:szCs w:val="20"/>
        </w:rPr>
        <w:t>.</w:t>
      </w:r>
    </w:p>
    <w:p w14:paraId="62FC13EE" w14:textId="0AA142BE" w:rsidR="00870B1C" w:rsidRPr="00152B65" w:rsidRDefault="00C964E6" w:rsidP="00870B1C">
      <w:pPr>
        <w:pStyle w:val="ListParagraph"/>
        <w:numPr>
          <w:ilvl w:val="0"/>
          <w:numId w:val="13"/>
        </w:numPr>
        <w:spacing w:before="100" w:beforeAutospacing="1" w:after="75" w:line="240" w:lineRule="auto"/>
        <w:rPr>
          <w:rFonts w:ascii="Verdana" w:hAnsi="Verdana" w:cs="Segoe UI"/>
          <w:color w:val="0B0C0C"/>
          <w:sz w:val="20"/>
          <w:szCs w:val="20"/>
        </w:rPr>
      </w:pPr>
      <w:r>
        <w:rPr>
          <w:rFonts w:ascii="Verdana" w:hAnsi="Verdana" w:cs="Segoe UI"/>
          <w:color w:val="0B0C0C"/>
          <w:sz w:val="20"/>
          <w:szCs w:val="20"/>
        </w:rPr>
        <w:t xml:space="preserve">3 </w:t>
      </w:r>
      <w:r w:rsidR="00870B1C" w:rsidRPr="00152B65">
        <w:rPr>
          <w:rFonts w:ascii="Verdana" w:hAnsi="Verdana" w:cs="Segoe UI"/>
          <w:color w:val="0B0C0C"/>
          <w:sz w:val="20"/>
          <w:szCs w:val="20"/>
        </w:rPr>
        <w:t>years of address history</w:t>
      </w:r>
      <w:r w:rsidR="000D1430">
        <w:rPr>
          <w:rFonts w:ascii="Verdana" w:hAnsi="Verdana" w:cs="Segoe UI"/>
          <w:color w:val="0B0C0C"/>
          <w:sz w:val="20"/>
          <w:szCs w:val="20"/>
        </w:rPr>
        <w:t>.</w:t>
      </w:r>
    </w:p>
    <w:p w14:paraId="7B958B37" w14:textId="678A18A3" w:rsidR="00870B1C" w:rsidRPr="00152B65" w:rsidRDefault="00870B1C" w:rsidP="00870B1C">
      <w:pPr>
        <w:pStyle w:val="ListParagraph"/>
        <w:numPr>
          <w:ilvl w:val="0"/>
          <w:numId w:val="13"/>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The nature of arrangements between the candidate and the firm</w:t>
      </w:r>
      <w:r w:rsidR="000D1430">
        <w:rPr>
          <w:rFonts w:ascii="Verdana" w:hAnsi="Verdana" w:cs="Segoe UI"/>
          <w:color w:val="0B0C0C"/>
          <w:sz w:val="20"/>
          <w:szCs w:val="20"/>
        </w:rPr>
        <w:t>.</w:t>
      </w:r>
    </w:p>
    <w:p w14:paraId="330AC38E" w14:textId="37E00619" w:rsidR="00870B1C" w:rsidRPr="00152B65" w:rsidRDefault="00870B1C" w:rsidP="00870B1C">
      <w:pPr>
        <w:pStyle w:val="ListParagraph"/>
        <w:numPr>
          <w:ilvl w:val="0"/>
          <w:numId w:val="13"/>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The senior management functions(s) being applied for including job titles</w:t>
      </w:r>
      <w:r w:rsidR="007F7C3A">
        <w:rPr>
          <w:rFonts w:ascii="Verdana" w:hAnsi="Verdana" w:cs="Segoe UI"/>
          <w:color w:val="0B0C0C"/>
          <w:sz w:val="20"/>
          <w:szCs w:val="20"/>
        </w:rPr>
        <w:t>.</w:t>
      </w:r>
      <w:r w:rsidRPr="00152B65">
        <w:rPr>
          <w:rFonts w:ascii="Verdana" w:hAnsi="Verdana" w:cs="Segoe UI"/>
          <w:color w:val="0B0C0C"/>
          <w:sz w:val="20"/>
          <w:szCs w:val="20"/>
        </w:rPr>
        <w:t xml:space="preserve"> </w:t>
      </w:r>
      <w:r w:rsidR="007F7C3A">
        <w:rPr>
          <w:rFonts w:ascii="Verdana" w:hAnsi="Verdana" w:cs="Segoe UI"/>
          <w:color w:val="0B0C0C"/>
          <w:sz w:val="20"/>
          <w:szCs w:val="20"/>
        </w:rPr>
        <w:t>F</w:t>
      </w:r>
      <w:r w:rsidRPr="00152B65">
        <w:rPr>
          <w:rFonts w:ascii="Verdana" w:hAnsi="Verdana" w:cs="Segoe UI"/>
          <w:color w:val="0B0C0C"/>
          <w:sz w:val="20"/>
          <w:szCs w:val="20"/>
        </w:rPr>
        <w:t>or appointed representatives (AR),</w:t>
      </w:r>
      <w:r w:rsidR="007F7C3A">
        <w:rPr>
          <w:rFonts w:ascii="Verdana" w:hAnsi="Verdana" w:cs="Segoe UI"/>
          <w:color w:val="0B0C0C"/>
          <w:sz w:val="20"/>
          <w:szCs w:val="20"/>
        </w:rPr>
        <w:t xml:space="preserve"> </w:t>
      </w:r>
      <w:r w:rsidRPr="00152B65">
        <w:rPr>
          <w:rFonts w:ascii="Verdana" w:hAnsi="Verdana" w:cs="Segoe UI"/>
          <w:color w:val="0B0C0C"/>
          <w:sz w:val="20"/>
          <w:szCs w:val="20"/>
        </w:rPr>
        <w:t>the controlled function(s) being applied for, including job titles</w:t>
      </w:r>
      <w:r w:rsidR="000D1430">
        <w:rPr>
          <w:rFonts w:ascii="Verdana" w:hAnsi="Verdana" w:cs="Segoe UI"/>
          <w:color w:val="0B0C0C"/>
          <w:sz w:val="20"/>
          <w:szCs w:val="20"/>
        </w:rPr>
        <w:t>.</w:t>
      </w:r>
    </w:p>
    <w:p w14:paraId="3EFCDAC1" w14:textId="2856C19A" w:rsidR="00870B1C" w:rsidRPr="00152B65" w:rsidRDefault="00870B1C" w:rsidP="00870B1C">
      <w:pPr>
        <w:pStyle w:val="ListParagraph"/>
        <w:numPr>
          <w:ilvl w:val="0"/>
          <w:numId w:val="13"/>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The role and responsibilities the candidate will perform as part of their senior management function(s) or controlled functions(s)</w:t>
      </w:r>
      <w:r w:rsidR="000D1430">
        <w:rPr>
          <w:rFonts w:ascii="Verdana" w:hAnsi="Verdana" w:cs="Segoe UI"/>
          <w:color w:val="0B0C0C"/>
          <w:sz w:val="20"/>
          <w:szCs w:val="20"/>
        </w:rPr>
        <w:t>.</w:t>
      </w:r>
    </w:p>
    <w:p w14:paraId="0560F27D" w14:textId="234E0697" w:rsidR="00870B1C" w:rsidRPr="00152B65" w:rsidRDefault="00870B1C" w:rsidP="00870B1C">
      <w:pPr>
        <w:pStyle w:val="ListParagraph"/>
        <w:numPr>
          <w:ilvl w:val="0"/>
          <w:numId w:val="13"/>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10 years</w:t>
      </w:r>
      <w:r w:rsidR="00C964E6">
        <w:rPr>
          <w:rFonts w:ascii="Verdana" w:hAnsi="Verdana" w:cs="Segoe UI"/>
          <w:color w:val="0B0C0C"/>
          <w:sz w:val="20"/>
          <w:szCs w:val="20"/>
        </w:rPr>
        <w:t xml:space="preserve"> of employment history</w:t>
      </w:r>
      <w:r w:rsidRPr="00152B65">
        <w:rPr>
          <w:rFonts w:ascii="Verdana" w:hAnsi="Verdana" w:cs="Segoe UI"/>
          <w:color w:val="0B0C0C"/>
          <w:sz w:val="20"/>
          <w:szCs w:val="20"/>
        </w:rPr>
        <w:t>, including nature of employment, employer details, roles and responsibilities and reasons for leaving</w:t>
      </w:r>
      <w:r w:rsidR="000D1430">
        <w:rPr>
          <w:rFonts w:ascii="Verdana" w:hAnsi="Verdana" w:cs="Segoe UI"/>
          <w:color w:val="0B0C0C"/>
          <w:sz w:val="20"/>
          <w:szCs w:val="20"/>
        </w:rPr>
        <w:t>.</w:t>
      </w:r>
    </w:p>
    <w:p w14:paraId="6C5FA8BB" w14:textId="035F99F0" w:rsidR="00935B63" w:rsidRDefault="00935B63" w:rsidP="00870B1C">
      <w:pPr>
        <w:pStyle w:val="ListParagraph"/>
        <w:numPr>
          <w:ilvl w:val="0"/>
          <w:numId w:val="13"/>
        </w:numPr>
        <w:spacing w:before="100" w:beforeAutospacing="1" w:after="75" w:line="240" w:lineRule="auto"/>
        <w:rPr>
          <w:rFonts w:ascii="Verdana" w:hAnsi="Verdana" w:cs="Segoe UI"/>
          <w:color w:val="0B0C0C"/>
          <w:sz w:val="20"/>
          <w:szCs w:val="20"/>
        </w:rPr>
      </w:pPr>
      <w:r>
        <w:rPr>
          <w:rFonts w:ascii="Verdana" w:hAnsi="Verdana" w:cs="Segoe UI"/>
          <w:color w:val="0B0C0C"/>
          <w:sz w:val="20"/>
          <w:szCs w:val="20"/>
        </w:rPr>
        <w:t>Details of any qualifications held</w:t>
      </w:r>
      <w:r w:rsidR="000D1430">
        <w:rPr>
          <w:rFonts w:ascii="Verdana" w:hAnsi="Verdana" w:cs="Segoe UI"/>
          <w:color w:val="0B0C0C"/>
          <w:sz w:val="20"/>
          <w:szCs w:val="20"/>
        </w:rPr>
        <w:t>.</w:t>
      </w:r>
    </w:p>
    <w:p w14:paraId="734346C0" w14:textId="05A13FD1" w:rsidR="00870B1C" w:rsidRPr="00152B65" w:rsidRDefault="00870B1C" w:rsidP="00870B1C">
      <w:pPr>
        <w:pStyle w:val="ListParagraph"/>
        <w:numPr>
          <w:ilvl w:val="0"/>
          <w:numId w:val="13"/>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The candidate’s fitness and propriety</w:t>
      </w:r>
      <w:r w:rsidR="000D1430">
        <w:rPr>
          <w:rFonts w:ascii="Verdana" w:hAnsi="Verdana" w:cs="Segoe UI"/>
          <w:color w:val="0B0C0C"/>
          <w:sz w:val="20"/>
          <w:szCs w:val="20"/>
        </w:rPr>
        <w:t>.</w:t>
      </w:r>
    </w:p>
    <w:p w14:paraId="76FE2D6E" w14:textId="5854031C" w:rsidR="00870B1C" w:rsidRPr="00152B65" w:rsidRDefault="00C851CE" w:rsidP="00870B1C">
      <w:pPr>
        <w:pStyle w:val="ListParagraph"/>
        <w:numPr>
          <w:ilvl w:val="0"/>
          <w:numId w:val="13"/>
        </w:numPr>
        <w:spacing w:before="100" w:beforeAutospacing="1" w:after="75" w:line="240" w:lineRule="auto"/>
        <w:rPr>
          <w:rFonts w:ascii="Verdana" w:hAnsi="Verdana" w:cs="Segoe UI"/>
          <w:color w:val="0B0C0C"/>
          <w:sz w:val="20"/>
          <w:szCs w:val="20"/>
        </w:rPr>
      </w:pPr>
      <w:r>
        <w:rPr>
          <w:rFonts w:ascii="Verdana" w:hAnsi="Verdana" w:cs="Segoe UI"/>
          <w:color w:val="0B0C0C"/>
          <w:sz w:val="20"/>
          <w:szCs w:val="20"/>
        </w:rPr>
        <w:t xml:space="preserve">A </w:t>
      </w:r>
      <w:r w:rsidRPr="006F1D58">
        <w:rPr>
          <w:rFonts w:ascii="Verdana" w:hAnsi="Verdana" w:cs="Segoe UI"/>
          <w:color w:val="0B0C0C"/>
          <w:sz w:val="20"/>
          <w:szCs w:val="20"/>
        </w:rPr>
        <w:t>criminal records</w:t>
      </w:r>
      <w:r w:rsidR="00870B1C" w:rsidRPr="00152B65">
        <w:rPr>
          <w:rFonts w:ascii="Verdana" w:hAnsi="Verdana" w:cs="Segoe UI"/>
          <w:color w:val="0B0C0C"/>
          <w:sz w:val="20"/>
          <w:szCs w:val="20"/>
        </w:rPr>
        <w:t xml:space="preserve"> check and 6 years employment reference checks</w:t>
      </w:r>
      <w:r w:rsidR="000D1430">
        <w:rPr>
          <w:rFonts w:ascii="Verdana" w:hAnsi="Verdana" w:cs="Segoe UI"/>
          <w:color w:val="0B0C0C"/>
          <w:sz w:val="20"/>
          <w:szCs w:val="20"/>
        </w:rPr>
        <w:t>.</w:t>
      </w:r>
    </w:p>
    <w:p w14:paraId="1021D491" w14:textId="593FF36D" w:rsidR="00870B1C" w:rsidRPr="00152B65" w:rsidRDefault="00870B1C" w:rsidP="00870B1C">
      <w:pPr>
        <w:pStyle w:val="Heading2"/>
        <w:spacing w:before="0" w:after="300"/>
        <w:ind w:left="-1418"/>
        <w:rPr>
          <w:rFonts w:ascii="Verdana" w:hAnsi="Verdana" w:cs="Segoe UI"/>
          <w:color w:val="0B0C0C"/>
          <w:sz w:val="20"/>
        </w:rPr>
      </w:pPr>
      <w:r w:rsidRPr="00152B65">
        <w:rPr>
          <w:rFonts w:ascii="Verdana" w:hAnsi="Verdana" w:cs="Segoe UI"/>
          <w:color w:val="0B0C0C"/>
          <w:sz w:val="20"/>
        </w:rPr>
        <w:br/>
        <w:t>You may also need:</w:t>
      </w:r>
    </w:p>
    <w:p w14:paraId="7CE47F09" w14:textId="4F4061A3" w:rsidR="00870B1C" w:rsidRPr="00152B65" w:rsidRDefault="00870B1C" w:rsidP="00870B1C">
      <w:pPr>
        <w:pStyle w:val="ListParagraph"/>
        <w:numPr>
          <w:ilvl w:val="0"/>
          <w:numId w:val="14"/>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details of any directorships held in last 10 years</w:t>
      </w:r>
    </w:p>
    <w:p w14:paraId="64EA7D98" w14:textId="77777777" w:rsidR="00870B1C" w:rsidRPr="00152B65" w:rsidRDefault="00870B1C" w:rsidP="00870B1C">
      <w:pPr>
        <w:pStyle w:val="ListParagraph"/>
        <w:numPr>
          <w:ilvl w:val="0"/>
          <w:numId w:val="14"/>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copies of skills gap analysis, a learning and development plan, induction programme information, an organisational chart, a CV and a management responsibilities map</w:t>
      </w:r>
    </w:p>
    <w:p w14:paraId="12E11DD8" w14:textId="77777777" w:rsidR="00870B1C" w:rsidRPr="00152B65" w:rsidRDefault="00870B1C" w:rsidP="00870B1C">
      <w:pPr>
        <w:pStyle w:val="ListParagraph"/>
        <w:numPr>
          <w:ilvl w:val="0"/>
          <w:numId w:val="14"/>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details of any prescribed responsibilities, overall responsibilities, local responsibilities or other responsibilities the candidate will be carrying out</w:t>
      </w:r>
    </w:p>
    <w:p w14:paraId="7DF6A53A" w14:textId="0AA241F9" w:rsidR="00E206E4" w:rsidRPr="00E206E4" w:rsidRDefault="00E206E4" w:rsidP="00E206E4">
      <w:pPr>
        <w:pStyle w:val="ListParagraph"/>
        <w:numPr>
          <w:ilvl w:val="0"/>
          <w:numId w:val="14"/>
        </w:numPr>
        <w:spacing w:before="100" w:beforeAutospacing="1" w:after="75" w:line="240" w:lineRule="auto"/>
        <w:rPr>
          <w:rFonts w:ascii="Verdana" w:hAnsi="Verdana" w:cs="Segoe UI"/>
          <w:color w:val="0B0C0C"/>
          <w:sz w:val="20"/>
          <w:szCs w:val="20"/>
        </w:rPr>
      </w:pPr>
      <w:r w:rsidRPr="00E206E4">
        <w:rPr>
          <w:rFonts w:ascii="Verdana" w:hAnsi="Verdana" w:cs="Segoe UI"/>
          <w:color w:val="0B0C0C"/>
          <w:sz w:val="20"/>
          <w:szCs w:val="20"/>
        </w:rPr>
        <w:t xml:space="preserve">a card payment </w:t>
      </w:r>
      <w:r w:rsidR="001237D9">
        <w:rPr>
          <w:rFonts w:ascii="Verdana" w:hAnsi="Verdana" w:cs="Segoe UI"/>
          <w:color w:val="0B0C0C"/>
          <w:sz w:val="20"/>
          <w:szCs w:val="20"/>
        </w:rPr>
        <w:t xml:space="preserve">for a category 1 fee </w:t>
      </w:r>
      <w:r w:rsidRPr="00E206E4">
        <w:rPr>
          <w:rFonts w:ascii="Verdana" w:hAnsi="Verdana" w:cs="Segoe UI"/>
          <w:color w:val="0B0C0C"/>
          <w:sz w:val="20"/>
          <w:szCs w:val="20"/>
        </w:rPr>
        <w:t>(for all standalone long form applications or where there is a change to the candidate’s fitness and propriety)</w:t>
      </w:r>
      <w:r w:rsidR="001237D9">
        <w:rPr>
          <w:rFonts w:ascii="Verdana" w:hAnsi="Verdana" w:cs="Segoe UI"/>
          <w:color w:val="0B0C0C"/>
          <w:sz w:val="20"/>
          <w:szCs w:val="20"/>
        </w:rPr>
        <w:t xml:space="preserve">. Find out more about </w:t>
      </w:r>
      <w:hyperlink r:id="rId24" w:history="1">
        <w:r w:rsidR="001237D9" w:rsidRPr="001237D9">
          <w:rPr>
            <w:rStyle w:val="Hyperlink"/>
            <w:rFonts w:ascii="Verdana" w:hAnsi="Verdana" w:cs="Segoe UI"/>
            <w:sz w:val="20"/>
            <w:szCs w:val="20"/>
          </w:rPr>
          <w:t>your application fee</w:t>
        </w:r>
      </w:hyperlink>
      <w:r w:rsidR="001237D9">
        <w:rPr>
          <w:rFonts w:ascii="Verdana" w:hAnsi="Verdana" w:cs="Segoe UI"/>
          <w:color w:val="0B0C0C"/>
          <w:sz w:val="20"/>
          <w:szCs w:val="20"/>
        </w:rPr>
        <w:t xml:space="preserve">, including how to pay. </w:t>
      </w:r>
    </w:p>
    <w:p w14:paraId="15A53DE4" w14:textId="706CF98C" w:rsidR="00876615" w:rsidRDefault="00876615">
      <w:pPr>
        <w:rPr>
          <w:b/>
        </w:rPr>
      </w:pPr>
      <w:r>
        <w:rPr>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876615" w:rsidRPr="00EB352E" w14:paraId="7410A35A" w14:textId="77777777" w:rsidTr="00BC6CA1">
        <w:trPr>
          <w:trHeight w:hRule="exact" w:val="559"/>
        </w:trPr>
        <w:tc>
          <w:tcPr>
            <w:tcW w:w="2268" w:type="dxa"/>
            <w:shd w:val="clear" w:color="auto" w:fill="701B45"/>
            <w:vAlign w:val="center"/>
          </w:tcPr>
          <w:p w14:paraId="57E50A87" w14:textId="63387D7D" w:rsidR="00876615" w:rsidRPr="00EB352E" w:rsidRDefault="00876615" w:rsidP="00BC6CA1">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Pr>
                <w:rFonts w:ascii="Verdana" w:hAnsi="Verdana"/>
              </w:rPr>
              <w:t>1</w:t>
            </w:r>
          </w:p>
        </w:tc>
        <w:tc>
          <w:tcPr>
            <w:tcW w:w="7825" w:type="dxa"/>
            <w:shd w:val="clear" w:color="auto" w:fill="701B45"/>
            <w:vAlign w:val="center"/>
          </w:tcPr>
          <w:p w14:paraId="08D1CF76" w14:textId="77777777" w:rsidR="00876615" w:rsidRPr="00EB352E" w:rsidRDefault="00876615" w:rsidP="00BC6CA1">
            <w:pPr>
              <w:pStyle w:val="Sectionheading"/>
              <w:spacing w:before="0"/>
              <w:rPr>
                <w:rFonts w:ascii="Verdana" w:hAnsi="Verdana"/>
              </w:rPr>
            </w:pPr>
            <w:r>
              <w:rPr>
                <w:rFonts w:ascii="Verdana" w:hAnsi="Verdana"/>
              </w:rPr>
              <w:t>Application contact details</w:t>
            </w:r>
          </w:p>
        </w:tc>
      </w:tr>
    </w:tbl>
    <w:p w14:paraId="3D57AA75" w14:textId="6401304B" w:rsidR="00876615" w:rsidRDefault="00876615" w:rsidP="00876615">
      <w:pPr>
        <w:pStyle w:val="Question"/>
        <w:rPr>
          <w:rFonts w:ascii="Verdana" w:hAnsi="Verdana"/>
          <w:b/>
        </w:rPr>
      </w:pPr>
      <w:r w:rsidRPr="0019793F">
        <w:rPr>
          <w:b/>
        </w:rPr>
        <w:tab/>
      </w:r>
      <w:r>
        <w:rPr>
          <w:rFonts w:ascii="Verdana" w:hAnsi="Verdana"/>
          <w:b/>
        </w:rPr>
        <w:t>1</w:t>
      </w:r>
      <w:r w:rsidRPr="00B27110">
        <w:rPr>
          <w:rFonts w:ascii="Verdana" w:hAnsi="Verdana"/>
          <w:b/>
        </w:rPr>
        <w:t>.</w:t>
      </w:r>
      <w:r>
        <w:rPr>
          <w:rFonts w:ascii="Verdana" w:hAnsi="Verdana"/>
          <w:b/>
        </w:rPr>
        <w:t>1</w:t>
      </w:r>
      <w:r w:rsidRPr="00B27110">
        <w:rPr>
          <w:rFonts w:ascii="Verdana" w:hAnsi="Verdana"/>
          <w:b/>
        </w:rPr>
        <w:tab/>
      </w:r>
      <w:r>
        <w:rPr>
          <w:rFonts w:ascii="Verdana" w:hAnsi="Verdana"/>
          <w:b/>
        </w:rPr>
        <w:t xml:space="preserve">Who should we contact from the firm </w:t>
      </w:r>
      <w:r w:rsidR="00326C97">
        <w:rPr>
          <w:rFonts w:ascii="Verdana" w:hAnsi="Verdana"/>
          <w:b/>
        </w:rPr>
        <w:t>about this application</w:t>
      </w:r>
      <w:r>
        <w:rPr>
          <w:rFonts w:ascii="Verdana" w:hAnsi="Verdana"/>
          <w:b/>
        </w:rPr>
        <w:t>?</w:t>
      </w:r>
    </w:p>
    <w:p w14:paraId="67332098" w14:textId="77777777" w:rsidR="00876615" w:rsidRPr="00326C97" w:rsidRDefault="00876615" w:rsidP="00876615">
      <w:pPr>
        <w:pStyle w:val="Question"/>
        <w:rPr>
          <w:rFonts w:ascii="Verdana" w:hAnsi="Verdana"/>
          <w:b/>
          <w:bCs/>
        </w:rPr>
      </w:pPr>
      <w:r w:rsidRPr="00326C97">
        <w:rPr>
          <w:rFonts w:ascii="Verdana" w:hAnsi="Verdana"/>
          <w:b/>
          <w:bCs/>
        </w:rPr>
        <w:tab/>
      </w:r>
      <w:r w:rsidRPr="00326C97">
        <w:rPr>
          <w:rFonts w:ascii="Verdana" w:hAnsi="Verdana"/>
          <w:b/>
          <w:bCs/>
        </w:rPr>
        <w:tab/>
        <w:t>First name(s)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76615" w:rsidRPr="00E0460D" w14:paraId="6AB85F6F" w14:textId="77777777" w:rsidTr="00BC6CA1">
        <w:trPr>
          <w:trHeight w:hRule="exact" w:val="397"/>
        </w:trPr>
        <w:tc>
          <w:tcPr>
            <w:tcW w:w="7088" w:type="dxa"/>
            <w:vAlign w:val="center"/>
          </w:tcPr>
          <w:p w14:paraId="2F765C1C" w14:textId="77777777" w:rsidR="00876615" w:rsidRPr="00E0460D" w:rsidRDefault="00876615" w:rsidP="00BC6C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E32072E" w14:textId="77777777" w:rsidR="00876615" w:rsidRPr="004F5663" w:rsidRDefault="00876615" w:rsidP="00876615">
      <w:pPr>
        <w:pStyle w:val="Question"/>
        <w:rPr>
          <w:rFonts w:ascii="Verdana" w:hAnsi="Verdana"/>
          <w:b/>
          <w:bCs/>
        </w:rPr>
      </w:pPr>
      <w:r w:rsidRPr="004F5663">
        <w:rPr>
          <w:rFonts w:ascii="Verdana" w:hAnsi="Verdana"/>
          <w:b/>
          <w:bCs/>
        </w:rPr>
        <w:tab/>
      </w:r>
      <w:r w:rsidRPr="004F5663">
        <w:rPr>
          <w:rFonts w:ascii="Verdana" w:hAnsi="Verdana"/>
          <w:b/>
          <w:bCs/>
        </w:rPr>
        <w:tab/>
        <w:t>Last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76615" w:rsidRPr="00E0460D" w14:paraId="5E3C2926" w14:textId="77777777" w:rsidTr="00BC6CA1">
        <w:trPr>
          <w:trHeight w:hRule="exact" w:val="397"/>
        </w:trPr>
        <w:tc>
          <w:tcPr>
            <w:tcW w:w="7088" w:type="dxa"/>
            <w:vAlign w:val="center"/>
          </w:tcPr>
          <w:p w14:paraId="204A5218" w14:textId="77777777" w:rsidR="00876615" w:rsidRPr="00E0460D" w:rsidRDefault="00876615" w:rsidP="00BC6C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5038D1E" w14:textId="77777777" w:rsidR="00876615" w:rsidRPr="004F5663" w:rsidRDefault="00876615" w:rsidP="00876615">
      <w:pPr>
        <w:pStyle w:val="Question"/>
        <w:rPr>
          <w:rFonts w:ascii="Verdana" w:hAnsi="Verdana"/>
          <w:b/>
          <w:bCs/>
        </w:rPr>
      </w:pPr>
      <w:r w:rsidRPr="004F5663">
        <w:rPr>
          <w:rFonts w:ascii="Verdana" w:hAnsi="Verdana"/>
          <w:b/>
          <w:bCs/>
        </w:rPr>
        <w:tab/>
      </w:r>
      <w:r w:rsidRPr="004F5663">
        <w:rPr>
          <w:rFonts w:ascii="Verdana" w:hAnsi="Verdana"/>
          <w:b/>
          <w:bCs/>
        </w:rPr>
        <w:tab/>
        <w:t>Contact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76615" w:rsidRPr="00E0460D" w14:paraId="0451FDE1" w14:textId="77777777" w:rsidTr="00BC6CA1">
        <w:trPr>
          <w:trHeight w:hRule="exact" w:val="397"/>
        </w:trPr>
        <w:tc>
          <w:tcPr>
            <w:tcW w:w="7088" w:type="dxa"/>
            <w:vAlign w:val="center"/>
          </w:tcPr>
          <w:p w14:paraId="34498A78" w14:textId="77777777" w:rsidR="00876615" w:rsidRPr="00E0460D" w:rsidRDefault="00876615" w:rsidP="00BC6C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88563DF" w14:textId="77777777" w:rsidR="00876615" w:rsidRPr="00AB41DB" w:rsidRDefault="00876615" w:rsidP="00876615">
      <w:pPr>
        <w:pStyle w:val="Question"/>
        <w:rPr>
          <w:rFonts w:ascii="Verdana" w:hAnsi="Verdana"/>
          <w:b/>
          <w:bCs/>
        </w:rPr>
      </w:pPr>
      <w:r w:rsidRPr="00AB41DB">
        <w:rPr>
          <w:rFonts w:ascii="Verdana" w:hAnsi="Verdana"/>
          <w:b/>
          <w:bCs/>
        </w:rPr>
        <w:tab/>
      </w:r>
      <w:r w:rsidRPr="00AB41DB">
        <w:rPr>
          <w:rFonts w:ascii="Verdana" w:hAnsi="Verdana"/>
          <w:b/>
          <w:bCs/>
        </w:rPr>
        <w:tab/>
        <w:t>Email address</w:t>
      </w:r>
    </w:p>
    <w:tbl>
      <w:tblPr>
        <w:tblW w:w="708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76615" w:rsidRPr="00E0460D" w14:paraId="3535BA35" w14:textId="77777777" w:rsidTr="00BC6CA1">
        <w:trPr>
          <w:trHeight w:hRule="exact" w:val="397"/>
        </w:trPr>
        <w:tc>
          <w:tcPr>
            <w:tcW w:w="7088" w:type="dxa"/>
            <w:vAlign w:val="center"/>
          </w:tcPr>
          <w:p w14:paraId="105558A0" w14:textId="77777777" w:rsidR="00876615" w:rsidRPr="00E0460D" w:rsidRDefault="00876615" w:rsidP="00BC6C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3465345" w14:textId="60EB32E3" w:rsidR="00A942FF" w:rsidRDefault="00A942FF"/>
    <w:p w14:paraId="3A0C1BB6" w14:textId="77777777" w:rsidR="00A942FF" w:rsidRDefault="00A942FF">
      <w: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1B0DF8" w:rsidRPr="00EB352E" w14:paraId="302736EA" w14:textId="77777777" w:rsidTr="007139A1">
        <w:trPr>
          <w:trHeight w:hRule="exact" w:val="559"/>
        </w:trPr>
        <w:tc>
          <w:tcPr>
            <w:tcW w:w="2268" w:type="dxa"/>
            <w:shd w:val="clear" w:color="auto" w:fill="701B45"/>
            <w:vAlign w:val="center"/>
          </w:tcPr>
          <w:p w14:paraId="7A6704BA" w14:textId="0932FFD4" w:rsidR="001B0DF8" w:rsidRPr="00EB352E" w:rsidRDefault="001B0DF8" w:rsidP="007139A1">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sidR="00A942FF">
              <w:rPr>
                <w:rFonts w:ascii="Verdana" w:hAnsi="Verdana"/>
              </w:rPr>
              <w:t>2</w:t>
            </w:r>
          </w:p>
        </w:tc>
        <w:tc>
          <w:tcPr>
            <w:tcW w:w="7825" w:type="dxa"/>
            <w:shd w:val="clear" w:color="auto" w:fill="701B45"/>
            <w:vAlign w:val="center"/>
          </w:tcPr>
          <w:p w14:paraId="5D2D5BCA" w14:textId="77777777" w:rsidR="001B0DF8" w:rsidRPr="00EB352E" w:rsidRDefault="001B0DF8" w:rsidP="007139A1">
            <w:pPr>
              <w:pStyle w:val="Sectionheading"/>
              <w:spacing w:before="0"/>
              <w:rPr>
                <w:rFonts w:ascii="Verdana" w:hAnsi="Verdana"/>
              </w:rPr>
            </w:pPr>
            <w:r>
              <w:rPr>
                <w:rFonts w:ascii="Verdana" w:hAnsi="Verdana"/>
              </w:rPr>
              <w:t>Firm identification details</w:t>
            </w:r>
          </w:p>
        </w:tc>
      </w:tr>
    </w:tbl>
    <w:p w14:paraId="6B728360" w14:textId="7EFBD844" w:rsidR="001B0DF8" w:rsidRPr="00B27110" w:rsidRDefault="001B0DF8" w:rsidP="001B0DF8">
      <w:pPr>
        <w:pStyle w:val="Question"/>
        <w:rPr>
          <w:rFonts w:ascii="Verdana" w:hAnsi="Verdana"/>
          <w:b/>
        </w:rPr>
      </w:pPr>
      <w:r w:rsidRPr="00B27110">
        <w:rPr>
          <w:rFonts w:ascii="Verdana" w:hAnsi="Verdana"/>
          <w:b/>
        </w:rPr>
        <w:tab/>
      </w:r>
      <w:r w:rsidR="00A942FF">
        <w:rPr>
          <w:rFonts w:ascii="Verdana" w:hAnsi="Verdana"/>
          <w:b/>
        </w:rPr>
        <w:t>2</w:t>
      </w:r>
      <w:r w:rsidRPr="00B27110">
        <w:rPr>
          <w:rFonts w:ascii="Verdana" w:hAnsi="Verdana"/>
          <w:b/>
        </w:rPr>
        <w:t>.1</w:t>
      </w:r>
      <w:r w:rsidRPr="00B27110">
        <w:rPr>
          <w:rFonts w:ascii="Verdana" w:hAnsi="Verdana"/>
          <w:b/>
        </w:rPr>
        <w:tab/>
      </w:r>
      <w:r>
        <w:rPr>
          <w:rFonts w:ascii="Verdana" w:hAnsi="Verdana"/>
          <w:b/>
        </w:rPr>
        <w:t xml:space="preserve">Name of firm </w:t>
      </w:r>
      <w:r w:rsidR="00A942FF">
        <w:rPr>
          <w:rFonts w:ascii="Verdana" w:hAnsi="Verdana"/>
          <w:b/>
        </w:rPr>
        <w:t>making this application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B0DF8" w:rsidRPr="00E0460D" w14:paraId="269D0250" w14:textId="77777777" w:rsidTr="007139A1">
        <w:trPr>
          <w:trHeight w:hRule="exact" w:val="397"/>
        </w:trPr>
        <w:tc>
          <w:tcPr>
            <w:tcW w:w="7088" w:type="dxa"/>
            <w:vAlign w:val="center"/>
          </w:tcPr>
          <w:p w14:paraId="2326E7F2" w14:textId="77777777" w:rsidR="001B0DF8" w:rsidRPr="00E0460D" w:rsidRDefault="001B0DF8" w:rsidP="007139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06E70E8" w14:textId="002F0C4E" w:rsidR="001B0DF8" w:rsidRPr="00B27110" w:rsidRDefault="001B0DF8" w:rsidP="001B0DF8">
      <w:pPr>
        <w:pStyle w:val="Question"/>
        <w:rPr>
          <w:rFonts w:ascii="Verdana" w:hAnsi="Verdana"/>
          <w:b/>
        </w:rPr>
      </w:pPr>
      <w:r w:rsidRPr="00B27110">
        <w:rPr>
          <w:rFonts w:ascii="Verdana" w:hAnsi="Verdana"/>
          <w:b/>
        </w:rPr>
        <w:tab/>
      </w:r>
      <w:r w:rsidR="00A942FF">
        <w:rPr>
          <w:rFonts w:ascii="Verdana" w:hAnsi="Verdana"/>
          <w:b/>
        </w:rPr>
        <w:t>2</w:t>
      </w:r>
      <w:r w:rsidRPr="00B27110">
        <w:rPr>
          <w:rFonts w:ascii="Verdana" w:hAnsi="Verdana"/>
          <w:b/>
        </w:rPr>
        <w:t>.2</w:t>
      </w:r>
      <w:r w:rsidRPr="00B27110">
        <w:rPr>
          <w:rFonts w:ascii="Verdana" w:hAnsi="Verdana"/>
          <w:b/>
        </w:rPr>
        <w:tab/>
      </w:r>
      <w:r>
        <w:rPr>
          <w:rFonts w:ascii="Verdana" w:hAnsi="Verdana"/>
          <w:b/>
        </w:rPr>
        <w:t>Firm Reference Number (FRN)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B0DF8" w:rsidRPr="00E0460D" w14:paraId="6D853E01" w14:textId="77777777" w:rsidTr="007139A1">
        <w:trPr>
          <w:trHeight w:hRule="exact" w:val="397"/>
        </w:trPr>
        <w:tc>
          <w:tcPr>
            <w:tcW w:w="7088" w:type="dxa"/>
            <w:vAlign w:val="center"/>
          </w:tcPr>
          <w:p w14:paraId="57EE56D0" w14:textId="77777777" w:rsidR="001B0DF8" w:rsidRPr="00E0460D" w:rsidRDefault="001B0DF8" w:rsidP="007139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8CB22AF" w14:textId="77777777" w:rsidR="009178E6" w:rsidRDefault="009178E6" w:rsidP="001B0DF8">
      <w:pPr>
        <w:pStyle w:val="Question"/>
        <w:rPr>
          <w:b/>
        </w:rPr>
      </w:pPr>
    </w:p>
    <w:p w14:paraId="31A45999" w14:textId="77777777" w:rsidR="009178E6" w:rsidRDefault="009178E6">
      <w:pPr>
        <w:rPr>
          <w:rFonts w:ascii="Arial" w:eastAsia="Times New Roman" w:hAnsi="Arial" w:cs="Times New Roman"/>
          <w:b/>
          <w:sz w:val="18"/>
          <w:szCs w:val="20"/>
          <w:lang w:eastAsia="en-GB"/>
        </w:rPr>
      </w:pPr>
      <w:r>
        <w:rPr>
          <w:b/>
        </w:rPr>
        <w:br w:type="page"/>
      </w:r>
    </w:p>
    <w:p w14:paraId="48293778" w14:textId="77777777" w:rsidR="004A23BC" w:rsidRDefault="004A23BC">
      <w:pPr>
        <w:rPr>
          <w:b/>
        </w:rPr>
      </w:pPr>
    </w:p>
    <w:tbl>
      <w:tblPr>
        <w:tblW w:w="10093" w:type="dxa"/>
        <w:tblInd w:w="-2262"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0830DE" w:rsidRPr="00EB352E" w14:paraId="5B418675" w14:textId="77777777" w:rsidTr="004951F6">
        <w:trPr>
          <w:trHeight w:hRule="exact" w:val="559"/>
        </w:trPr>
        <w:tc>
          <w:tcPr>
            <w:tcW w:w="2268" w:type="dxa"/>
            <w:shd w:val="clear" w:color="auto" w:fill="701B45"/>
            <w:vAlign w:val="center"/>
          </w:tcPr>
          <w:p w14:paraId="5B418673" w14:textId="7D8AD89C" w:rsidR="000830DE" w:rsidRPr="00EB352E" w:rsidRDefault="00EA3EF6">
            <w:pPr>
              <w:pStyle w:val="Sectionheading"/>
              <w:tabs>
                <w:tab w:val="right" w:pos="-142"/>
              </w:tabs>
              <w:spacing w:before="0"/>
              <w:ind w:right="142"/>
              <w:jc w:val="right"/>
              <w:rPr>
                <w:rFonts w:ascii="Verdana" w:hAnsi="Verdana"/>
                <w:sz w:val="32"/>
              </w:rPr>
            </w:pPr>
            <w:r>
              <w:rPr>
                <w:rFonts w:ascii="Verdana" w:hAnsi="Verdana"/>
                <w:sz w:val="32"/>
              </w:rPr>
              <w:t>3</w:t>
            </w:r>
          </w:p>
        </w:tc>
        <w:tc>
          <w:tcPr>
            <w:tcW w:w="7825" w:type="dxa"/>
            <w:shd w:val="clear" w:color="auto" w:fill="701B45"/>
            <w:vAlign w:val="center"/>
          </w:tcPr>
          <w:p w14:paraId="5B418674" w14:textId="6AE909DA" w:rsidR="000830DE" w:rsidRPr="00EB352E" w:rsidRDefault="00236492">
            <w:pPr>
              <w:pStyle w:val="Sectionheading"/>
              <w:spacing w:before="0"/>
              <w:rPr>
                <w:rFonts w:ascii="Verdana" w:hAnsi="Verdana"/>
              </w:rPr>
            </w:pPr>
            <w:r>
              <w:rPr>
                <w:rFonts w:ascii="Verdana" w:hAnsi="Verdana"/>
              </w:rPr>
              <w:t xml:space="preserve">Candidate </w:t>
            </w:r>
            <w:r w:rsidR="006F3DF2">
              <w:rPr>
                <w:rFonts w:ascii="Verdana" w:hAnsi="Verdana"/>
              </w:rPr>
              <w:t>details</w:t>
            </w:r>
          </w:p>
        </w:tc>
      </w:tr>
    </w:tbl>
    <w:p w14:paraId="5B418676" w14:textId="3991A816" w:rsidR="000830DE" w:rsidRPr="00B27110" w:rsidRDefault="000830DE" w:rsidP="004951F6">
      <w:pPr>
        <w:pStyle w:val="Question"/>
        <w:rPr>
          <w:rFonts w:ascii="Verdana" w:hAnsi="Verdana"/>
          <w:b/>
        </w:rPr>
      </w:pPr>
      <w:r w:rsidRPr="00B27110">
        <w:rPr>
          <w:rFonts w:ascii="Verdana" w:hAnsi="Verdana"/>
          <w:b/>
        </w:rPr>
        <w:tab/>
      </w:r>
      <w:r w:rsidR="004951F6">
        <w:rPr>
          <w:rFonts w:ascii="Verdana" w:hAnsi="Verdana"/>
          <w:b/>
        </w:rPr>
        <w:t>3</w:t>
      </w:r>
      <w:r w:rsidRPr="00B27110">
        <w:rPr>
          <w:rFonts w:ascii="Verdana" w:hAnsi="Verdana"/>
          <w:b/>
        </w:rPr>
        <w:t>.1</w:t>
      </w:r>
      <w:r w:rsidRPr="00B27110">
        <w:rPr>
          <w:rFonts w:ascii="Verdana" w:hAnsi="Verdana"/>
          <w:b/>
        </w:rPr>
        <w:tab/>
      </w:r>
      <w:r w:rsidR="00E64BFB">
        <w:rPr>
          <w:rFonts w:ascii="Verdana" w:hAnsi="Verdana"/>
          <w:b/>
        </w:rPr>
        <w:t>Candidate</w:t>
      </w:r>
      <w:r w:rsidR="004951F6">
        <w:rPr>
          <w:rFonts w:ascii="Verdana" w:hAnsi="Verdana"/>
          <w:b/>
        </w:rPr>
        <w:t>’s</w:t>
      </w:r>
      <w:r w:rsidR="00E64BFB">
        <w:rPr>
          <w:rFonts w:ascii="Verdana" w:hAnsi="Verdana"/>
          <w:b/>
        </w:rPr>
        <w:t xml:space="preserve"> Individual </w:t>
      </w:r>
      <w:r w:rsidR="00D73518">
        <w:rPr>
          <w:rFonts w:ascii="Verdana" w:hAnsi="Verdana"/>
          <w:b/>
        </w:rPr>
        <w:t>Reference Number (IRN)</w:t>
      </w:r>
      <w:r w:rsidR="004951F6">
        <w:rPr>
          <w:rFonts w:ascii="Verdana" w:hAnsi="Verdana"/>
          <w:b/>
        </w:rPr>
        <w:t xml:space="preserve"> if known to the FCA or PRA</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78" w14:textId="05F4E388">
        <w:trPr>
          <w:trHeight w:hRule="exact" w:val="397"/>
        </w:trPr>
        <w:tc>
          <w:tcPr>
            <w:tcW w:w="7088" w:type="dxa"/>
            <w:vAlign w:val="center"/>
          </w:tcPr>
          <w:p w14:paraId="5B418677" w14:textId="4C2A1859" w:rsidR="000830DE" w:rsidRPr="00E0460D" w:rsidRDefault="000830DE" w:rsidP="004951F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7C" w14:textId="46B4EDF6" w:rsidR="000830DE" w:rsidRPr="00B27110" w:rsidRDefault="000830DE" w:rsidP="00E51A10">
      <w:pPr>
        <w:pStyle w:val="Question"/>
        <w:rPr>
          <w:rFonts w:ascii="Verdana" w:hAnsi="Verdana"/>
          <w:b/>
        </w:rPr>
      </w:pPr>
      <w:r w:rsidRPr="00B27110">
        <w:rPr>
          <w:rFonts w:ascii="Verdana" w:hAnsi="Verdana"/>
          <w:b/>
        </w:rPr>
        <w:tab/>
      </w:r>
      <w:r w:rsidR="001B7717">
        <w:rPr>
          <w:rFonts w:ascii="Verdana" w:hAnsi="Verdana"/>
          <w:b/>
        </w:rPr>
        <w:t>3</w:t>
      </w:r>
      <w:r w:rsidRPr="00ED1D1E">
        <w:rPr>
          <w:rFonts w:ascii="Verdana" w:hAnsi="Verdana"/>
          <w:b/>
        </w:rPr>
        <w:t>.</w:t>
      </w:r>
      <w:r w:rsidR="00342AB0">
        <w:rPr>
          <w:rFonts w:ascii="Verdana" w:hAnsi="Verdana"/>
          <w:b/>
        </w:rPr>
        <w:t>2</w:t>
      </w:r>
      <w:r w:rsidRPr="00ED1D1E">
        <w:rPr>
          <w:rFonts w:ascii="Verdana" w:hAnsi="Verdana"/>
          <w:b/>
        </w:rPr>
        <w:tab/>
      </w:r>
      <w:r w:rsidR="00E51A10">
        <w:rPr>
          <w:rFonts w:ascii="Verdana" w:hAnsi="Verdana"/>
          <w:b/>
        </w:rPr>
        <w:t>First name(s)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7E" w14:textId="77777777">
        <w:trPr>
          <w:trHeight w:hRule="exact" w:val="397"/>
        </w:trPr>
        <w:tc>
          <w:tcPr>
            <w:tcW w:w="7088" w:type="dxa"/>
            <w:vAlign w:val="center"/>
          </w:tcPr>
          <w:p w14:paraId="5B41867D" w14:textId="77777777" w:rsidR="000830DE" w:rsidRPr="00E0460D" w:rsidRDefault="000830DE">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7F" w14:textId="24B29C3D" w:rsidR="000830DE" w:rsidRPr="00B27110" w:rsidRDefault="000830DE">
      <w:pPr>
        <w:pStyle w:val="Question"/>
        <w:rPr>
          <w:rFonts w:ascii="Verdana" w:hAnsi="Verdana"/>
          <w:b/>
        </w:rPr>
      </w:pPr>
      <w:r w:rsidRPr="00B27110">
        <w:rPr>
          <w:rFonts w:ascii="Verdana" w:hAnsi="Verdana"/>
          <w:b/>
        </w:rPr>
        <w:tab/>
      </w:r>
      <w:r w:rsidR="001B7717">
        <w:rPr>
          <w:rFonts w:ascii="Verdana" w:hAnsi="Verdana"/>
          <w:b/>
        </w:rPr>
        <w:t>3</w:t>
      </w:r>
      <w:r w:rsidRPr="00B27110">
        <w:rPr>
          <w:rFonts w:ascii="Verdana" w:hAnsi="Verdana"/>
          <w:b/>
        </w:rPr>
        <w:t>.</w:t>
      </w:r>
      <w:r w:rsidR="00342AB0">
        <w:rPr>
          <w:rFonts w:ascii="Verdana" w:hAnsi="Verdana"/>
          <w:b/>
        </w:rPr>
        <w:t>3</w:t>
      </w:r>
      <w:r w:rsidRPr="00B27110">
        <w:rPr>
          <w:rFonts w:ascii="Verdana" w:hAnsi="Verdana"/>
          <w:b/>
        </w:rPr>
        <w:tab/>
      </w:r>
      <w:r w:rsidR="00E51A10">
        <w:rPr>
          <w:rFonts w:ascii="Verdana" w:hAnsi="Verdana"/>
          <w:b/>
        </w:rPr>
        <w:t>Last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81" w14:textId="77777777">
        <w:trPr>
          <w:trHeight w:hRule="exact" w:val="397"/>
        </w:trPr>
        <w:tc>
          <w:tcPr>
            <w:tcW w:w="7088" w:type="dxa"/>
            <w:vAlign w:val="center"/>
          </w:tcPr>
          <w:p w14:paraId="5B418680" w14:textId="77777777" w:rsidR="000830DE" w:rsidRPr="00E0460D" w:rsidRDefault="000830DE">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D66E54E" w14:textId="15A5F303" w:rsidR="00133D63" w:rsidRDefault="00133D63" w:rsidP="00133D63">
      <w:pPr>
        <w:pStyle w:val="Question"/>
        <w:rPr>
          <w:rFonts w:ascii="Verdana" w:hAnsi="Verdana"/>
          <w:bCs/>
        </w:rPr>
      </w:pPr>
      <w:r w:rsidRPr="00B27110">
        <w:rPr>
          <w:rFonts w:ascii="Verdana" w:hAnsi="Verdana"/>
          <w:b/>
        </w:rPr>
        <w:tab/>
      </w:r>
      <w:r w:rsidR="001B7717">
        <w:rPr>
          <w:rFonts w:ascii="Verdana" w:hAnsi="Verdana"/>
          <w:b/>
        </w:rPr>
        <w:t>3</w:t>
      </w:r>
      <w:r w:rsidRPr="00B27110">
        <w:rPr>
          <w:rFonts w:ascii="Verdana" w:hAnsi="Verdana"/>
          <w:b/>
        </w:rPr>
        <w:t>.</w:t>
      </w:r>
      <w:r w:rsidR="00342AB0">
        <w:rPr>
          <w:rFonts w:ascii="Verdana" w:hAnsi="Verdana"/>
          <w:b/>
        </w:rPr>
        <w:t>4</w:t>
      </w:r>
      <w:r w:rsidRPr="00B27110">
        <w:rPr>
          <w:rFonts w:ascii="Verdana" w:hAnsi="Verdana"/>
          <w:b/>
        </w:rPr>
        <w:tab/>
      </w:r>
      <w:r>
        <w:rPr>
          <w:rFonts w:ascii="Verdana" w:hAnsi="Verdana"/>
          <w:b/>
        </w:rPr>
        <w:t>Name</w:t>
      </w:r>
      <w:r w:rsidR="00E51A10">
        <w:rPr>
          <w:rFonts w:ascii="Verdana" w:hAnsi="Verdana"/>
          <w:b/>
        </w:rPr>
        <w:t xml:space="preserve"> or names</w:t>
      </w:r>
      <w:r>
        <w:rPr>
          <w:rFonts w:ascii="Verdana" w:hAnsi="Verdana"/>
          <w:b/>
        </w:rPr>
        <w:t xml:space="preserve"> commonly known by</w:t>
      </w:r>
      <w:r w:rsidR="00E51A10">
        <w:rPr>
          <w:rFonts w:ascii="Verdana" w:hAnsi="Verdana"/>
          <w:b/>
        </w:rPr>
        <w:t xml:space="preserve"> </w:t>
      </w:r>
      <w:r w:rsidR="00E51A10" w:rsidRPr="004951F6">
        <w:rPr>
          <w:rFonts w:ascii="Verdana" w:hAnsi="Verdana"/>
          <w:bCs/>
        </w:rPr>
        <w:t>(</w:t>
      </w:r>
      <w:r w:rsidR="00E11EF8">
        <w:rPr>
          <w:rFonts w:ascii="Verdana" w:hAnsi="Verdana"/>
          <w:bCs/>
        </w:rPr>
        <w:t>o</w:t>
      </w:r>
      <w:r w:rsidR="00E51A10" w:rsidRPr="004951F6">
        <w:rPr>
          <w:rFonts w:ascii="Verdana" w:hAnsi="Verdana"/>
          <w:bCs/>
        </w:rPr>
        <w:t>ptional)</w:t>
      </w:r>
    </w:p>
    <w:p w14:paraId="67DBBAA8" w14:textId="4477CA02" w:rsidR="00E51A10" w:rsidRPr="004951F6" w:rsidRDefault="0084102D" w:rsidP="004951F6">
      <w:pPr>
        <w:pStyle w:val="Question"/>
        <w:tabs>
          <w:tab w:val="clear" w:pos="-142"/>
        </w:tabs>
        <w:spacing w:before="20"/>
        <w:ind w:firstLine="0"/>
        <w:rPr>
          <w:rFonts w:ascii="Verdana" w:hAnsi="Verdana"/>
          <w:bCs/>
        </w:rPr>
      </w:pPr>
      <w:r>
        <w:rPr>
          <w:rFonts w:ascii="Verdana" w:hAnsi="Verdana"/>
          <w:bCs/>
        </w:rPr>
        <w:t>For example, Jo or Will</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33D63" w:rsidRPr="00E0460D" w14:paraId="0F519F27" w14:textId="77777777" w:rsidTr="00BC622B">
        <w:trPr>
          <w:trHeight w:hRule="exact" w:val="397"/>
        </w:trPr>
        <w:tc>
          <w:tcPr>
            <w:tcW w:w="7088" w:type="dxa"/>
            <w:vAlign w:val="center"/>
          </w:tcPr>
          <w:p w14:paraId="5F77BB19" w14:textId="77777777" w:rsidR="00133D63" w:rsidRPr="00E0460D" w:rsidRDefault="00133D63" w:rsidP="00BC622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CC6FFBA" w14:textId="79C16CCD" w:rsidR="00333C14" w:rsidRDefault="000830DE" w:rsidP="00333C14">
      <w:pPr>
        <w:pStyle w:val="Question"/>
        <w:rPr>
          <w:rFonts w:ascii="Verdana" w:hAnsi="Verdana"/>
          <w:b/>
        </w:rPr>
      </w:pPr>
      <w:r w:rsidRPr="00B27110">
        <w:rPr>
          <w:rFonts w:ascii="Verdana" w:hAnsi="Verdana"/>
          <w:b/>
        </w:rPr>
        <w:tab/>
      </w:r>
      <w:r w:rsidR="001B7717">
        <w:rPr>
          <w:rFonts w:ascii="Verdana" w:hAnsi="Verdana"/>
          <w:b/>
        </w:rPr>
        <w:t>3</w:t>
      </w:r>
      <w:r w:rsidR="00333C14" w:rsidRPr="00B27110">
        <w:rPr>
          <w:rFonts w:ascii="Verdana" w:hAnsi="Verdana"/>
          <w:b/>
        </w:rPr>
        <w:t>.</w:t>
      </w:r>
      <w:r w:rsidR="00342AB0">
        <w:rPr>
          <w:rFonts w:ascii="Verdana" w:hAnsi="Verdana"/>
          <w:b/>
        </w:rPr>
        <w:t>5</w:t>
      </w:r>
      <w:r w:rsidR="00333C14" w:rsidRPr="00B27110">
        <w:rPr>
          <w:rFonts w:ascii="Verdana" w:hAnsi="Verdana"/>
          <w:b/>
        </w:rPr>
        <w:tab/>
      </w:r>
      <w:r w:rsidR="00D81B01">
        <w:rPr>
          <w:rFonts w:ascii="Verdana" w:hAnsi="Verdana"/>
          <w:b/>
        </w:rPr>
        <w:t>C</w:t>
      </w:r>
      <w:r w:rsidR="00333C14">
        <w:rPr>
          <w:rFonts w:ascii="Verdana" w:hAnsi="Verdana"/>
          <w:b/>
        </w:rPr>
        <w:t>ontact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33C14" w:rsidRPr="00E0460D" w14:paraId="76A5A7E9" w14:textId="77777777" w:rsidTr="007139A1">
        <w:trPr>
          <w:trHeight w:hRule="exact" w:val="397"/>
        </w:trPr>
        <w:tc>
          <w:tcPr>
            <w:tcW w:w="7088" w:type="dxa"/>
            <w:vAlign w:val="center"/>
          </w:tcPr>
          <w:p w14:paraId="094D543F" w14:textId="77777777" w:rsidR="00333C14" w:rsidRPr="00E0460D" w:rsidRDefault="00333C14" w:rsidP="007139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873C2F6" w14:textId="6F90D26D" w:rsidR="00333C14" w:rsidRDefault="00342AB0" w:rsidP="00333C14">
      <w:pPr>
        <w:pStyle w:val="Question"/>
        <w:rPr>
          <w:rFonts w:ascii="Verdana" w:hAnsi="Verdana"/>
          <w:b/>
        </w:rPr>
      </w:pPr>
      <w:r>
        <w:rPr>
          <w:rFonts w:ascii="Verdana" w:hAnsi="Verdana"/>
          <w:b/>
        </w:rPr>
        <w:tab/>
      </w:r>
      <w:r w:rsidR="001B7717">
        <w:rPr>
          <w:rFonts w:ascii="Verdana" w:hAnsi="Verdana"/>
          <w:b/>
        </w:rPr>
        <w:t>3</w:t>
      </w:r>
      <w:r w:rsidR="00333C14" w:rsidRPr="00B27110">
        <w:rPr>
          <w:rFonts w:ascii="Verdana" w:hAnsi="Verdana"/>
          <w:b/>
        </w:rPr>
        <w:t>.</w:t>
      </w:r>
      <w:r>
        <w:rPr>
          <w:rFonts w:ascii="Verdana" w:hAnsi="Verdana"/>
          <w:b/>
        </w:rPr>
        <w:t>6</w:t>
      </w:r>
      <w:r w:rsidR="00333C14" w:rsidRPr="00B27110">
        <w:rPr>
          <w:rFonts w:ascii="Verdana" w:hAnsi="Verdana"/>
          <w:b/>
        </w:rPr>
        <w:tab/>
      </w:r>
      <w:r w:rsidR="00333C14">
        <w:rPr>
          <w:rFonts w:ascii="Verdana" w:hAnsi="Verdana"/>
          <w:b/>
        </w:rPr>
        <w:t xml:space="preserve">Alternative contact number </w:t>
      </w:r>
      <w:r w:rsidR="00333C14" w:rsidRPr="004951F6">
        <w:rPr>
          <w:rFonts w:ascii="Verdana" w:hAnsi="Verdana"/>
          <w:bCs/>
        </w:rPr>
        <w:t>(</w:t>
      </w:r>
      <w:r w:rsidR="00D81B01">
        <w:rPr>
          <w:rFonts w:ascii="Verdana" w:hAnsi="Verdana"/>
          <w:bCs/>
        </w:rPr>
        <w:t>o</w:t>
      </w:r>
      <w:r w:rsidR="00333C14" w:rsidRPr="004951F6">
        <w:rPr>
          <w:rFonts w:ascii="Verdana" w:hAnsi="Verdana"/>
          <w:bCs/>
        </w:rPr>
        <w:t>ptional)</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33C14" w:rsidRPr="00E0460D" w14:paraId="3DDFBB53" w14:textId="77777777" w:rsidTr="007139A1">
        <w:trPr>
          <w:trHeight w:hRule="exact" w:val="397"/>
        </w:trPr>
        <w:tc>
          <w:tcPr>
            <w:tcW w:w="7088" w:type="dxa"/>
            <w:vAlign w:val="center"/>
          </w:tcPr>
          <w:p w14:paraId="2C0B0586" w14:textId="77777777" w:rsidR="00333C14" w:rsidRPr="00E0460D" w:rsidRDefault="00333C14" w:rsidP="007139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AB088DE" w14:textId="3820FC2B" w:rsidR="00333C14" w:rsidRPr="00D81B01" w:rsidRDefault="00342AB0" w:rsidP="00333C14">
      <w:pPr>
        <w:pStyle w:val="Question"/>
        <w:rPr>
          <w:rFonts w:ascii="Verdana" w:hAnsi="Verdana"/>
          <w:bCs/>
        </w:rPr>
      </w:pPr>
      <w:r>
        <w:rPr>
          <w:rFonts w:ascii="Verdana" w:hAnsi="Verdana"/>
          <w:b/>
        </w:rPr>
        <w:tab/>
      </w:r>
      <w:r w:rsidR="001B7717">
        <w:rPr>
          <w:rFonts w:ascii="Verdana" w:hAnsi="Verdana"/>
          <w:b/>
        </w:rPr>
        <w:t>3</w:t>
      </w:r>
      <w:r w:rsidR="00333C14" w:rsidRPr="00B27110">
        <w:rPr>
          <w:rFonts w:ascii="Verdana" w:hAnsi="Verdana"/>
          <w:b/>
        </w:rPr>
        <w:t>.</w:t>
      </w:r>
      <w:r>
        <w:rPr>
          <w:rFonts w:ascii="Verdana" w:hAnsi="Verdana"/>
          <w:b/>
        </w:rPr>
        <w:t>7</w:t>
      </w:r>
      <w:r w:rsidR="00333C14" w:rsidRPr="00B27110">
        <w:rPr>
          <w:rFonts w:ascii="Verdana" w:hAnsi="Verdana"/>
          <w:b/>
        </w:rPr>
        <w:tab/>
      </w:r>
      <w:r w:rsidR="00333C14">
        <w:rPr>
          <w:rFonts w:ascii="Verdana" w:hAnsi="Verdana"/>
          <w:b/>
        </w:rPr>
        <w:t>Email address</w:t>
      </w:r>
      <w:r w:rsidR="00D81B01">
        <w:rPr>
          <w:rFonts w:ascii="Verdana" w:hAnsi="Verdana"/>
          <w:b/>
        </w:rPr>
        <w:br/>
      </w:r>
      <w:r w:rsidR="00D81B01">
        <w:rPr>
          <w:rFonts w:ascii="Verdana" w:hAnsi="Verdana"/>
          <w:bCs/>
        </w:rPr>
        <w:t>We</w:t>
      </w:r>
      <w:r w:rsidR="004D3EC0">
        <w:rPr>
          <w:rFonts w:ascii="Verdana" w:hAnsi="Verdana"/>
          <w:bCs/>
        </w:rPr>
        <w:t xml:space="preserve"> will</w:t>
      </w:r>
      <w:r w:rsidR="00D81B01">
        <w:rPr>
          <w:rFonts w:ascii="Verdana" w:hAnsi="Verdana"/>
          <w:bCs/>
        </w:rPr>
        <w:t xml:space="preserve"> only use this for contacting the candidate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33C14" w:rsidRPr="00E0460D" w14:paraId="5867E345" w14:textId="77777777" w:rsidTr="007139A1">
        <w:trPr>
          <w:trHeight w:hRule="exact" w:val="397"/>
        </w:trPr>
        <w:tc>
          <w:tcPr>
            <w:tcW w:w="7088" w:type="dxa"/>
            <w:vAlign w:val="center"/>
          </w:tcPr>
          <w:p w14:paraId="417FA19D" w14:textId="77777777" w:rsidR="00333C14" w:rsidRPr="00E0460D" w:rsidRDefault="00333C14" w:rsidP="007139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82" w14:textId="4C5D7762" w:rsidR="000830DE" w:rsidRPr="00B27110" w:rsidRDefault="00510125">
      <w:pPr>
        <w:pStyle w:val="Question"/>
        <w:rPr>
          <w:rFonts w:ascii="Verdana" w:hAnsi="Verdana"/>
          <w:b/>
        </w:rPr>
      </w:pPr>
      <w:r>
        <w:rPr>
          <w:rFonts w:ascii="Verdana" w:hAnsi="Verdana"/>
          <w:b/>
        </w:rPr>
        <w:tab/>
      </w:r>
      <w:r w:rsidR="001B7717">
        <w:rPr>
          <w:rFonts w:ascii="Verdana" w:hAnsi="Verdana"/>
          <w:b/>
        </w:rPr>
        <w:t>3</w:t>
      </w:r>
      <w:r w:rsidR="000830DE" w:rsidRPr="00B27110">
        <w:rPr>
          <w:rFonts w:ascii="Verdana" w:hAnsi="Verdana"/>
          <w:b/>
        </w:rPr>
        <w:t>.</w:t>
      </w:r>
      <w:r w:rsidR="00342AB0">
        <w:rPr>
          <w:rFonts w:ascii="Verdana" w:hAnsi="Verdana"/>
          <w:b/>
        </w:rPr>
        <w:t>8</w:t>
      </w:r>
      <w:r w:rsidR="000830DE" w:rsidRPr="00B27110">
        <w:rPr>
          <w:rFonts w:ascii="Verdana" w:hAnsi="Verdana"/>
          <w:b/>
        </w:rPr>
        <w:tab/>
        <w:t>Date of birth (dd/mm/yy</w:t>
      </w:r>
      <w:r w:rsidR="000D7FF9">
        <w:rPr>
          <w:rFonts w:ascii="Verdana" w:hAnsi="Verdana"/>
          <w:b/>
        </w:rPr>
        <w:t>yy</w:t>
      </w:r>
      <w:r w:rsidR="000830DE" w:rsidRPr="00B27110">
        <w:rPr>
          <w:rFonts w:ascii="Verdana" w:hAnsi="Verdana"/>
          <w:b/>
        </w:rPr>
        <w:t>)</w:t>
      </w:r>
      <w:r w:rsidR="00186619">
        <w:rPr>
          <w:rFonts w:ascii="Verdana" w:hAnsi="Verdana"/>
          <w:b/>
        </w:rPr>
        <w:br/>
      </w:r>
      <w:r w:rsidR="00186619" w:rsidRPr="008063BA">
        <w:rPr>
          <w:rFonts w:ascii="Verdana" w:hAnsi="Verdana"/>
          <w:bCs/>
        </w:rPr>
        <w:t xml:space="preserve">For example, 14 </w:t>
      </w:r>
      <w:r w:rsidR="00186619">
        <w:rPr>
          <w:rFonts w:ascii="Verdana" w:hAnsi="Verdana"/>
          <w:bCs/>
        </w:rPr>
        <w:t>0</w:t>
      </w:r>
      <w:r w:rsidR="00186619" w:rsidRPr="008063BA">
        <w:rPr>
          <w:rFonts w:ascii="Verdana" w:hAnsi="Verdana"/>
          <w:bCs/>
        </w:rPr>
        <w:t>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0D7FF9" w:rsidRPr="00B27110" w14:paraId="5B41868B" w14:textId="77777777" w:rsidTr="000D7FF9">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B418683" w14:textId="77777777"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418684" w14:textId="77777777"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bookmarkStart w:id="3" w:name="Text41"/>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3"/>
          </w:p>
        </w:tc>
        <w:tc>
          <w:tcPr>
            <w:tcW w:w="360" w:type="dxa"/>
            <w:tcBorders>
              <w:top w:val="nil"/>
              <w:left w:val="single" w:sz="4" w:space="0" w:color="auto"/>
              <w:bottom w:val="nil"/>
              <w:right w:val="single" w:sz="4" w:space="0" w:color="auto"/>
            </w:tcBorders>
            <w:vAlign w:val="center"/>
          </w:tcPr>
          <w:p w14:paraId="5B418685" w14:textId="77777777"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418686" w14:textId="77777777"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bookmarkStart w:id="4" w:name="Text42"/>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4"/>
          </w:p>
        </w:tc>
        <w:tc>
          <w:tcPr>
            <w:tcW w:w="360" w:type="dxa"/>
            <w:tcBorders>
              <w:top w:val="single" w:sz="4" w:space="0" w:color="auto"/>
              <w:left w:val="single" w:sz="4" w:space="0" w:color="auto"/>
              <w:bottom w:val="single" w:sz="4" w:space="0" w:color="auto"/>
              <w:right w:val="single" w:sz="4" w:space="0" w:color="auto"/>
            </w:tcBorders>
            <w:vAlign w:val="center"/>
          </w:tcPr>
          <w:p w14:paraId="5B418687" w14:textId="77777777"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bookmarkStart w:id="5" w:name="Text43"/>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5"/>
          </w:p>
        </w:tc>
        <w:tc>
          <w:tcPr>
            <w:tcW w:w="360" w:type="dxa"/>
            <w:tcBorders>
              <w:top w:val="nil"/>
              <w:left w:val="single" w:sz="4" w:space="0" w:color="auto"/>
              <w:bottom w:val="nil"/>
              <w:right w:val="single" w:sz="4" w:space="0" w:color="auto"/>
            </w:tcBorders>
            <w:vAlign w:val="center"/>
          </w:tcPr>
          <w:p w14:paraId="5B418688" w14:textId="77777777"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418689" w14:textId="77777777"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bookmarkStart w:id="6" w:name="Text44"/>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6"/>
          </w:p>
        </w:tc>
        <w:tc>
          <w:tcPr>
            <w:tcW w:w="360" w:type="dxa"/>
            <w:tcBorders>
              <w:top w:val="single" w:sz="4" w:space="0" w:color="auto"/>
              <w:left w:val="single" w:sz="4" w:space="0" w:color="auto"/>
              <w:bottom w:val="single" w:sz="4" w:space="0" w:color="auto"/>
              <w:right w:val="single" w:sz="4" w:space="0" w:color="auto"/>
            </w:tcBorders>
            <w:vAlign w:val="center"/>
          </w:tcPr>
          <w:p w14:paraId="14C715E4" w14:textId="1FFB3831"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9404904" w14:textId="264DE140"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41868A" w14:textId="5C057AAE"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bookmarkStart w:id="7" w:name="Text45"/>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7"/>
          </w:p>
        </w:tc>
      </w:tr>
    </w:tbl>
    <w:p w14:paraId="783987AF" w14:textId="7C98FAFF" w:rsidR="00925B36" w:rsidRDefault="00925B36" w:rsidP="00925B36">
      <w:pPr>
        <w:pStyle w:val="Question"/>
        <w:rPr>
          <w:rFonts w:ascii="Verdana" w:hAnsi="Verdana"/>
          <w:b/>
        </w:rPr>
      </w:pPr>
      <w:r w:rsidRPr="00B27110">
        <w:rPr>
          <w:rFonts w:ascii="Verdana" w:hAnsi="Verdana"/>
          <w:b/>
        </w:rPr>
        <w:tab/>
      </w:r>
      <w:r w:rsidR="001B7717">
        <w:rPr>
          <w:rFonts w:ascii="Verdana" w:hAnsi="Verdana"/>
          <w:b/>
        </w:rPr>
        <w:t>3</w:t>
      </w:r>
      <w:r w:rsidR="00342AB0">
        <w:rPr>
          <w:rFonts w:ascii="Verdana" w:hAnsi="Verdana"/>
          <w:b/>
        </w:rPr>
        <w:t>.9</w:t>
      </w:r>
      <w:r w:rsidRPr="00B27110">
        <w:rPr>
          <w:rFonts w:ascii="Verdana" w:hAnsi="Verdana"/>
          <w:b/>
        </w:rPr>
        <w:tab/>
      </w:r>
      <w:r>
        <w:rPr>
          <w:rFonts w:ascii="Verdana" w:hAnsi="Verdana"/>
          <w:b/>
        </w:rPr>
        <w:t xml:space="preserve">Does the candidate have any previous names? </w:t>
      </w:r>
    </w:p>
    <w:p w14:paraId="52174F44" w14:textId="45AD305D" w:rsidR="00925B36" w:rsidRDefault="00925B36" w:rsidP="00925B3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r>
      <w:r w:rsidR="008B3CF9">
        <w:rPr>
          <w:rFonts w:ascii="Verdana" w:hAnsi="Verdana"/>
        </w:rPr>
        <w:t>Yes</w:t>
      </w:r>
      <w:r>
        <w:rPr>
          <w:rFonts w:ascii="Verdana" w:hAnsi="Verdana"/>
        </w:rPr>
        <w:t xml:space="preserve"> </w:t>
      </w:r>
      <w:r w:rsidRPr="00EF3638">
        <w:rPr>
          <w:rFonts w:ascii="Webdings" w:eastAsia="Webdings" w:hAnsi="Webdings" w:cs="Webdings"/>
        </w:rPr>
        <w:t>4</w:t>
      </w:r>
      <w:r>
        <w:rPr>
          <w:rFonts w:ascii="Verdana" w:hAnsi="Verdana"/>
        </w:rPr>
        <w:t xml:space="preserve">Continue to </w:t>
      </w:r>
      <w:r w:rsidR="007814FF">
        <w:rPr>
          <w:rFonts w:ascii="Verdana" w:hAnsi="Verdana"/>
        </w:rPr>
        <w:t xml:space="preserve">Question </w:t>
      </w:r>
      <w:r w:rsidR="001B7717">
        <w:rPr>
          <w:rFonts w:ascii="Verdana" w:hAnsi="Verdana"/>
        </w:rPr>
        <w:t>3</w:t>
      </w:r>
      <w:r w:rsidR="007814FF">
        <w:rPr>
          <w:rFonts w:ascii="Verdana" w:hAnsi="Verdana"/>
        </w:rPr>
        <w:t>.1</w:t>
      </w:r>
      <w:r w:rsidR="00253011">
        <w:rPr>
          <w:rFonts w:ascii="Verdana" w:hAnsi="Verdana"/>
        </w:rPr>
        <w:t>0</w:t>
      </w:r>
    </w:p>
    <w:p w14:paraId="6348C5EF" w14:textId="2EADE4A8" w:rsidR="00925B36" w:rsidRPr="003C1C0D" w:rsidRDefault="00925B36" w:rsidP="00925B3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8B3CF9">
        <w:rPr>
          <w:rFonts w:ascii="Verdana" w:hAnsi="Verdana"/>
        </w:rPr>
        <w:t xml:space="preserve">No </w:t>
      </w:r>
      <w:r w:rsidRPr="00EF3638">
        <w:rPr>
          <w:rFonts w:ascii="Webdings" w:eastAsia="Webdings" w:hAnsi="Webdings" w:cs="Webdings"/>
        </w:rPr>
        <w:t>4</w:t>
      </w:r>
      <w:r w:rsidR="00253011">
        <w:rPr>
          <w:rFonts w:ascii="Verdana" w:hAnsi="Verdana"/>
        </w:rPr>
        <w:t>Continue to Question 3.1</w:t>
      </w:r>
      <w:r w:rsidR="00CA7521">
        <w:rPr>
          <w:rFonts w:ascii="Verdana" w:hAnsi="Verdana"/>
        </w:rPr>
        <w:t>5</w:t>
      </w:r>
    </w:p>
    <w:p w14:paraId="6834EAF7" w14:textId="2EF468A3" w:rsidR="00925B36" w:rsidRDefault="00127E1A" w:rsidP="00925B36">
      <w:pPr>
        <w:pStyle w:val="Question"/>
        <w:rPr>
          <w:rFonts w:ascii="Verdana" w:hAnsi="Verdana"/>
          <w:b/>
        </w:rPr>
      </w:pPr>
      <w:r>
        <w:rPr>
          <w:rFonts w:ascii="Verdana" w:hAnsi="Verdana"/>
          <w:b/>
        </w:rPr>
        <w:tab/>
      </w:r>
      <w:r w:rsidR="001B7717">
        <w:rPr>
          <w:rFonts w:ascii="Verdana" w:hAnsi="Verdana"/>
          <w:b/>
        </w:rPr>
        <w:t>3</w:t>
      </w:r>
      <w:r w:rsidR="00925B36" w:rsidRPr="000E24D4">
        <w:rPr>
          <w:rFonts w:ascii="Verdana" w:hAnsi="Verdana"/>
          <w:b/>
        </w:rPr>
        <w:t>.</w:t>
      </w:r>
      <w:r>
        <w:rPr>
          <w:rFonts w:ascii="Verdana" w:hAnsi="Verdana"/>
          <w:b/>
        </w:rPr>
        <w:t>10</w:t>
      </w:r>
      <w:r w:rsidR="00925B36" w:rsidRPr="000E24D4">
        <w:rPr>
          <w:rFonts w:ascii="Verdana" w:hAnsi="Verdana"/>
          <w:b/>
        </w:rPr>
        <w:tab/>
        <w:t xml:space="preserve">Previous </w:t>
      </w:r>
      <w:r>
        <w:rPr>
          <w:rFonts w:ascii="Verdana" w:hAnsi="Verdana"/>
          <w:b/>
        </w:rPr>
        <w:t xml:space="preserve">first </w:t>
      </w:r>
      <w:r w:rsidR="00925B36" w:rsidRPr="000E24D4">
        <w:rPr>
          <w:rFonts w:ascii="Verdana" w:hAnsi="Verdana"/>
          <w:b/>
        </w:rPr>
        <w:t>name</w:t>
      </w:r>
    </w:p>
    <w:p w14:paraId="6D2677CE" w14:textId="745CECE1" w:rsidR="00127E1A" w:rsidRPr="007139A1" w:rsidRDefault="00127E1A" w:rsidP="00127E1A">
      <w:pPr>
        <w:pStyle w:val="Question"/>
        <w:tabs>
          <w:tab w:val="clear" w:pos="-142"/>
        </w:tabs>
        <w:spacing w:before="20"/>
        <w:ind w:firstLine="0"/>
        <w:rPr>
          <w:rFonts w:ascii="Verdana" w:hAnsi="Verdana"/>
          <w:bCs/>
        </w:rPr>
      </w:pPr>
      <w:r>
        <w:rPr>
          <w:rFonts w:ascii="Verdana" w:hAnsi="Verdana"/>
          <w:bCs/>
        </w:rPr>
        <w:t>For example, ‘Matthew’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25B36" w:rsidRPr="00E0460D" w14:paraId="5E5E130D" w14:textId="77777777" w:rsidTr="007139A1">
        <w:trPr>
          <w:trHeight w:hRule="exact" w:val="397"/>
        </w:trPr>
        <w:tc>
          <w:tcPr>
            <w:tcW w:w="7088" w:type="dxa"/>
            <w:vAlign w:val="center"/>
          </w:tcPr>
          <w:p w14:paraId="5126F3A6" w14:textId="77777777" w:rsidR="00925B36" w:rsidRPr="00E0460D" w:rsidRDefault="00925B36" w:rsidP="007139A1">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22ADD17C" w14:textId="16EDA4CD" w:rsidR="00127E1A" w:rsidRDefault="00127E1A" w:rsidP="00127E1A">
      <w:pPr>
        <w:pStyle w:val="Question"/>
        <w:rPr>
          <w:rFonts w:ascii="Verdana" w:hAnsi="Verdana"/>
          <w:b/>
        </w:rPr>
      </w:pPr>
      <w:r>
        <w:rPr>
          <w:rFonts w:ascii="Verdana" w:hAnsi="Verdana"/>
          <w:b/>
        </w:rPr>
        <w:tab/>
      </w:r>
      <w:r w:rsidR="00DF43F5">
        <w:rPr>
          <w:rFonts w:ascii="Verdana" w:hAnsi="Verdana"/>
          <w:b/>
        </w:rPr>
        <w:t>3.11</w:t>
      </w:r>
      <w:r w:rsidRPr="000E24D4">
        <w:rPr>
          <w:rFonts w:ascii="Verdana" w:hAnsi="Verdana"/>
          <w:b/>
        </w:rPr>
        <w:tab/>
        <w:t xml:space="preserve">Previous </w:t>
      </w:r>
      <w:r>
        <w:rPr>
          <w:rFonts w:ascii="Verdana" w:hAnsi="Verdana"/>
          <w:b/>
        </w:rPr>
        <w:t xml:space="preserve">last </w:t>
      </w:r>
      <w:r w:rsidRPr="000E24D4">
        <w:rPr>
          <w:rFonts w:ascii="Verdana" w:hAnsi="Verdana"/>
          <w:b/>
        </w:rPr>
        <w:t>name</w:t>
      </w:r>
    </w:p>
    <w:p w14:paraId="3526BFC8" w14:textId="5295857D" w:rsidR="00600A22" w:rsidRPr="007139A1" w:rsidRDefault="00600A22" w:rsidP="00600A22">
      <w:pPr>
        <w:pStyle w:val="Question"/>
        <w:tabs>
          <w:tab w:val="clear" w:pos="-142"/>
        </w:tabs>
        <w:spacing w:before="20"/>
        <w:ind w:firstLine="0"/>
        <w:rPr>
          <w:rFonts w:ascii="Verdana" w:hAnsi="Verdana"/>
          <w:bCs/>
        </w:rPr>
      </w:pPr>
      <w:r>
        <w:rPr>
          <w:rFonts w:ascii="Verdana" w:hAnsi="Verdana"/>
          <w:bCs/>
        </w:rPr>
        <w:t>For example, ‘Dessner’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27E1A" w:rsidRPr="00E0460D" w14:paraId="16E5C800" w14:textId="77777777" w:rsidTr="007139A1">
        <w:trPr>
          <w:trHeight w:hRule="exact" w:val="397"/>
        </w:trPr>
        <w:tc>
          <w:tcPr>
            <w:tcW w:w="7088" w:type="dxa"/>
            <w:vAlign w:val="center"/>
          </w:tcPr>
          <w:p w14:paraId="014A3527" w14:textId="77777777" w:rsidR="00127E1A" w:rsidRPr="00E0460D" w:rsidRDefault="00127E1A" w:rsidP="007139A1">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3ED1340E" w14:textId="42F66A37" w:rsidR="00600A22" w:rsidRDefault="00DF43F5" w:rsidP="00DF43F5">
      <w:pPr>
        <w:pStyle w:val="Question"/>
        <w:rPr>
          <w:rFonts w:ascii="Verdana" w:hAnsi="Verdana"/>
          <w:b/>
        </w:rPr>
      </w:pPr>
      <w:r>
        <w:rPr>
          <w:rFonts w:ascii="Verdana" w:hAnsi="Verdana"/>
          <w:b/>
        </w:rPr>
        <w:t>3.12</w:t>
      </w:r>
      <w:r>
        <w:rPr>
          <w:rFonts w:ascii="Verdana" w:hAnsi="Verdana"/>
          <w:b/>
        </w:rPr>
        <w:tab/>
      </w:r>
      <w:r w:rsidR="00600A22" w:rsidRPr="00B27110">
        <w:rPr>
          <w:rFonts w:ascii="Verdana" w:hAnsi="Verdana"/>
          <w:b/>
        </w:rPr>
        <w:t xml:space="preserve">Date of </w:t>
      </w:r>
      <w:r w:rsidR="00600A22">
        <w:rPr>
          <w:rFonts w:ascii="Verdana" w:hAnsi="Verdana"/>
          <w:b/>
        </w:rPr>
        <w:t>change</w:t>
      </w:r>
      <w:r w:rsidR="00600A22" w:rsidRPr="00B27110">
        <w:rPr>
          <w:rFonts w:ascii="Verdana" w:hAnsi="Verdana"/>
          <w:b/>
        </w:rPr>
        <w:t xml:space="preserve"> (dd/mm/yy</w:t>
      </w:r>
      <w:r>
        <w:rPr>
          <w:rFonts w:ascii="Verdana" w:hAnsi="Verdana"/>
          <w:b/>
        </w:rPr>
        <w:t>yy</w:t>
      </w:r>
      <w:r w:rsidR="00600A22" w:rsidRPr="00B27110">
        <w:rPr>
          <w:rFonts w:ascii="Verdana" w:hAnsi="Verdana"/>
          <w:b/>
        </w:rPr>
        <w:t>)</w:t>
      </w:r>
    </w:p>
    <w:p w14:paraId="3E722DEF" w14:textId="38B9D154" w:rsidR="008E6555" w:rsidRPr="00DC4240" w:rsidRDefault="008E6555" w:rsidP="00DC4240">
      <w:pPr>
        <w:pStyle w:val="Question"/>
        <w:tabs>
          <w:tab w:val="clear" w:pos="-142"/>
        </w:tabs>
        <w:spacing w:before="20"/>
        <w:ind w:firstLine="0"/>
        <w:rPr>
          <w:rFonts w:ascii="Verdana" w:hAnsi="Verdana"/>
          <w:bCs/>
        </w:rPr>
      </w:pPr>
      <w:r w:rsidRPr="008063BA">
        <w:rPr>
          <w:rFonts w:ascii="Verdana" w:hAnsi="Verdana"/>
          <w:bCs/>
        </w:rPr>
        <w:t xml:space="preserve">For example, 14 </w:t>
      </w:r>
      <w:r w:rsidR="00186619">
        <w:rPr>
          <w:rFonts w:ascii="Verdana" w:hAnsi="Verdana"/>
          <w:bCs/>
        </w:rPr>
        <w:t>0</w:t>
      </w:r>
      <w:r w:rsidRPr="008063BA">
        <w:rPr>
          <w:rFonts w:ascii="Verdana" w:hAnsi="Verdana"/>
          <w:bCs/>
        </w:rPr>
        <w:t>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DF43F5" w:rsidRPr="00B27110" w14:paraId="36CA3957" w14:textId="77777777" w:rsidTr="00DC4240">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AC6BFFE" w14:textId="77777777"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5C07B58" w14:textId="77777777"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448B36A" w14:textId="77777777"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417B82E" w14:textId="77777777"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D01B245" w14:textId="77777777"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521010B" w14:textId="77777777"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1E31E621" w14:textId="77777777"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0FBB687" w14:textId="764DE9BE"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EF7C8E6" w14:textId="00A910F2"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B563F60" w14:textId="439D9206"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5856943D" w14:textId="77777777" w:rsidR="008063BA" w:rsidRDefault="008063BA" w:rsidP="005B5742">
      <w:pPr>
        <w:pStyle w:val="Question"/>
        <w:rPr>
          <w:rFonts w:ascii="Verdana" w:hAnsi="Verdana"/>
          <w:b/>
        </w:rPr>
      </w:pPr>
    </w:p>
    <w:p w14:paraId="68D40D7B" w14:textId="77777777" w:rsidR="008063BA" w:rsidRDefault="008063BA">
      <w:pPr>
        <w:rPr>
          <w:rFonts w:ascii="Verdana" w:eastAsia="Times New Roman" w:hAnsi="Verdana" w:cs="Times New Roman"/>
          <w:b/>
          <w:sz w:val="18"/>
          <w:szCs w:val="20"/>
          <w:lang w:eastAsia="en-GB"/>
        </w:rPr>
      </w:pPr>
      <w:r>
        <w:rPr>
          <w:rFonts w:ascii="Verdana" w:hAnsi="Verdana"/>
          <w:b/>
        </w:rPr>
        <w:br w:type="page"/>
      </w:r>
    </w:p>
    <w:p w14:paraId="16D938A5" w14:textId="1B75286B" w:rsidR="00CA7521" w:rsidRDefault="005B5742" w:rsidP="00CA7521">
      <w:pPr>
        <w:pStyle w:val="Question"/>
        <w:rPr>
          <w:rFonts w:ascii="Verdana" w:hAnsi="Verdana"/>
          <w:b/>
        </w:rPr>
      </w:pPr>
      <w:r w:rsidRPr="00B27110">
        <w:rPr>
          <w:rFonts w:ascii="Verdana" w:hAnsi="Verdana"/>
          <w:b/>
        </w:rPr>
        <w:lastRenderedPageBreak/>
        <w:tab/>
      </w:r>
      <w:r w:rsidR="00CA7521">
        <w:rPr>
          <w:rFonts w:ascii="Verdana" w:hAnsi="Verdana"/>
          <w:b/>
        </w:rPr>
        <w:t>3</w:t>
      </w:r>
      <w:r w:rsidR="00CA7521" w:rsidRPr="000E24D4">
        <w:rPr>
          <w:rFonts w:ascii="Verdana" w:hAnsi="Verdana"/>
          <w:b/>
        </w:rPr>
        <w:t>.</w:t>
      </w:r>
      <w:r w:rsidR="00CA7521">
        <w:rPr>
          <w:rFonts w:ascii="Verdana" w:hAnsi="Verdana"/>
          <w:b/>
        </w:rPr>
        <w:t>13</w:t>
      </w:r>
      <w:r w:rsidR="00CA7521" w:rsidRPr="000E24D4">
        <w:rPr>
          <w:rFonts w:ascii="Verdana" w:hAnsi="Verdana"/>
          <w:b/>
        </w:rPr>
        <w:tab/>
      </w:r>
      <w:r w:rsidR="00CA7521">
        <w:rPr>
          <w:rFonts w:ascii="Verdana" w:hAnsi="Verdana"/>
          <w:b/>
        </w:rPr>
        <w:t>Why did the name change?</w:t>
      </w:r>
    </w:p>
    <w:tbl>
      <w:tblPr>
        <w:tblW w:w="708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A7521" w:rsidRPr="00E0460D" w14:paraId="4205DC03" w14:textId="77777777" w:rsidTr="00545F0E">
        <w:trPr>
          <w:trHeight w:hRule="exact" w:val="1309"/>
        </w:trPr>
        <w:tc>
          <w:tcPr>
            <w:tcW w:w="7088" w:type="dxa"/>
            <w:vAlign w:val="center"/>
          </w:tcPr>
          <w:p w14:paraId="1CDF6A83" w14:textId="77777777" w:rsidR="00CA7521" w:rsidRPr="00E0460D" w:rsidRDefault="00CA7521" w:rsidP="00E07B03">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42EEBB3E" w14:textId="77777777" w:rsidR="00545F0E" w:rsidRDefault="00545F0E" w:rsidP="00545F0E">
      <w:pPr>
        <w:pStyle w:val="Question"/>
        <w:rPr>
          <w:rFonts w:ascii="Verdana" w:hAnsi="Verdana"/>
          <w:b/>
        </w:rPr>
      </w:pPr>
      <w:r>
        <w:rPr>
          <w:rFonts w:ascii="Verdana" w:hAnsi="Verdana"/>
          <w:b/>
        </w:rPr>
        <w:t>3.14</w:t>
      </w:r>
      <w:r w:rsidRPr="00B27110">
        <w:rPr>
          <w:rFonts w:ascii="Verdana" w:hAnsi="Verdana"/>
          <w:b/>
        </w:rPr>
        <w:tab/>
      </w:r>
      <w:r>
        <w:rPr>
          <w:rFonts w:ascii="Verdana" w:hAnsi="Verdana"/>
          <w:b/>
        </w:rPr>
        <w:t>Previous names will be added to the Register. Is there a reason that the candidate’s previous name should not be added?</w:t>
      </w:r>
    </w:p>
    <w:p w14:paraId="5B920FB1" w14:textId="717362CB" w:rsidR="00545F0E" w:rsidRDefault="00545F0E" w:rsidP="00545F0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r w:rsidRPr="00EF3638">
        <w:rPr>
          <w:rFonts w:ascii="Webdings" w:eastAsia="Webdings" w:hAnsi="Webdings" w:cs="Webdings"/>
        </w:rPr>
        <w:t>4</w:t>
      </w:r>
      <w:r>
        <w:rPr>
          <w:rFonts w:ascii="Verdana" w:hAnsi="Verdana"/>
        </w:rPr>
        <w:t xml:space="preserve"> Tell us why the candidate does not want their previous name to be added</w:t>
      </w:r>
      <w:r w:rsidR="00C50F08">
        <w:rPr>
          <w:rFonts w:ascii="Verdana" w:hAnsi="Verdana"/>
        </w:rPr>
        <w:t>.</w:t>
      </w:r>
      <w:r>
        <w:rPr>
          <w:rFonts w:ascii="Verdana" w:hAnsi="Verdana"/>
        </w:rPr>
        <w:t xml:space="preserve"> Please note, name changes due to marriage must be included on the Register unless in exceptional circumstances.</w:t>
      </w:r>
    </w:p>
    <w:p w14:paraId="0D70CECC" w14:textId="77777777" w:rsidR="00545F0E" w:rsidRDefault="00545F0E" w:rsidP="00545F0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sidRPr="00696E32">
        <w:rPr>
          <w:rFonts w:ascii="Verdana" w:hAnsi="Verdana"/>
        </w:rPr>
        <w:t xml:space="preserve"> </w:t>
      </w:r>
      <w:r>
        <w:rPr>
          <w:rFonts w:ascii="Verdana" w:hAnsi="Verdana"/>
        </w:rPr>
        <w:t>Continue to Question 3.15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45F0E" w:rsidRPr="00E0460D" w14:paraId="6F33EA7A" w14:textId="77777777" w:rsidTr="00775EF2">
        <w:trPr>
          <w:trHeight w:hRule="exact" w:val="1112"/>
        </w:trPr>
        <w:tc>
          <w:tcPr>
            <w:tcW w:w="7088" w:type="dxa"/>
            <w:vAlign w:val="center"/>
          </w:tcPr>
          <w:p w14:paraId="3BBA2540" w14:textId="77777777" w:rsidR="00545F0E" w:rsidRPr="00E0460D" w:rsidRDefault="00545F0E" w:rsidP="00775EF2">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76AFD5A1" w14:textId="77777777" w:rsidR="00BC24E1" w:rsidRPr="003C1C0D" w:rsidRDefault="00BC24E1" w:rsidP="005B5742">
      <w:pPr>
        <w:pStyle w:val="Question"/>
        <w:tabs>
          <w:tab w:val="clear" w:pos="-142"/>
        </w:tabs>
        <w:spacing w:before="20"/>
        <w:ind w:firstLine="0"/>
        <w:rPr>
          <w:rFonts w:ascii="Verdana" w:hAnsi="Verdana"/>
        </w:rPr>
      </w:pPr>
    </w:p>
    <w:p w14:paraId="52CD42E7" w14:textId="4F979D3C" w:rsidR="00F53BD0" w:rsidRDefault="00064233" w:rsidP="00F53BD0">
      <w:pPr>
        <w:pStyle w:val="Question"/>
        <w:rPr>
          <w:rFonts w:ascii="Verdana" w:hAnsi="Verdana"/>
          <w:b/>
        </w:rPr>
      </w:pPr>
      <w:r>
        <w:rPr>
          <w:rFonts w:ascii="Verdana" w:hAnsi="Verdana"/>
          <w:b/>
        </w:rPr>
        <w:tab/>
      </w:r>
      <w:r w:rsidR="00F53BD0">
        <w:rPr>
          <w:rFonts w:ascii="Verdana" w:hAnsi="Verdana"/>
          <w:b/>
        </w:rPr>
        <w:t>3.1</w:t>
      </w:r>
      <w:r w:rsidR="00BC24E1">
        <w:rPr>
          <w:rFonts w:ascii="Verdana" w:hAnsi="Verdana"/>
          <w:b/>
        </w:rPr>
        <w:t>5</w:t>
      </w:r>
      <w:r w:rsidR="00F53BD0" w:rsidRPr="00B27110">
        <w:rPr>
          <w:rFonts w:ascii="Verdana" w:hAnsi="Verdana"/>
          <w:b/>
        </w:rPr>
        <w:tab/>
      </w:r>
      <w:r w:rsidR="00F53BD0">
        <w:rPr>
          <w:rFonts w:ascii="Verdana" w:hAnsi="Verdana"/>
          <w:b/>
        </w:rPr>
        <w:t>Does the candidate have a National Insurance number?</w:t>
      </w:r>
    </w:p>
    <w:p w14:paraId="278C865D" w14:textId="0CE9927A" w:rsidR="00F53BD0" w:rsidRDefault="00F53BD0" w:rsidP="00F53BD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r w:rsidRPr="00EF3638">
        <w:rPr>
          <w:rFonts w:ascii="Webdings" w:eastAsia="Webdings" w:hAnsi="Webdings" w:cs="Webdings"/>
        </w:rPr>
        <w:t>4</w:t>
      </w:r>
      <w:r>
        <w:rPr>
          <w:rFonts w:ascii="Verdana" w:hAnsi="Verdana"/>
        </w:rPr>
        <w:t>Answer Question 3.1</w:t>
      </w:r>
      <w:r w:rsidR="00AD6B13">
        <w:rPr>
          <w:rFonts w:ascii="Verdana" w:hAnsi="Verdana"/>
        </w:rPr>
        <w:t>6</w:t>
      </w:r>
      <w:r>
        <w:rPr>
          <w:rFonts w:ascii="Verdana" w:hAnsi="Verdana"/>
        </w:rPr>
        <w:t xml:space="preserve"> and continue to Question 3.1</w:t>
      </w:r>
      <w:r w:rsidR="00AD6B13">
        <w:rPr>
          <w:rFonts w:ascii="Verdana" w:hAnsi="Verdana"/>
        </w:rPr>
        <w:t>8</w:t>
      </w:r>
    </w:p>
    <w:p w14:paraId="550B6D95" w14:textId="65E94A37" w:rsidR="00F53BD0" w:rsidRPr="003C1C0D" w:rsidRDefault="00F53BD0" w:rsidP="00F53BD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Pr>
          <w:rFonts w:ascii="Verdana" w:hAnsi="Verdana"/>
        </w:rPr>
        <w:t>Continue to Question 3.1</w:t>
      </w:r>
      <w:r w:rsidR="00AD6B13">
        <w:rPr>
          <w:rFonts w:ascii="Verdana" w:hAnsi="Verdana"/>
        </w:rPr>
        <w:t>7</w:t>
      </w:r>
    </w:p>
    <w:p w14:paraId="5B41868C" w14:textId="0CB39ED5" w:rsidR="000830DE" w:rsidRPr="00B27110" w:rsidRDefault="001B7717">
      <w:pPr>
        <w:pStyle w:val="Question"/>
        <w:rPr>
          <w:rFonts w:ascii="Verdana" w:hAnsi="Verdana"/>
          <w:b/>
        </w:rPr>
      </w:pPr>
      <w:r>
        <w:rPr>
          <w:rFonts w:ascii="Verdana" w:hAnsi="Verdana"/>
          <w:b/>
        </w:rPr>
        <w:t>3</w:t>
      </w:r>
      <w:r w:rsidR="000830DE" w:rsidRPr="00B27110">
        <w:rPr>
          <w:rFonts w:ascii="Verdana" w:hAnsi="Verdana"/>
          <w:b/>
        </w:rPr>
        <w:t>.</w:t>
      </w:r>
      <w:r w:rsidR="00941715">
        <w:rPr>
          <w:rFonts w:ascii="Verdana" w:hAnsi="Verdana"/>
          <w:b/>
        </w:rPr>
        <w:t>1</w:t>
      </w:r>
      <w:r w:rsidR="00AD6B13">
        <w:rPr>
          <w:rFonts w:ascii="Verdana" w:hAnsi="Verdana"/>
          <w:b/>
        </w:rPr>
        <w:t>6</w:t>
      </w:r>
      <w:r w:rsidR="000830DE" w:rsidRPr="00B27110">
        <w:rPr>
          <w:rFonts w:ascii="Verdana" w:hAnsi="Verdana"/>
          <w:b/>
        </w:rPr>
        <w:tab/>
      </w:r>
      <w:r w:rsidR="00EF3A88">
        <w:rPr>
          <w:rFonts w:ascii="Verdana" w:hAnsi="Verdana"/>
          <w:b/>
        </w:rPr>
        <w:t>National Insurance number</w:t>
      </w:r>
      <w:r w:rsidR="008607F5">
        <w:rPr>
          <w:rFonts w:ascii="Verdana" w:hAnsi="Verdana"/>
          <w:b/>
        </w:rPr>
        <w:br/>
      </w:r>
      <w:r w:rsidR="008607F5">
        <w:rPr>
          <w:rFonts w:ascii="Verdana" w:hAnsi="Verdana"/>
        </w:rPr>
        <w:t>For example, QQ123456C</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8E" w14:textId="77777777">
        <w:trPr>
          <w:trHeight w:hRule="exact" w:val="397"/>
        </w:trPr>
        <w:tc>
          <w:tcPr>
            <w:tcW w:w="7088" w:type="dxa"/>
            <w:vAlign w:val="center"/>
          </w:tcPr>
          <w:p w14:paraId="5B41868D" w14:textId="77777777" w:rsidR="000830DE" w:rsidRPr="00E0460D" w:rsidRDefault="000830DE">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9D79FA9" w14:textId="110FF275" w:rsidR="00064233" w:rsidRDefault="00064233" w:rsidP="00064233">
      <w:pPr>
        <w:pStyle w:val="Question"/>
        <w:rPr>
          <w:rFonts w:ascii="Verdana" w:hAnsi="Verdana"/>
          <w:b/>
        </w:rPr>
      </w:pPr>
      <w:r>
        <w:rPr>
          <w:rFonts w:ascii="Verdana" w:hAnsi="Verdana"/>
          <w:b/>
        </w:rPr>
        <w:tab/>
      </w:r>
      <w:r w:rsidR="001B7717">
        <w:rPr>
          <w:rFonts w:ascii="Verdana" w:hAnsi="Verdana"/>
          <w:b/>
        </w:rPr>
        <w:t>3</w:t>
      </w:r>
      <w:r w:rsidR="00941715">
        <w:rPr>
          <w:rFonts w:ascii="Verdana" w:hAnsi="Verdana"/>
          <w:b/>
        </w:rPr>
        <w:t>.1</w:t>
      </w:r>
      <w:r w:rsidR="00AD6B13">
        <w:rPr>
          <w:rFonts w:ascii="Verdana" w:hAnsi="Verdana"/>
          <w:b/>
        </w:rPr>
        <w:t>7</w:t>
      </w:r>
      <w:r>
        <w:rPr>
          <w:rFonts w:ascii="Verdana" w:hAnsi="Verdana"/>
          <w:b/>
        </w:rPr>
        <w:tab/>
        <w:t xml:space="preserve">Passport number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64233" w:rsidRPr="00E0460D" w14:paraId="146139A3" w14:textId="77777777" w:rsidTr="007139A1">
        <w:trPr>
          <w:trHeight w:hRule="exact" w:val="397"/>
        </w:trPr>
        <w:tc>
          <w:tcPr>
            <w:tcW w:w="7088" w:type="dxa"/>
            <w:vAlign w:val="center"/>
          </w:tcPr>
          <w:p w14:paraId="101518B3" w14:textId="77777777" w:rsidR="00064233" w:rsidRPr="00E0460D" w:rsidRDefault="00064233" w:rsidP="007139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7EDDCCB" w14:textId="0F1958D3" w:rsidR="0072096B" w:rsidRDefault="00433CF8" w:rsidP="0072096B">
      <w:pPr>
        <w:pStyle w:val="Question"/>
        <w:rPr>
          <w:rFonts w:ascii="Verdana" w:hAnsi="Verdana"/>
          <w:b/>
        </w:rPr>
      </w:pPr>
      <w:r>
        <w:rPr>
          <w:rFonts w:ascii="Verdana" w:hAnsi="Verdana"/>
          <w:b/>
        </w:rPr>
        <w:t>3.1</w:t>
      </w:r>
      <w:r w:rsidR="00E31B9B">
        <w:rPr>
          <w:rFonts w:ascii="Verdana" w:hAnsi="Verdana"/>
          <w:b/>
        </w:rPr>
        <w:t>8</w:t>
      </w:r>
      <w:r w:rsidR="0072096B" w:rsidRPr="00B27110">
        <w:rPr>
          <w:rFonts w:ascii="Verdana" w:hAnsi="Verdana"/>
          <w:b/>
        </w:rPr>
        <w:tab/>
      </w:r>
      <w:r w:rsidR="0072096B">
        <w:rPr>
          <w:rFonts w:ascii="Verdana" w:hAnsi="Verdana"/>
          <w:b/>
        </w:rPr>
        <w:t xml:space="preserve">Nationality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31B9B" w:rsidRPr="00E0460D" w14:paraId="20E7E0F6" w14:textId="77777777" w:rsidTr="00E07B03">
        <w:trPr>
          <w:trHeight w:hRule="exact" w:val="397"/>
        </w:trPr>
        <w:tc>
          <w:tcPr>
            <w:tcW w:w="7088" w:type="dxa"/>
            <w:vAlign w:val="center"/>
          </w:tcPr>
          <w:p w14:paraId="3E8F777E" w14:textId="77777777" w:rsidR="00E31B9B" w:rsidRPr="00E0460D" w:rsidRDefault="00E31B9B"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CAA7ACC" w14:textId="57972AE2" w:rsidR="00060B5F" w:rsidRDefault="00060B5F" w:rsidP="00064233">
      <w:pPr>
        <w:pStyle w:val="Question"/>
        <w:rPr>
          <w:rFonts w:ascii="Verdana" w:hAnsi="Verdana"/>
          <w:b/>
        </w:rPr>
      </w:pPr>
      <w:r w:rsidRPr="00B27110">
        <w:rPr>
          <w:rFonts w:ascii="Verdana" w:hAnsi="Verdana"/>
          <w:b/>
        </w:rPr>
        <w:tab/>
      </w:r>
      <w:r w:rsidR="00433CF8">
        <w:rPr>
          <w:rFonts w:ascii="Verdana" w:hAnsi="Verdana"/>
          <w:b/>
        </w:rPr>
        <w:t>3.1</w:t>
      </w:r>
      <w:r w:rsidR="003D4AD8">
        <w:rPr>
          <w:rFonts w:ascii="Verdana" w:hAnsi="Verdana"/>
          <w:b/>
        </w:rPr>
        <w:t>9</w:t>
      </w:r>
      <w:r w:rsidRPr="00B27110">
        <w:rPr>
          <w:rFonts w:ascii="Verdana" w:hAnsi="Verdana"/>
          <w:b/>
        </w:rPr>
        <w:tab/>
      </w:r>
      <w:r w:rsidR="00433CF8">
        <w:rPr>
          <w:rFonts w:ascii="Verdana" w:hAnsi="Verdana"/>
          <w:b/>
        </w:rPr>
        <w:t xml:space="preserve">Country </w:t>
      </w:r>
      <w:r>
        <w:rPr>
          <w:rFonts w:ascii="Verdana" w:hAnsi="Verdana"/>
          <w:b/>
        </w:rPr>
        <w:t>of birth</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60B5F" w:rsidRPr="00E0460D" w14:paraId="70D5C20A" w14:textId="77777777" w:rsidTr="00BC622B">
        <w:trPr>
          <w:trHeight w:hRule="exact" w:val="397"/>
        </w:trPr>
        <w:tc>
          <w:tcPr>
            <w:tcW w:w="7088" w:type="dxa"/>
            <w:vAlign w:val="center"/>
          </w:tcPr>
          <w:p w14:paraId="7335C50F" w14:textId="77777777" w:rsidR="00060B5F" w:rsidRPr="00E0460D" w:rsidRDefault="00060B5F" w:rsidP="00BC622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55ECB57" w14:textId="77777777" w:rsidR="009F73C6" w:rsidRDefault="009F73C6" w:rsidP="008033B0">
      <w:pPr>
        <w:pStyle w:val="Question"/>
        <w:rPr>
          <w:rFonts w:ascii="Verdana" w:hAnsi="Verdana"/>
          <w:szCs w:val="22"/>
        </w:rPr>
      </w:pPr>
    </w:p>
    <w:p w14:paraId="436142A3" w14:textId="77777777" w:rsidR="009F73C6" w:rsidRDefault="009F73C6">
      <w:pPr>
        <w:rPr>
          <w:rFonts w:ascii="Verdana" w:eastAsia="Times New Roman" w:hAnsi="Verdana" w:cs="Times New Roman"/>
          <w:sz w:val="18"/>
          <w:lang w:eastAsia="en-GB"/>
        </w:rPr>
      </w:pPr>
      <w:r>
        <w:rPr>
          <w:rFonts w:ascii="Verdana" w:hAnsi="Verdana"/>
        </w:rPr>
        <w:br w:type="page"/>
      </w:r>
    </w:p>
    <w:p w14:paraId="24D9586F" w14:textId="30ABA18C" w:rsidR="008033B0" w:rsidRDefault="008033B0" w:rsidP="008033B0">
      <w:pPr>
        <w:pStyle w:val="Question"/>
        <w:rPr>
          <w:rFonts w:ascii="Verdana" w:hAnsi="Verdana"/>
          <w:b/>
          <w:bCs/>
          <w:sz w:val="22"/>
          <w:szCs w:val="22"/>
        </w:rPr>
      </w:pPr>
      <w:r>
        <w:rPr>
          <w:rFonts w:ascii="Verdana" w:hAnsi="Verdana"/>
          <w:szCs w:val="22"/>
        </w:rPr>
        <w:lastRenderedPageBreak/>
        <w:tab/>
      </w:r>
      <w:r>
        <w:rPr>
          <w:rFonts w:ascii="Verdana" w:hAnsi="Verdana"/>
          <w:szCs w:val="22"/>
        </w:rPr>
        <w:tab/>
      </w:r>
      <w:r w:rsidRPr="00151E93">
        <w:rPr>
          <w:rFonts w:ascii="Verdana" w:hAnsi="Verdana"/>
          <w:b/>
          <w:bCs/>
          <w:sz w:val="22"/>
          <w:szCs w:val="22"/>
        </w:rPr>
        <w:t>Address history</w:t>
      </w:r>
    </w:p>
    <w:p w14:paraId="6C5CB26D" w14:textId="23E3F22C" w:rsidR="0067190C" w:rsidRPr="0067190C" w:rsidRDefault="0067190C" w:rsidP="0067190C">
      <w:pPr>
        <w:pStyle w:val="Question"/>
        <w:tabs>
          <w:tab w:val="clear" w:pos="-142"/>
        </w:tabs>
        <w:spacing w:before="20"/>
        <w:ind w:firstLine="0"/>
        <w:rPr>
          <w:rFonts w:ascii="Verdana" w:hAnsi="Verdana"/>
        </w:rPr>
      </w:pPr>
      <w:r w:rsidRPr="0067190C">
        <w:rPr>
          <w:rFonts w:ascii="Verdana" w:hAnsi="Verdana"/>
        </w:rPr>
        <w:t xml:space="preserve">You may need to explain a gap in address </w:t>
      </w:r>
      <w:proofErr w:type="gramStart"/>
      <w:r w:rsidRPr="0067190C">
        <w:rPr>
          <w:rFonts w:ascii="Verdana" w:hAnsi="Verdana"/>
        </w:rPr>
        <w:t>history,</w:t>
      </w:r>
      <w:r w:rsidR="00E21860">
        <w:rPr>
          <w:rFonts w:ascii="Verdana" w:hAnsi="Verdana"/>
        </w:rPr>
        <w:t xml:space="preserve"> </w:t>
      </w:r>
      <w:r w:rsidRPr="0067190C">
        <w:rPr>
          <w:rFonts w:ascii="Verdana" w:hAnsi="Verdana"/>
        </w:rPr>
        <w:t>or</w:t>
      </w:r>
      <w:proofErr w:type="gramEnd"/>
      <w:r w:rsidRPr="0067190C">
        <w:rPr>
          <w:rFonts w:ascii="Verdana" w:hAnsi="Verdana"/>
        </w:rPr>
        <w:t xml:space="preserve"> tell us about other personal addresses you feel we need to know about.</w:t>
      </w:r>
    </w:p>
    <w:p w14:paraId="7D8E13B8" w14:textId="77777777" w:rsidR="008607F5" w:rsidRPr="0067190C" w:rsidRDefault="008607F5" w:rsidP="0067190C">
      <w:pPr>
        <w:pStyle w:val="Question"/>
        <w:tabs>
          <w:tab w:val="clear" w:pos="-142"/>
        </w:tabs>
        <w:spacing w:before="20"/>
        <w:ind w:firstLine="0"/>
        <w:rPr>
          <w:rFonts w:ascii="Verdana" w:hAnsi="Verdana"/>
        </w:rPr>
      </w:pPr>
    </w:p>
    <w:p w14:paraId="3B35E6B3" w14:textId="77777777" w:rsidR="0067190C" w:rsidRPr="0067190C" w:rsidRDefault="0067190C" w:rsidP="0067190C">
      <w:pPr>
        <w:pStyle w:val="Question"/>
        <w:tabs>
          <w:tab w:val="clear" w:pos="-142"/>
        </w:tabs>
        <w:spacing w:before="20"/>
        <w:ind w:firstLine="0"/>
        <w:rPr>
          <w:rFonts w:ascii="Verdana" w:hAnsi="Verdana"/>
        </w:rPr>
      </w:pPr>
      <w:r w:rsidRPr="0067190C">
        <w:rPr>
          <w:rFonts w:ascii="Verdana" w:hAnsi="Verdana"/>
        </w:rPr>
        <w:t>You can enter any additional information in the 'Supplementary information' section of this application.</w:t>
      </w:r>
    </w:p>
    <w:p w14:paraId="055CFD0F" w14:textId="77777777" w:rsidR="002776AF" w:rsidRPr="0067190C" w:rsidRDefault="002776AF" w:rsidP="0067190C">
      <w:pPr>
        <w:pStyle w:val="Question"/>
        <w:tabs>
          <w:tab w:val="clear" w:pos="-142"/>
        </w:tabs>
        <w:spacing w:before="20"/>
        <w:ind w:firstLine="0"/>
        <w:rPr>
          <w:rFonts w:ascii="Verdana" w:hAnsi="Verdana"/>
        </w:rPr>
      </w:pPr>
    </w:p>
    <w:p w14:paraId="1DE03879" w14:textId="77777777" w:rsidR="0067190C" w:rsidRPr="0067190C" w:rsidRDefault="0067190C" w:rsidP="0067190C">
      <w:pPr>
        <w:pStyle w:val="Question"/>
        <w:tabs>
          <w:tab w:val="clear" w:pos="-142"/>
        </w:tabs>
        <w:spacing w:before="20"/>
        <w:ind w:firstLine="0"/>
        <w:rPr>
          <w:rFonts w:ascii="Verdana" w:hAnsi="Verdana"/>
        </w:rPr>
      </w:pPr>
      <w:r w:rsidRPr="0067190C">
        <w:rPr>
          <w:rFonts w:ascii="Verdana" w:hAnsi="Verdana"/>
        </w:rPr>
        <w:t xml:space="preserve">For addresses outside of the United </w:t>
      </w:r>
      <w:proofErr w:type="gramStart"/>
      <w:r w:rsidRPr="0067190C">
        <w:rPr>
          <w:rFonts w:ascii="Verdana" w:hAnsi="Verdana"/>
        </w:rPr>
        <w:t>Kingdom</w:t>
      </w:r>
      <w:proofErr w:type="gramEnd"/>
      <w:r w:rsidRPr="0067190C">
        <w:rPr>
          <w:rFonts w:ascii="Verdana" w:hAnsi="Verdana"/>
        </w:rPr>
        <w:t xml:space="preserve"> you can add a zip code or region code instead of a postcode.</w:t>
      </w:r>
    </w:p>
    <w:p w14:paraId="22151A25" w14:textId="52CE5393" w:rsidR="00C86085" w:rsidRDefault="00433CF8" w:rsidP="00433CF8">
      <w:pPr>
        <w:pStyle w:val="Question"/>
        <w:rPr>
          <w:rFonts w:ascii="Verdana" w:hAnsi="Verdana"/>
          <w:b/>
        </w:rPr>
      </w:pPr>
      <w:r>
        <w:rPr>
          <w:rFonts w:ascii="Verdana" w:hAnsi="Verdana"/>
          <w:b/>
        </w:rPr>
        <w:t>3.</w:t>
      </w:r>
      <w:r w:rsidR="003D4AD8">
        <w:rPr>
          <w:rFonts w:ascii="Verdana" w:hAnsi="Verdana"/>
          <w:b/>
        </w:rPr>
        <w:t>20</w:t>
      </w:r>
      <w:r w:rsidR="00C86085" w:rsidRPr="00B27110">
        <w:rPr>
          <w:rFonts w:ascii="Verdana" w:hAnsi="Verdana"/>
          <w:b/>
        </w:rPr>
        <w:tab/>
      </w:r>
      <w:r w:rsidR="008033B0">
        <w:rPr>
          <w:rFonts w:ascii="Verdana" w:hAnsi="Verdana"/>
          <w:b/>
        </w:rPr>
        <w:t>Enter the candidate’s personal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F55394" w:rsidRPr="00862EE7" w14:paraId="3FB3DA4D" w14:textId="77777777" w:rsidTr="00FC4714">
        <w:trPr>
          <w:trHeight w:val="1427"/>
        </w:trPr>
        <w:tc>
          <w:tcPr>
            <w:tcW w:w="1701" w:type="dxa"/>
            <w:tcBorders>
              <w:top w:val="single" w:sz="4" w:space="0" w:color="auto"/>
              <w:left w:val="single" w:sz="4" w:space="0" w:color="auto"/>
              <w:bottom w:val="nil"/>
              <w:right w:val="single" w:sz="12" w:space="0" w:color="C0C0C0"/>
            </w:tcBorders>
            <w:vAlign w:val="center"/>
          </w:tcPr>
          <w:p w14:paraId="01F159F9" w14:textId="77777777" w:rsidR="00F55394" w:rsidRPr="00862EE7" w:rsidRDefault="00F55394" w:rsidP="00151E93">
            <w:pPr>
              <w:pStyle w:val="QspromptChar"/>
              <w:keepNext/>
              <w:rPr>
                <w:rFonts w:ascii="Verdana" w:hAnsi="Verdana"/>
              </w:rPr>
            </w:pPr>
            <w:r>
              <w:rPr>
                <w:rFonts w:ascii="Verdana" w:hAnsi="Verdana"/>
              </w:rPr>
              <w:t>A</w:t>
            </w:r>
            <w:r w:rsidRPr="00862EE7">
              <w:rPr>
                <w:rFonts w:ascii="Verdana" w:hAnsi="Verdana"/>
              </w:rPr>
              <w:t>ddress</w:t>
            </w:r>
          </w:p>
        </w:tc>
        <w:tc>
          <w:tcPr>
            <w:tcW w:w="5387" w:type="dxa"/>
            <w:tcBorders>
              <w:top w:val="single" w:sz="4" w:space="0" w:color="auto"/>
              <w:left w:val="nil"/>
              <w:bottom w:val="single" w:sz="4" w:space="0" w:color="auto"/>
              <w:right w:val="single" w:sz="4" w:space="0" w:color="auto"/>
            </w:tcBorders>
          </w:tcPr>
          <w:p w14:paraId="231545E7" w14:textId="77777777" w:rsidR="00F55394" w:rsidRPr="00862EE7" w:rsidRDefault="00F55394" w:rsidP="00151E93">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bookmarkStart w:id="8" w:name="Text36"/>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fldChar w:fldCharType="end"/>
            </w:r>
            <w:bookmarkStart w:id="9" w:name="Text4"/>
            <w:bookmarkEnd w:id="8"/>
          </w:p>
          <w:bookmarkEnd w:id="9"/>
          <w:p w14:paraId="02277B5A" w14:textId="77777777" w:rsidR="00F55394" w:rsidRPr="00862EE7" w:rsidRDefault="00F55394" w:rsidP="00F55394">
            <w:pPr>
              <w:pStyle w:val="Qsanswer"/>
              <w:keepNext/>
              <w:spacing w:before="20" w:after="0"/>
              <w:ind w:right="57"/>
              <w:rPr>
                <w:rFonts w:ascii="Verdana" w:hAnsi="Verdana"/>
                <w:color w:val="auto"/>
              </w:rPr>
            </w:pPr>
          </w:p>
        </w:tc>
      </w:tr>
      <w:tr w:rsidR="00F55394" w:rsidRPr="00862EE7" w14:paraId="205CC30A" w14:textId="77777777" w:rsidTr="00DC4240">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3ECE5658" w14:textId="77777777" w:rsidR="00F55394" w:rsidRPr="00862EE7" w:rsidRDefault="00F55394" w:rsidP="00151E93">
            <w:pPr>
              <w:pStyle w:val="QspromptChar"/>
              <w:keepNext/>
              <w:rPr>
                <w:rFonts w:ascii="Verdana" w:hAnsi="Verdana"/>
              </w:rPr>
            </w:pPr>
            <w:r w:rsidRPr="00862EE7">
              <w:rPr>
                <w:rFonts w:ascii="Verdana" w:hAnsi="Verdana"/>
              </w:rPr>
              <w:t>Postcode</w:t>
            </w:r>
          </w:p>
        </w:tc>
        <w:tc>
          <w:tcPr>
            <w:tcW w:w="5387" w:type="dxa"/>
            <w:tcBorders>
              <w:top w:val="single" w:sz="4" w:space="0" w:color="auto"/>
              <w:left w:val="nil"/>
              <w:bottom w:val="single" w:sz="4" w:space="0" w:color="auto"/>
              <w:right w:val="single" w:sz="4" w:space="0" w:color="auto"/>
            </w:tcBorders>
          </w:tcPr>
          <w:p w14:paraId="0CD34723" w14:textId="77777777" w:rsidR="00F55394" w:rsidRPr="00862EE7" w:rsidRDefault="00F55394" w:rsidP="00151E93">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bookmarkStart w:id="10" w:name="Text6"/>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fldChar w:fldCharType="end"/>
            </w:r>
            <w:bookmarkEnd w:id="10"/>
          </w:p>
        </w:tc>
      </w:tr>
      <w:tr w:rsidR="00F55394" w:rsidRPr="00862EE7" w14:paraId="1CB4C1B1" w14:textId="77777777" w:rsidTr="00F55394">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1C9CC574" w14:textId="1AA312B3" w:rsidR="00F55394" w:rsidRPr="00862EE7" w:rsidRDefault="00F55394" w:rsidP="00151E93">
            <w:pPr>
              <w:pStyle w:val="QspromptChar"/>
              <w:keepNext/>
              <w:rPr>
                <w:rFonts w:ascii="Verdana" w:hAnsi="Verdana"/>
              </w:rPr>
            </w:pPr>
            <w:r>
              <w:rPr>
                <w:rFonts w:ascii="Verdana" w:hAnsi="Verdana"/>
              </w:rPr>
              <w:t>Country</w:t>
            </w:r>
          </w:p>
        </w:tc>
        <w:tc>
          <w:tcPr>
            <w:tcW w:w="5387" w:type="dxa"/>
            <w:tcBorders>
              <w:top w:val="single" w:sz="4" w:space="0" w:color="auto"/>
              <w:left w:val="nil"/>
              <w:bottom w:val="single" w:sz="4" w:space="0" w:color="auto"/>
              <w:right w:val="single" w:sz="4" w:space="0" w:color="auto"/>
            </w:tcBorders>
          </w:tcPr>
          <w:p w14:paraId="454FAD36" w14:textId="70D4C13E" w:rsidR="00F55394" w:rsidRPr="00862EE7" w:rsidRDefault="00F55394" w:rsidP="00151E93">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fldChar w:fldCharType="end"/>
            </w:r>
          </w:p>
        </w:tc>
      </w:tr>
    </w:tbl>
    <w:p w14:paraId="2092D35A" w14:textId="66337645" w:rsidR="00996151" w:rsidRPr="00B27110" w:rsidRDefault="00996151" w:rsidP="00996151">
      <w:pPr>
        <w:pStyle w:val="Question"/>
        <w:rPr>
          <w:rFonts w:ascii="Verdana" w:hAnsi="Verdana"/>
          <w:b/>
        </w:rPr>
      </w:pPr>
      <w:r>
        <w:rPr>
          <w:rFonts w:ascii="Verdana" w:hAnsi="Verdana"/>
          <w:b/>
        </w:rPr>
        <w:tab/>
      </w:r>
      <w:r>
        <w:rPr>
          <w:rFonts w:ascii="Verdana" w:hAnsi="Verdana"/>
          <w:b/>
        </w:rPr>
        <w:tab/>
      </w:r>
      <w:r w:rsidR="00014CEC">
        <w:rPr>
          <w:rFonts w:ascii="Verdana" w:hAnsi="Verdana"/>
          <w:b/>
        </w:rPr>
        <w:t>Month and year the candidate moved in</w:t>
      </w:r>
      <w:r>
        <w:rPr>
          <w:rFonts w:ascii="Verdana" w:hAnsi="Verdana"/>
          <w:b/>
        </w:rPr>
        <w:t xml:space="preserve"> </w:t>
      </w:r>
      <w:r w:rsidRPr="00B27110">
        <w:rPr>
          <w:rFonts w:ascii="Verdana" w:hAnsi="Verdana"/>
          <w:b/>
        </w:rPr>
        <w:t>(mm/yy</w:t>
      </w:r>
      <w:r w:rsidR="00F55394">
        <w:rPr>
          <w:rFonts w:ascii="Verdana" w:hAnsi="Verdana"/>
          <w:b/>
        </w:rPr>
        <w:t>yy</w:t>
      </w:r>
      <w:r w:rsidRPr="00B27110">
        <w:rPr>
          <w:rFonts w:ascii="Verdana" w:hAnsi="Verdana"/>
          <w:b/>
        </w:rPr>
        <w:t>)</w:t>
      </w:r>
      <w:r w:rsidR="00EE0413">
        <w:rPr>
          <w:rFonts w:ascii="Verdana" w:hAnsi="Verdana"/>
          <w:b/>
        </w:rPr>
        <w:br/>
      </w:r>
      <w:r w:rsidR="005B45EF">
        <w:rPr>
          <w:rFonts w:ascii="Verdana" w:hAnsi="Verdana"/>
          <w:bCs/>
        </w:rPr>
        <w:t>For example, 03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014CEC" w:rsidRPr="00B27110" w14:paraId="6FB8AB05" w14:textId="77777777" w:rsidTr="00524F53">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7712B0D" w14:textId="77777777" w:rsidR="00014CEC" w:rsidRPr="00B27110" w:rsidRDefault="00014CEC" w:rsidP="00014CEC">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B8D8DF3" w14:textId="77777777" w:rsidR="00014CEC" w:rsidRPr="00B27110" w:rsidRDefault="00014CEC" w:rsidP="00014CEC">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08BA9A1" w14:textId="77777777" w:rsidR="00014CEC" w:rsidRPr="00B27110" w:rsidRDefault="00014CEC" w:rsidP="00014CEC">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248177B" w14:textId="69276DAF" w:rsidR="00014CEC" w:rsidRPr="00B27110" w:rsidRDefault="00014CEC" w:rsidP="00014CEC">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00DC1E1" w14:textId="7C93198C" w:rsidR="00014CEC" w:rsidRPr="00B27110" w:rsidRDefault="00014CEC" w:rsidP="00014CEC">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8F72CD4" w14:textId="3CE7B4BE" w:rsidR="00014CEC" w:rsidRPr="00B27110" w:rsidRDefault="00014CEC" w:rsidP="00014CEC">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D7F825C" w14:textId="6C3B4B53" w:rsidR="00014CEC" w:rsidRPr="00B27110" w:rsidRDefault="00014CEC" w:rsidP="00014CEC">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07EC4A6A" w14:textId="65F2AF22" w:rsidR="00C86085" w:rsidRPr="00EE0413" w:rsidRDefault="00EE0413">
      <w:pPr>
        <w:pStyle w:val="Question"/>
        <w:rPr>
          <w:rFonts w:ascii="Verdana" w:hAnsi="Verdana"/>
          <w:bCs/>
        </w:rPr>
      </w:pPr>
      <w:r w:rsidRPr="00EE0413">
        <w:rPr>
          <w:rFonts w:ascii="Verdana" w:hAnsi="Verdana"/>
          <w:bCs/>
        </w:rPr>
        <w:tab/>
      </w:r>
      <w:r w:rsidRPr="00EE0413">
        <w:rPr>
          <w:rFonts w:ascii="Verdana" w:hAnsi="Verdana"/>
          <w:bCs/>
        </w:rPr>
        <w:tab/>
        <w:t>To Present</w:t>
      </w:r>
    </w:p>
    <w:p w14:paraId="1EB215F6" w14:textId="17EB327B" w:rsidR="00EE0413" w:rsidRDefault="00EE0413" w:rsidP="00EE0413">
      <w:pPr>
        <w:pStyle w:val="Question"/>
        <w:rPr>
          <w:rFonts w:ascii="Verdana" w:hAnsi="Verdana"/>
          <w:b/>
        </w:rPr>
      </w:pPr>
      <w:r>
        <w:rPr>
          <w:rFonts w:ascii="Verdana" w:hAnsi="Verdana"/>
          <w:b/>
        </w:rPr>
        <w:tab/>
      </w:r>
      <w:r>
        <w:rPr>
          <w:rFonts w:ascii="Verdana" w:hAnsi="Verdana"/>
          <w:b/>
        </w:rPr>
        <w:tab/>
        <w:t xml:space="preserve">If address has changed in the last three years, </w:t>
      </w:r>
      <w:r w:rsidR="00C7113B">
        <w:rPr>
          <w:rFonts w:ascii="Verdana" w:hAnsi="Verdana"/>
          <w:b/>
        </w:rPr>
        <w:t xml:space="preserve">you must </w:t>
      </w:r>
      <w:r>
        <w:rPr>
          <w:rFonts w:ascii="Verdana" w:hAnsi="Verdana"/>
          <w:b/>
        </w:rPr>
        <w:t>provide addresses for the previous three years</w:t>
      </w:r>
    </w:p>
    <w:p w14:paraId="2B545B40" w14:textId="5636FB66" w:rsidR="00EE0413" w:rsidRPr="00B27110" w:rsidRDefault="00EE0413" w:rsidP="00EE0413">
      <w:pPr>
        <w:pStyle w:val="Question"/>
        <w:rPr>
          <w:rFonts w:ascii="Verdana" w:hAnsi="Verdana"/>
          <w:b/>
        </w:rPr>
      </w:pPr>
      <w:r>
        <w:rPr>
          <w:rFonts w:ascii="Verdana" w:hAnsi="Verdana"/>
          <w:b/>
        </w:rPr>
        <w:tab/>
      </w:r>
      <w:r>
        <w:rPr>
          <w:rFonts w:ascii="Verdana" w:hAnsi="Verdana"/>
          <w:b/>
        </w:rPr>
        <w:tab/>
      </w:r>
      <w:r w:rsidR="00777DB4">
        <w:rPr>
          <w:rFonts w:ascii="Verdana" w:hAnsi="Verdana"/>
          <w:b/>
        </w:rPr>
        <w:t>Previous address 1</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EE0413" w:rsidRPr="00862EE7" w14:paraId="50155BD9" w14:textId="77777777" w:rsidTr="00BC622B">
        <w:trPr>
          <w:trHeight w:val="397"/>
        </w:trPr>
        <w:tc>
          <w:tcPr>
            <w:tcW w:w="1701" w:type="dxa"/>
            <w:tcBorders>
              <w:top w:val="single" w:sz="4" w:space="0" w:color="auto"/>
              <w:left w:val="single" w:sz="4" w:space="0" w:color="auto"/>
              <w:bottom w:val="nil"/>
              <w:right w:val="single" w:sz="12" w:space="0" w:color="C0C0C0"/>
            </w:tcBorders>
            <w:vAlign w:val="center"/>
          </w:tcPr>
          <w:p w14:paraId="5E3D712D" w14:textId="1EF841E0" w:rsidR="00EE0413" w:rsidRPr="00862EE7" w:rsidRDefault="00777DB4" w:rsidP="00BC622B">
            <w:pPr>
              <w:pStyle w:val="QspromptChar"/>
              <w:keepNext/>
              <w:rPr>
                <w:rFonts w:ascii="Verdana" w:hAnsi="Verdana"/>
              </w:rPr>
            </w:pPr>
            <w:r>
              <w:rPr>
                <w:rFonts w:ascii="Verdana" w:hAnsi="Verdana"/>
              </w:rPr>
              <w:t>A</w:t>
            </w:r>
            <w:r w:rsidR="00EE0413" w:rsidRPr="00862EE7">
              <w:rPr>
                <w:rFonts w:ascii="Verdana" w:hAnsi="Verdana"/>
              </w:rPr>
              <w:t>ddress</w:t>
            </w:r>
          </w:p>
        </w:tc>
        <w:tc>
          <w:tcPr>
            <w:tcW w:w="5387" w:type="dxa"/>
            <w:vMerge w:val="restart"/>
            <w:tcBorders>
              <w:left w:val="nil"/>
            </w:tcBorders>
          </w:tcPr>
          <w:p w14:paraId="762BBDC3" w14:textId="77777777" w:rsidR="00EE0413" w:rsidRPr="00862EE7" w:rsidRDefault="00EE0413"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071BC9B2" w14:textId="77777777" w:rsidR="00EE0413" w:rsidRPr="00862EE7" w:rsidRDefault="00EE0413" w:rsidP="00BC622B">
            <w:pPr>
              <w:pStyle w:val="Qsanswer"/>
              <w:keepNext/>
              <w:spacing w:before="20"/>
              <w:ind w:right="57"/>
              <w:rPr>
                <w:rFonts w:ascii="Verdana" w:hAnsi="Verdana"/>
                <w:color w:val="auto"/>
              </w:rPr>
            </w:pPr>
          </w:p>
        </w:tc>
      </w:tr>
      <w:tr w:rsidR="00EE0413" w:rsidRPr="00862EE7" w14:paraId="11517C2A" w14:textId="77777777" w:rsidTr="00BC622B">
        <w:trPr>
          <w:trHeight w:val="397"/>
        </w:trPr>
        <w:tc>
          <w:tcPr>
            <w:tcW w:w="1701" w:type="dxa"/>
            <w:tcBorders>
              <w:top w:val="nil"/>
              <w:left w:val="single" w:sz="4" w:space="0" w:color="auto"/>
              <w:bottom w:val="nil"/>
              <w:right w:val="single" w:sz="12" w:space="0" w:color="C0C0C0"/>
            </w:tcBorders>
            <w:vAlign w:val="center"/>
          </w:tcPr>
          <w:p w14:paraId="5E7177C9" w14:textId="77777777" w:rsidR="00EE0413" w:rsidRPr="00862EE7" w:rsidRDefault="00EE0413"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420D3FB3" w14:textId="77777777" w:rsidR="00EE0413" w:rsidRPr="00862EE7" w:rsidRDefault="00EE0413" w:rsidP="00BC622B">
            <w:pPr>
              <w:pStyle w:val="Qsanswer"/>
              <w:keepNext/>
              <w:spacing w:before="20"/>
              <w:ind w:right="57"/>
              <w:rPr>
                <w:rFonts w:ascii="Verdana" w:hAnsi="Verdana"/>
                <w:color w:val="auto"/>
              </w:rPr>
            </w:pPr>
          </w:p>
        </w:tc>
      </w:tr>
      <w:tr w:rsidR="00EE0413" w:rsidRPr="00862EE7" w14:paraId="7DBE15C1" w14:textId="77777777" w:rsidTr="00BC622B">
        <w:trPr>
          <w:trHeight w:val="397"/>
        </w:trPr>
        <w:tc>
          <w:tcPr>
            <w:tcW w:w="1701" w:type="dxa"/>
            <w:tcBorders>
              <w:top w:val="nil"/>
              <w:left w:val="single" w:sz="4" w:space="0" w:color="auto"/>
              <w:bottom w:val="nil"/>
              <w:right w:val="single" w:sz="12" w:space="0" w:color="C0C0C0"/>
            </w:tcBorders>
            <w:vAlign w:val="center"/>
          </w:tcPr>
          <w:p w14:paraId="7E150B54" w14:textId="77777777" w:rsidR="00EE0413" w:rsidRPr="00862EE7" w:rsidRDefault="00EE0413"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08609EF0" w14:textId="77777777" w:rsidR="00EE0413" w:rsidRPr="00862EE7" w:rsidRDefault="00EE0413" w:rsidP="00BC622B">
            <w:pPr>
              <w:pStyle w:val="Qsanswer"/>
              <w:keepNext/>
              <w:spacing w:before="20"/>
              <w:ind w:right="57"/>
              <w:rPr>
                <w:rFonts w:ascii="Verdana" w:hAnsi="Verdana"/>
                <w:color w:val="auto"/>
              </w:rPr>
            </w:pPr>
          </w:p>
        </w:tc>
      </w:tr>
      <w:tr w:rsidR="00EE0413" w:rsidRPr="00862EE7" w14:paraId="5C516C73" w14:textId="77777777" w:rsidTr="00AE4531">
        <w:trPr>
          <w:trHeight w:val="70"/>
        </w:trPr>
        <w:tc>
          <w:tcPr>
            <w:tcW w:w="1701" w:type="dxa"/>
            <w:tcBorders>
              <w:top w:val="nil"/>
              <w:left w:val="single" w:sz="4" w:space="0" w:color="auto"/>
              <w:bottom w:val="nil"/>
              <w:right w:val="single" w:sz="12" w:space="0" w:color="C0C0C0"/>
            </w:tcBorders>
            <w:vAlign w:val="center"/>
          </w:tcPr>
          <w:p w14:paraId="005592A4" w14:textId="77777777" w:rsidR="00EE0413" w:rsidRPr="00862EE7" w:rsidRDefault="00EE0413"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6DE74510" w14:textId="77777777" w:rsidR="00EE0413" w:rsidRPr="00862EE7" w:rsidRDefault="00EE0413" w:rsidP="00BC622B">
            <w:pPr>
              <w:pStyle w:val="Qsanswer"/>
              <w:keepNext/>
              <w:spacing w:before="20" w:after="0"/>
              <w:ind w:right="57"/>
              <w:rPr>
                <w:rFonts w:ascii="Verdana" w:hAnsi="Verdana"/>
                <w:color w:val="auto"/>
              </w:rPr>
            </w:pPr>
          </w:p>
        </w:tc>
      </w:tr>
      <w:tr w:rsidR="00EE0413" w:rsidRPr="00862EE7" w14:paraId="74D2ED18" w14:textId="77777777" w:rsidTr="00DC4240">
        <w:trPr>
          <w:trHeight w:val="397"/>
        </w:trPr>
        <w:tc>
          <w:tcPr>
            <w:tcW w:w="1701" w:type="dxa"/>
            <w:tcBorders>
              <w:top w:val="nil"/>
              <w:left w:val="single" w:sz="4" w:space="0" w:color="auto"/>
              <w:bottom w:val="nil"/>
              <w:right w:val="single" w:sz="12" w:space="0" w:color="C0C0C0"/>
            </w:tcBorders>
            <w:vAlign w:val="center"/>
          </w:tcPr>
          <w:p w14:paraId="3ABA66BF" w14:textId="77777777" w:rsidR="00EE0413" w:rsidRPr="00862EE7" w:rsidRDefault="00EE0413" w:rsidP="00BC622B">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1C04879A" w14:textId="77777777" w:rsidR="00EE0413" w:rsidRPr="00862EE7" w:rsidRDefault="00EE0413"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F55394" w:rsidRPr="00862EE7" w14:paraId="6BCDE409" w14:textId="77777777" w:rsidTr="00BC622B">
        <w:trPr>
          <w:trHeight w:val="397"/>
        </w:trPr>
        <w:tc>
          <w:tcPr>
            <w:tcW w:w="1701" w:type="dxa"/>
            <w:tcBorders>
              <w:top w:val="nil"/>
              <w:left w:val="single" w:sz="4" w:space="0" w:color="auto"/>
              <w:bottom w:val="single" w:sz="4" w:space="0" w:color="auto"/>
              <w:right w:val="single" w:sz="12" w:space="0" w:color="C0C0C0"/>
            </w:tcBorders>
            <w:vAlign w:val="center"/>
          </w:tcPr>
          <w:p w14:paraId="2595ED19" w14:textId="1DCB2868" w:rsidR="00F55394" w:rsidRPr="00862EE7" w:rsidRDefault="00F55394" w:rsidP="00BC622B">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03B5AD81" w14:textId="6972E6D4" w:rsidR="00F55394" w:rsidRPr="00862EE7" w:rsidRDefault="00F55394"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fldChar w:fldCharType="end"/>
            </w:r>
          </w:p>
        </w:tc>
      </w:tr>
    </w:tbl>
    <w:p w14:paraId="5ADE9CDD" w14:textId="1225BA26" w:rsidR="00EE0413" w:rsidRPr="00B27110" w:rsidRDefault="00EE0413" w:rsidP="00EE0413">
      <w:pPr>
        <w:pStyle w:val="Question"/>
        <w:rPr>
          <w:rFonts w:ascii="Verdana" w:hAnsi="Verdana"/>
          <w:b/>
        </w:rPr>
      </w:pPr>
      <w:r>
        <w:rPr>
          <w:rFonts w:ascii="Verdana" w:hAnsi="Verdana"/>
          <w:b/>
        </w:rPr>
        <w:tab/>
      </w:r>
      <w:r>
        <w:rPr>
          <w:rFonts w:ascii="Verdana" w:hAnsi="Verdana"/>
          <w:b/>
        </w:rPr>
        <w:tab/>
      </w:r>
      <w:r w:rsidRPr="00B27110">
        <w:rPr>
          <w:rFonts w:ascii="Verdana" w:hAnsi="Verdana"/>
          <w:b/>
        </w:rPr>
        <w:t xml:space="preserve">Date </w:t>
      </w:r>
      <w:r>
        <w:rPr>
          <w:rFonts w:ascii="Verdana" w:hAnsi="Verdana"/>
          <w:b/>
        </w:rPr>
        <w:t xml:space="preserve">resident at this address </w:t>
      </w:r>
      <w:r w:rsidRPr="00B27110">
        <w:rPr>
          <w:rFonts w:ascii="Verdana" w:hAnsi="Verdana"/>
          <w:b/>
        </w:rPr>
        <w:t>(mm/</w:t>
      </w:r>
      <w:r w:rsidR="00F55394">
        <w:rPr>
          <w:rFonts w:ascii="Verdana" w:hAnsi="Verdana"/>
          <w:b/>
        </w:rPr>
        <w:t>yy</w:t>
      </w:r>
      <w:r w:rsidRPr="00B27110">
        <w:rPr>
          <w:rFonts w:ascii="Verdana" w:hAnsi="Verdana"/>
          <w:b/>
        </w:rPr>
        <w:t>yy)</w:t>
      </w:r>
      <w:r>
        <w:rPr>
          <w:rFonts w:ascii="Verdana" w:hAnsi="Verdana"/>
          <w:b/>
        </w:rPr>
        <w:br/>
      </w:r>
      <w:r w:rsidRPr="00EE0413">
        <w:rPr>
          <w:rFonts w:ascii="Verdana" w:hAnsi="Verdana"/>
          <w:bCs/>
        </w:rPr>
        <w:t>From</w:t>
      </w:r>
      <w:r w:rsidR="00EF0713">
        <w:rPr>
          <w:rFonts w:ascii="Verdana" w:hAnsi="Verdana"/>
          <w:bCs/>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F55394" w:rsidRPr="00B27110" w14:paraId="2EAF48E2" w14:textId="77777777" w:rsidTr="00EF10ED">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D45BE16"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79A3A84"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2C3C2C6"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142AA0"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51BE21F" w14:textId="7AE76851"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24F11B2" w14:textId="30695CDA"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FB43057" w14:textId="2627720D"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3F305507" w14:textId="36FBC632" w:rsidR="00777DB4" w:rsidRPr="00B27110" w:rsidRDefault="00EE0413" w:rsidP="00777DB4">
      <w:pPr>
        <w:pStyle w:val="Question"/>
        <w:rPr>
          <w:rFonts w:ascii="Verdana" w:hAnsi="Verdana"/>
          <w:b/>
        </w:rPr>
      </w:pPr>
      <w:r w:rsidRPr="00EE0413">
        <w:rPr>
          <w:rFonts w:ascii="Verdana" w:hAnsi="Verdana"/>
          <w:bCs/>
        </w:rPr>
        <w:tab/>
      </w:r>
      <w:r w:rsidRPr="00EE0413">
        <w:rPr>
          <w:rFonts w:ascii="Verdana" w:hAnsi="Verdana"/>
          <w:bCs/>
        </w:rPr>
        <w:tab/>
      </w:r>
      <w:r w:rsidR="00777DB4">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F55394" w:rsidRPr="00B27110" w14:paraId="48AABB16" w14:textId="77777777" w:rsidTr="008D4CA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D389AA1"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F911E00"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D38EE97"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C261C28"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3D02AFC" w14:textId="67ACC9E8"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76CF72A" w14:textId="1A6FF329"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D12E367" w14:textId="440C502F"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4DAD5D05" w14:textId="77777777" w:rsidR="00C411FD" w:rsidRDefault="00C411FD" w:rsidP="00777DB4">
      <w:pPr>
        <w:pStyle w:val="Question"/>
        <w:rPr>
          <w:rFonts w:ascii="Verdana" w:hAnsi="Verdana"/>
          <w:b/>
        </w:rPr>
      </w:pPr>
    </w:p>
    <w:p w14:paraId="5217D2C1" w14:textId="77777777" w:rsidR="00C411FD" w:rsidRDefault="00C411FD">
      <w:pPr>
        <w:rPr>
          <w:rFonts w:ascii="Verdana" w:eastAsia="Times New Roman" w:hAnsi="Verdana" w:cs="Times New Roman"/>
          <w:b/>
          <w:sz w:val="18"/>
          <w:szCs w:val="20"/>
          <w:lang w:eastAsia="en-GB"/>
        </w:rPr>
      </w:pPr>
      <w:r>
        <w:rPr>
          <w:rFonts w:ascii="Verdana" w:hAnsi="Verdana"/>
          <w:b/>
        </w:rPr>
        <w:br w:type="page"/>
      </w:r>
    </w:p>
    <w:p w14:paraId="661BD6F5" w14:textId="0ED6661B" w:rsidR="00777DB4" w:rsidRPr="00B27110" w:rsidRDefault="00777DB4" w:rsidP="00777DB4">
      <w:pPr>
        <w:pStyle w:val="Question"/>
        <w:rPr>
          <w:rFonts w:ascii="Verdana" w:hAnsi="Verdana"/>
          <w:b/>
        </w:rPr>
      </w:pPr>
      <w:r>
        <w:rPr>
          <w:rFonts w:ascii="Verdana" w:hAnsi="Verdana"/>
          <w:b/>
        </w:rPr>
        <w:lastRenderedPageBreak/>
        <w:tab/>
      </w:r>
      <w:r>
        <w:rPr>
          <w:rFonts w:ascii="Verdana" w:hAnsi="Verdana"/>
          <w:b/>
        </w:rPr>
        <w:tab/>
        <w:t>Previous address 2</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777DB4" w:rsidRPr="00862EE7" w14:paraId="619A3C2D" w14:textId="77777777" w:rsidTr="00BC622B">
        <w:trPr>
          <w:trHeight w:val="397"/>
        </w:trPr>
        <w:tc>
          <w:tcPr>
            <w:tcW w:w="1701" w:type="dxa"/>
            <w:tcBorders>
              <w:top w:val="single" w:sz="4" w:space="0" w:color="auto"/>
              <w:left w:val="single" w:sz="4" w:space="0" w:color="auto"/>
              <w:bottom w:val="nil"/>
              <w:right w:val="single" w:sz="12" w:space="0" w:color="C0C0C0"/>
            </w:tcBorders>
            <w:vAlign w:val="center"/>
          </w:tcPr>
          <w:p w14:paraId="551268D8" w14:textId="77777777" w:rsidR="00777DB4" w:rsidRPr="00862EE7" w:rsidRDefault="00777DB4" w:rsidP="00BC622B">
            <w:pPr>
              <w:pStyle w:val="QspromptChar"/>
              <w:keepNext/>
              <w:rPr>
                <w:rFonts w:ascii="Verdana" w:hAnsi="Verdana"/>
              </w:rPr>
            </w:pPr>
            <w:r>
              <w:rPr>
                <w:rFonts w:ascii="Verdana" w:hAnsi="Verdana"/>
              </w:rPr>
              <w:t>A</w:t>
            </w:r>
            <w:r w:rsidRPr="00862EE7">
              <w:rPr>
                <w:rFonts w:ascii="Verdana" w:hAnsi="Verdana"/>
              </w:rPr>
              <w:t>ddress</w:t>
            </w:r>
          </w:p>
        </w:tc>
        <w:tc>
          <w:tcPr>
            <w:tcW w:w="5387" w:type="dxa"/>
            <w:vMerge w:val="restart"/>
            <w:tcBorders>
              <w:left w:val="nil"/>
            </w:tcBorders>
          </w:tcPr>
          <w:p w14:paraId="3E4CF944" w14:textId="77777777" w:rsidR="00777DB4" w:rsidRPr="00862EE7" w:rsidRDefault="00777DB4"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2A037488" w14:textId="77777777" w:rsidR="00777DB4" w:rsidRPr="00862EE7" w:rsidRDefault="00777DB4" w:rsidP="00BC622B">
            <w:pPr>
              <w:pStyle w:val="Qsanswer"/>
              <w:keepNext/>
              <w:spacing w:before="20"/>
              <w:ind w:right="57"/>
              <w:rPr>
                <w:rFonts w:ascii="Verdana" w:hAnsi="Verdana"/>
                <w:color w:val="auto"/>
              </w:rPr>
            </w:pPr>
          </w:p>
        </w:tc>
      </w:tr>
      <w:tr w:rsidR="00777DB4" w:rsidRPr="00862EE7" w14:paraId="4604B103" w14:textId="77777777" w:rsidTr="00BC622B">
        <w:trPr>
          <w:trHeight w:val="397"/>
        </w:trPr>
        <w:tc>
          <w:tcPr>
            <w:tcW w:w="1701" w:type="dxa"/>
            <w:tcBorders>
              <w:top w:val="nil"/>
              <w:left w:val="single" w:sz="4" w:space="0" w:color="auto"/>
              <w:bottom w:val="nil"/>
              <w:right w:val="single" w:sz="12" w:space="0" w:color="C0C0C0"/>
            </w:tcBorders>
            <w:vAlign w:val="center"/>
          </w:tcPr>
          <w:p w14:paraId="75038215" w14:textId="77777777" w:rsidR="00777DB4" w:rsidRPr="00862EE7" w:rsidRDefault="00777DB4"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22A24383" w14:textId="77777777" w:rsidR="00777DB4" w:rsidRPr="00862EE7" w:rsidRDefault="00777DB4" w:rsidP="00BC622B">
            <w:pPr>
              <w:pStyle w:val="Qsanswer"/>
              <w:keepNext/>
              <w:spacing w:before="20"/>
              <w:ind w:right="57"/>
              <w:rPr>
                <w:rFonts w:ascii="Verdana" w:hAnsi="Verdana"/>
                <w:color w:val="auto"/>
              </w:rPr>
            </w:pPr>
          </w:p>
        </w:tc>
      </w:tr>
      <w:tr w:rsidR="00777DB4" w:rsidRPr="00862EE7" w14:paraId="52618D50" w14:textId="77777777" w:rsidTr="00BC622B">
        <w:trPr>
          <w:trHeight w:val="397"/>
        </w:trPr>
        <w:tc>
          <w:tcPr>
            <w:tcW w:w="1701" w:type="dxa"/>
            <w:tcBorders>
              <w:top w:val="nil"/>
              <w:left w:val="single" w:sz="4" w:space="0" w:color="auto"/>
              <w:bottom w:val="nil"/>
              <w:right w:val="single" w:sz="12" w:space="0" w:color="C0C0C0"/>
            </w:tcBorders>
            <w:vAlign w:val="center"/>
          </w:tcPr>
          <w:p w14:paraId="3D079150" w14:textId="77777777" w:rsidR="00777DB4" w:rsidRPr="00862EE7" w:rsidRDefault="00777DB4"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665E8001" w14:textId="77777777" w:rsidR="00777DB4" w:rsidRPr="00862EE7" w:rsidRDefault="00777DB4" w:rsidP="00BC622B">
            <w:pPr>
              <w:pStyle w:val="Qsanswer"/>
              <w:keepNext/>
              <w:spacing w:before="20"/>
              <w:ind w:right="57"/>
              <w:rPr>
                <w:rFonts w:ascii="Verdana" w:hAnsi="Verdana"/>
                <w:color w:val="auto"/>
              </w:rPr>
            </w:pPr>
          </w:p>
        </w:tc>
      </w:tr>
      <w:tr w:rsidR="00777DB4" w:rsidRPr="00862EE7" w14:paraId="7A443019" w14:textId="77777777" w:rsidTr="00AE4531">
        <w:trPr>
          <w:trHeight w:val="124"/>
        </w:trPr>
        <w:tc>
          <w:tcPr>
            <w:tcW w:w="1701" w:type="dxa"/>
            <w:tcBorders>
              <w:top w:val="nil"/>
              <w:left w:val="single" w:sz="4" w:space="0" w:color="auto"/>
              <w:bottom w:val="nil"/>
              <w:right w:val="single" w:sz="12" w:space="0" w:color="C0C0C0"/>
            </w:tcBorders>
            <w:vAlign w:val="center"/>
          </w:tcPr>
          <w:p w14:paraId="037725EF" w14:textId="77777777" w:rsidR="00777DB4" w:rsidRPr="00862EE7" w:rsidRDefault="00777DB4"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0CF6FC92" w14:textId="77777777" w:rsidR="00777DB4" w:rsidRPr="00862EE7" w:rsidRDefault="00777DB4" w:rsidP="00BC622B">
            <w:pPr>
              <w:pStyle w:val="Qsanswer"/>
              <w:keepNext/>
              <w:spacing w:before="20" w:after="0"/>
              <w:ind w:right="57"/>
              <w:rPr>
                <w:rFonts w:ascii="Verdana" w:hAnsi="Verdana"/>
                <w:color w:val="auto"/>
              </w:rPr>
            </w:pPr>
          </w:p>
        </w:tc>
      </w:tr>
      <w:tr w:rsidR="00777DB4" w:rsidRPr="00862EE7" w14:paraId="1DBBE819" w14:textId="77777777" w:rsidTr="00DC4240">
        <w:trPr>
          <w:trHeight w:val="397"/>
        </w:trPr>
        <w:tc>
          <w:tcPr>
            <w:tcW w:w="1701" w:type="dxa"/>
            <w:tcBorders>
              <w:top w:val="nil"/>
              <w:left w:val="single" w:sz="4" w:space="0" w:color="auto"/>
              <w:bottom w:val="nil"/>
              <w:right w:val="single" w:sz="12" w:space="0" w:color="C0C0C0"/>
            </w:tcBorders>
            <w:vAlign w:val="center"/>
          </w:tcPr>
          <w:p w14:paraId="24F61EBA" w14:textId="77777777" w:rsidR="00777DB4" w:rsidRPr="00862EE7" w:rsidRDefault="00777DB4" w:rsidP="00BC622B">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110591ED" w14:textId="77777777" w:rsidR="00777DB4" w:rsidRPr="00862EE7" w:rsidRDefault="00777DB4"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F55394" w:rsidRPr="00862EE7" w14:paraId="7A265486" w14:textId="77777777" w:rsidTr="00BC622B">
        <w:trPr>
          <w:trHeight w:val="397"/>
        </w:trPr>
        <w:tc>
          <w:tcPr>
            <w:tcW w:w="1701" w:type="dxa"/>
            <w:tcBorders>
              <w:top w:val="nil"/>
              <w:left w:val="single" w:sz="4" w:space="0" w:color="auto"/>
              <w:bottom w:val="single" w:sz="4" w:space="0" w:color="auto"/>
              <w:right w:val="single" w:sz="12" w:space="0" w:color="C0C0C0"/>
            </w:tcBorders>
            <w:vAlign w:val="center"/>
          </w:tcPr>
          <w:p w14:paraId="712C103A" w14:textId="60693728" w:rsidR="00F55394" w:rsidRPr="00862EE7" w:rsidRDefault="00F55394" w:rsidP="00BC622B">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427769E5" w14:textId="5321E98C" w:rsidR="00F55394" w:rsidRPr="00862EE7" w:rsidRDefault="00F55394"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fldChar w:fldCharType="end"/>
            </w:r>
          </w:p>
        </w:tc>
      </w:tr>
    </w:tbl>
    <w:p w14:paraId="4CC3C6FF" w14:textId="24E8111F" w:rsidR="00777DB4" w:rsidRPr="00B27110" w:rsidRDefault="00777DB4" w:rsidP="00777DB4">
      <w:pPr>
        <w:pStyle w:val="Question"/>
        <w:rPr>
          <w:rFonts w:ascii="Verdana" w:hAnsi="Verdana"/>
          <w:b/>
        </w:rPr>
      </w:pPr>
      <w:r>
        <w:rPr>
          <w:rFonts w:ascii="Verdana" w:hAnsi="Verdana"/>
          <w:b/>
        </w:rPr>
        <w:tab/>
      </w:r>
      <w:r>
        <w:rPr>
          <w:rFonts w:ascii="Verdana" w:hAnsi="Verdana"/>
          <w:b/>
        </w:rPr>
        <w:tab/>
      </w:r>
      <w:r w:rsidRPr="00B27110">
        <w:rPr>
          <w:rFonts w:ascii="Verdana" w:hAnsi="Verdana"/>
          <w:b/>
        </w:rPr>
        <w:t xml:space="preserve">Date </w:t>
      </w:r>
      <w:r>
        <w:rPr>
          <w:rFonts w:ascii="Verdana" w:hAnsi="Verdana"/>
          <w:b/>
        </w:rPr>
        <w:t xml:space="preserve">resident at this address </w:t>
      </w:r>
      <w:r w:rsidRPr="00B27110">
        <w:rPr>
          <w:rFonts w:ascii="Verdana" w:hAnsi="Verdana"/>
          <w:b/>
        </w:rPr>
        <w:t>(mm/yy</w:t>
      </w:r>
      <w:r w:rsidR="00F55394">
        <w:rPr>
          <w:rFonts w:ascii="Verdana" w:hAnsi="Verdana"/>
          <w:b/>
        </w:rPr>
        <w:t>yy</w:t>
      </w:r>
      <w:r w:rsidRPr="00B27110">
        <w:rPr>
          <w:rFonts w:ascii="Verdana" w:hAnsi="Verdana"/>
          <w:b/>
        </w:rPr>
        <w:t>)</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F55394" w:rsidRPr="00B27110" w14:paraId="6760EB6B" w14:textId="77777777" w:rsidTr="00C60628">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9DACDB2"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A1211DC"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624409D9"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73ABD5F"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2AD5EAC" w14:textId="4FE893C9"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59CDAC9" w14:textId="76E60DD3"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37FC2CC" w14:textId="07C7C352"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0C344383" w14:textId="77777777" w:rsidR="00777DB4" w:rsidRPr="00B27110" w:rsidRDefault="00777DB4" w:rsidP="00777DB4">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F55394" w:rsidRPr="00B27110" w14:paraId="2893A5F4" w14:textId="77777777" w:rsidTr="00805AAD">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E425F23"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348B841"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7D156BB"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4F8F17E"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D816785" w14:textId="71566545"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65E66E" w14:textId="3A39265C"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D553308" w14:textId="24D6B18B"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158BC053" w14:textId="58D81E92" w:rsidR="00EE0413" w:rsidRPr="00EE0413" w:rsidRDefault="00EE0413" w:rsidP="00EE0413">
      <w:pPr>
        <w:pStyle w:val="Question"/>
        <w:rPr>
          <w:rFonts w:ascii="Verdana" w:hAnsi="Verdana"/>
          <w:bCs/>
        </w:rPr>
      </w:pPr>
    </w:p>
    <w:p w14:paraId="656E1600" w14:textId="77777777" w:rsidR="00EE0413" w:rsidRDefault="00EE0413">
      <w:pPr>
        <w:rPr>
          <w:rFonts w:ascii="Verdana" w:eastAsia="Times New Roman" w:hAnsi="Verdana" w:cs="Times New Roman"/>
          <w:b/>
          <w:sz w:val="18"/>
          <w:szCs w:val="20"/>
          <w:lang w:eastAsia="en-GB"/>
        </w:rPr>
      </w:pPr>
    </w:p>
    <w:p w14:paraId="5B4186A4" w14:textId="77777777" w:rsidR="00260E89" w:rsidRDefault="00260E89" w:rsidP="000D6555">
      <w:pPr>
        <w:spacing w:before="240"/>
        <w:ind w:left="-567"/>
        <w:sectPr w:rsidR="00260E89" w:rsidSect="004F18B1">
          <w:headerReference w:type="even" r:id="rId25"/>
          <w:headerReference w:type="default" r:id="rId26"/>
          <w:footerReference w:type="default" r:id="rId27"/>
          <w:headerReference w:type="first" r:id="rId28"/>
          <w:footerReference w:type="first" r:id="rId29"/>
          <w:pgSz w:w="11901" w:h="16846" w:code="9"/>
          <w:pgMar w:top="1701" w:right="1411" w:bottom="907" w:left="3402" w:header="567" w:footer="680" w:gutter="0"/>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741028" w:rsidRPr="00EB352E" w14:paraId="22FAC923" w14:textId="77777777" w:rsidTr="00A33A75">
        <w:trPr>
          <w:trHeight w:hRule="exact" w:val="709"/>
        </w:trPr>
        <w:tc>
          <w:tcPr>
            <w:tcW w:w="2268" w:type="dxa"/>
            <w:shd w:val="clear" w:color="auto" w:fill="701B45"/>
            <w:vAlign w:val="center"/>
          </w:tcPr>
          <w:p w14:paraId="2E8A4B8F" w14:textId="48DDFCF4" w:rsidR="00741028" w:rsidRPr="00EB352E" w:rsidRDefault="00741028" w:rsidP="00B03385">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sidR="005B45EF">
              <w:rPr>
                <w:rFonts w:ascii="Verdana" w:hAnsi="Verdana"/>
              </w:rPr>
              <w:t>4</w:t>
            </w:r>
          </w:p>
        </w:tc>
        <w:tc>
          <w:tcPr>
            <w:tcW w:w="7825" w:type="dxa"/>
            <w:shd w:val="clear" w:color="auto" w:fill="701B45"/>
            <w:vAlign w:val="center"/>
          </w:tcPr>
          <w:p w14:paraId="0A8171E3" w14:textId="34AC0EAB" w:rsidR="00741028" w:rsidRPr="00EB352E" w:rsidRDefault="005B45EF" w:rsidP="00B03385">
            <w:pPr>
              <w:pStyle w:val="Sectionheading"/>
              <w:spacing w:before="0"/>
              <w:rPr>
                <w:rFonts w:ascii="Verdana" w:hAnsi="Verdana"/>
              </w:rPr>
            </w:pPr>
            <w:r>
              <w:rPr>
                <w:rFonts w:ascii="Verdana" w:hAnsi="Verdana"/>
              </w:rPr>
              <w:t>Role being applied for</w:t>
            </w:r>
          </w:p>
        </w:tc>
      </w:tr>
    </w:tbl>
    <w:p w14:paraId="53C613B3" w14:textId="2402F5AB" w:rsidR="001309EF" w:rsidRDefault="001309EF" w:rsidP="001309EF">
      <w:pPr>
        <w:pStyle w:val="Question"/>
        <w:tabs>
          <w:tab w:val="clear" w:pos="-142"/>
        </w:tabs>
        <w:spacing w:before="20"/>
        <w:ind w:firstLine="0"/>
        <w:rPr>
          <w:rFonts w:ascii="Verdana" w:hAnsi="Verdana"/>
        </w:rPr>
      </w:pPr>
    </w:p>
    <w:p w14:paraId="10D3DDE0" w14:textId="582DDA3A" w:rsidR="00A41BCA" w:rsidRDefault="0079393B" w:rsidP="001309EF">
      <w:pPr>
        <w:pStyle w:val="Question"/>
        <w:tabs>
          <w:tab w:val="clear" w:pos="-142"/>
        </w:tabs>
        <w:spacing w:before="20"/>
        <w:ind w:firstLine="0"/>
        <w:rPr>
          <w:rFonts w:ascii="Verdana" w:hAnsi="Verdana"/>
        </w:rPr>
      </w:pPr>
      <w:r>
        <w:rPr>
          <w:rFonts w:ascii="Verdana" w:hAnsi="Verdana"/>
        </w:rPr>
        <w:t xml:space="preserve">We need to know about the arrangement between </w:t>
      </w:r>
      <w:r w:rsidR="000179DA">
        <w:rPr>
          <w:rFonts w:ascii="Verdana" w:hAnsi="Verdana"/>
        </w:rPr>
        <w:t xml:space="preserve">the candidate and the applicant firm. </w:t>
      </w:r>
    </w:p>
    <w:p w14:paraId="7507B45F" w14:textId="77777777" w:rsidR="00CD1C8D" w:rsidRDefault="00CD1C8D" w:rsidP="001309EF">
      <w:pPr>
        <w:pStyle w:val="Question"/>
        <w:tabs>
          <w:tab w:val="clear" w:pos="-142"/>
        </w:tabs>
        <w:spacing w:before="20"/>
        <w:ind w:firstLine="0"/>
        <w:rPr>
          <w:rFonts w:ascii="Verdana" w:hAnsi="Verdana"/>
        </w:rPr>
      </w:pPr>
    </w:p>
    <w:p w14:paraId="53AF50F9" w14:textId="13BDF3FE" w:rsidR="00741028" w:rsidRDefault="00A41BCA" w:rsidP="001309EF">
      <w:pPr>
        <w:pStyle w:val="Question"/>
        <w:tabs>
          <w:tab w:val="clear" w:pos="-142"/>
        </w:tabs>
        <w:spacing w:before="20"/>
        <w:ind w:firstLine="0"/>
        <w:rPr>
          <w:rFonts w:ascii="Verdana" w:hAnsi="Verdana"/>
        </w:rPr>
      </w:pPr>
      <w:r w:rsidRPr="00A41BCA">
        <w:rPr>
          <w:rFonts w:ascii="Verdana" w:hAnsi="Verdana"/>
        </w:rPr>
        <w:t xml:space="preserve">If you are a limited permission consumer credit firm that is also an appointed representative you should complete Section </w:t>
      </w:r>
      <w:r w:rsidR="00A35D42">
        <w:rPr>
          <w:rFonts w:ascii="Verdana" w:hAnsi="Verdana"/>
        </w:rPr>
        <w:t>4</w:t>
      </w:r>
      <w:r w:rsidRPr="00A41BCA">
        <w:rPr>
          <w:rFonts w:ascii="Verdana" w:hAnsi="Verdana"/>
        </w:rPr>
        <w:t xml:space="preserve"> and not this section.</w:t>
      </w:r>
    </w:p>
    <w:p w14:paraId="5C16931F" w14:textId="77777777" w:rsidR="00CD1C8D" w:rsidRDefault="00CD1C8D" w:rsidP="001309EF">
      <w:pPr>
        <w:pStyle w:val="Question"/>
        <w:tabs>
          <w:tab w:val="clear" w:pos="-142"/>
        </w:tabs>
        <w:spacing w:before="20"/>
        <w:ind w:firstLine="0"/>
        <w:rPr>
          <w:rFonts w:ascii="Verdana" w:hAnsi="Verdana"/>
        </w:rPr>
      </w:pPr>
    </w:p>
    <w:p w14:paraId="0299262B" w14:textId="7FBB309F" w:rsidR="00F42295" w:rsidRDefault="00F42295" w:rsidP="001309EF">
      <w:pPr>
        <w:pStyle w:val="Question"/>
        <w:tabs>
          <w:tab w:val="clear" w:pos="-142"/>
        </w:tabs>
        <w:spacing w:before="20"/>
        <w:ind w:firstLine="0"/>
        <w:rPr>
          <w:rFonts w:ascii="Verdana" w:hAnsi="Verdana" w:cs="Segoe UI"/>
          <w:color w:val="1B0711"/>
          <w:szCs w:val="18"/>
          <w:shd w:val="clear" w:color="auto" w:fill="FFFFFF"/>
        </w:rPr>
      </w:pPr>
      <w:r w:rsidRPr="00F42295">
        <w:rPr>
          <w:rFonts w:ascii="Verdana" w:hAnsi="Verdana" w:cs="Segoe UI"/>
          <w:color w:val="1B0711"/>
          <w:szCs w:val="18"/>
          <w:shd w:val="clear" w:color="auto" w:fill="FFFFFF"/>
        </w:rPr>
        <w:t>You can search for the definition of each role in the </w:t>
      </w:r>
      <w:hyperlink r:id="rId30" w:tgtFrame="_blank" w:history="1">
        <w:r w:rsidRPr="00F42295">
          <w:rPr>
            <w:rStyle w:val="Hyperlink"/>
            <w:rFonts w:ascii="Verdana" w:hAnsi="Verdana" w:cs="Segoe UI"/>
            <w:color w:val="94285F"/>
            <w:szCs w:val="18"/>
            <w:shd w:val="clear" w:color="auto" w:fill="FFFFFF"/>
          </w:rPr>
          <w:t>FCA glossary</w:t>
        </w:r>
      </w:hyperlink>
      <w:r w:rsidRPr="00F42295">
        <w:rPr>
          <w:rFonts w:ascii="Verdana" w:hAnsi="Verdana" w:cs="Segoe UI"/>
          <w:color w:val="1B0711"/>
          <w:szCs w:val="18"/>
          <w:shd w:val="clear" w:color="auto" w:fill="FFFFFF"/>
        </w:rPr>
        <w:t>.</w:t>
      </w:r>
    </w:p>
    <w:p w14:paraId="40A0728B" w14:textId="77777777" w:rsidR="00310425" w:rsidRPr="00F42295" w:rsidRDefault="00310425" w:rsidP="001309EF">
      <w:pPr>
        <w:pStyle w:val="Question"/>
        <w:tabs>
          <w:tab w:val="clear" w:pos="-142"/>
        </w:tabs>
        <w:spacing w:before="20"/>
        <w:ind w:firstLine="0"/>
        <w:rPr>
          <w:rFonts w:ascii="Verdana" w:hAnsi="Verdana"/>
          <w:szCs w:val="18"/>
        </w:rPr>
      </w:pPr>
    </w:p>
    <w:p w14:paraId="0A031BFC" w14:textId="0EEB2E38" w:rsidR="00741028" w:rsidRDefault="00741028" w:rsidP="00741028">
      <w:pPr>
        <w:pStyle w:val="Question"/>
        <w:rPr>
          <w:rFonts w:ascii="Verdana" w:hAnsi="Verdana"/>
          <w:b/>
        </w:rPr>
      </w:pPr>
      <w:r w:rsidRPr="00B27110">
        <w:rPr>
          <w:rFonts w:ascii="Verdana" w:hAnsi="Verdana"/>
          <w:b/>
        </w:rPr>
        <w:tab/>
      </w:r>
      <w:r w:rsidR="000179DA">
        <w:rPr>
          <w:rFonts w:ascii="Verdana" w:hAnsi="Verdana"/>
          <w:b/>
        </w:rPr>
        <w:t>4</w:t>
      </w:r>
      <w:r w:rsidRPr="00B27110">
        <w:rPr>
          <w:rFonts w:ascii="Verdana" w:hAnsi="Verdana"/>
          <w:b/>
        </w:rPr>
        <w:t>.1</w:t>
      </w:r>
      <w:r w:rsidRPr="00B27110">
        <w:rPr>
          <w:rFonts w:ascii="Verdana" w:hAnsi="Verdana"/>
          <w:b/>
        </w:rPr>
        <w:tab/>
      </w:r>
      <w:r w:rsidR="000179DA">
        <w:rPr>
          <w:rFonts w:ascii="Verdana" w:hAnsi="Verdana"/>
          <w:b/>
        </w:rPr>
        <w:t>Select the</w:t>
      </w:r>
      <w:r w:rsidR="00E17B57">
        <w:rPr>
          <w:rFonts w:ascii="Verdana" w:hAnsi="Verdana"/>
          <w:b/>
        </w:rPr>
        <w:t xml:space="preserve"> arrangement between the candidate and the applicant</w:t>
      </w:r>
      <w:r w:rsidR="006F5AC4">
        <w:rPr>
          <w:rFonts w:ascii="Verdana" w:hAnsi="Verdana"/>
          <w:b/>
        </w:rPr>
        <w:t xml:space="preserve"> firm</w:t>
      </w:r>
      <w:r w:rsidR="00E17B57">
        <w:rPr>
          <w:rFonts w:ascii="Verdana" w:hAnsi="Verdana"/>
          <w:b/>
        </w:rPr>
        <w:t>.</w:t>
      </w:r>
    </w:p>
    <w:p w14:paraId="76E4E8C4" w14:textId="36FBAF7F" w:rsidR="00420C8C" w:rsidRDefault="00420C8C" w:rsidP="00420C8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Employee</w:t>
      </w:r>
      <w:r w:rsidR="0063668B" w:rsidRPr="00EF3638">
        <w:rPr>
          <w:rFonts w:ascii="Webdings" w:eastAsia="Webdings" w:hAnsi="Webdings" w:cs="Webdings"/>
        </w:rPr>
        <w:t>4</w:t>
      </w:r>
      <w:r w:rsidR="0063668B">
        <w:rPr>
          <w:rFonts w:ascii="Verdana" w:hAnsi="Verdana"/>
        </w:rPr>
        <w:t>Continue to Section 5</w:t>
      </w:r>
    </w:p>
    <w:p w14:paraId="7DBD4444" w14:textId="1C8A560C" w:rsidR="00E60785" w:rsidRDefault="00E60785" w:rsidP="00E6078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Contract for services</w:t>
      </w:r>
      <w:r w:rsidR="0063668B" w:rsidRPr="00EF3638">
        <w:rPr>
          <w:rFonts w:ascii="Webdings" w:eastAsia="Webdings" w:hAnsi="Webdings" w:cs="Webdings"/>
        </w:rPr>
        <w:t>4</w:t>
      </w:r>
      <w:r w:rsidR="0063668B">
        <w:rPr>
          <w:rFonts w:ascii="Verdana" w:hAnsi="Verdana"/>
        </w:rPr>
        <w:t>Continue to Section 5</w:t>
      </w:r>
    </w:p>
    <w:p w14:paraId="1C683321" w14:textId="77777777" w:rsidR="005E1605" w:rsidRDefault="005E1605" w:rsidP="005E160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Appointed representative – Governing function </w:t>
      </w:r>
      <w:r w:rsidRPr="00EF3638">
        <w:rPr>
          <w:rFonts w:ascii="Webdings" w:eastAsia="Webdings" w:hAnsi="Webdings" w:cs="Webdings"/>
        </w:rPr>
        <w:t>4</w:t>
      </w:r>
      <w:r>
        <w:rPr>
          <w:rFonts w:ascii="Verdana" w:hAnsi="Verdana"/>
        </w:rPr>
        <w:t>Give AR firm name and reference number below and continue to Section 6</w:t>
      </w:r>
    </w:p>
    <w:p w14:paraId="647E3CB9" w14:textId="77777777" w:rsidR="005E1605" w:rsidRDefault="005E1605" w:rsidP="005E160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Appointed representative – Customer function </w:t>
      </w:r>
      <w:r w:rsidRPr="00EF3638">
        <w:rPr>
          <w:rFonts w:ascii="Webdings" w:eastAsia="Webdings" w:hAnsi="Webdings" w:cs="Webdings"/>
        </w:rPr>
        <w:t>4</w:t>
      </w:r>
      <w:r>
        <w:rPr>
          <w:rFonts w:ascii="Verdana" w:hAnsi="Verdana"/>
        </w:rPr>
        <w:t>Give firm name and reference number below and continue to Section 6</w:t>
      </w:r>
    </w:p>
    <w:p w14:paraId="24FB7078" w14:textId="61CA0C18" w:rsidR="00E60785" w:rsidRPr="003C1C0D" w:rsidRDefault="00E60785" w:rsidP="00E6078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w:t>
      </w:r>
      <w:r w:rsidR="00591384" w:rsidRPr="00591384">
        <w:rPr>
          <w:rFonts w:ascii="Verdana" w:hAnsi="Verdana"/>
        </w:rPr>
        <w:t xml:space="preserve"> </w:t>
      </w:r>
      <w:r w:rsidR="00591384">
        <w:rPr>
          <w:rFonts w:ascii="Verdana" w:hAnsi="Verdana"/>
        </w:rPr>
        <w:t>arrangement</w:t>
      </w:r>
      <w:r w:rsidR="00591384" w:rsidRPr="00EF3638">
        <w:rPr>
          <w:rFonts w:ascii="Webdings" w:eastAsia="Webdings" w:hAnsi="Webdings" w:cs="Webdings"/>
        </w:rPr>
        <w:t>4</w:t>
      </w:r>
      <w:r w:rsidR="00591384">
        <w:rPr>
          <w:rFonts w:ascii="Verdana" w:hAnsi="Verdana"/>
        </w:rPr>
        <w:t>Give details below and continue to Section 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A4C8D" w:rsidRPr="00E0460D" w14:paraId="41B3DDE4" w14:textId="77777777" w:rsidTr="005A4C8D">
        <w:trPr>
          <w:trHeight w:hRule="exact" w:val="605"/>
        </w:trPr>
        <w:tc>
          <w:tcPr>
            <w:tcW w:w="7088" w:type="dxa"/>
            <w:vAlign w:val="center"/>
          </w:tcPr>
          <w:p w14:paraId="3068DB5A" w14:textId="77777777" w:rsidR="005A4C8D" w:rsidRPr="00E0460D" w:rsidRDefault="005A4C8D" w:rsidP="00B03385">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AA83616" w14:textId="77777777" w:rsidR="00591384" w:rsidRDefault="00591384" w:rsidP="005A4C8D">
      <w:pPr>
        <w:pStyle w:val="Question"/>
        <w:rPr>
          <w:rFonts w:ascii="Verdana" w:hAnsi="Verdana"/>
          <w:b/>
        </w:rPr>
      </w:pPr>
    </w:p>
    <w:p w14:paraId="4844E8E2" w14:textId="77777777" w:rsidR="00F5767C" w:rsidRDefault="00F5767C" w:rsidP="00F5767C">
      <w:pPr>
        <w:pStyle w:val="Question"/>
        <w:tabs>
          <w:tab w:val="clear" w:pos="-142"/>
        </w:tabs>
        <w:spacing w:before="20"/>
        <w:ind w:firstLine="0"/>
        <w:rPr>
          <w:rFonts w:ascii="Verdana" w:hAnsi="Verdana"/>
        </w:rPr>
      </w:pPr>
    </w:p>
    <w:p w14:paraId="16A71047" w14:textId="77777777" w:rsidR="00F5767C" w:rsidRPr="001309EF" w:rsidRDefault="00F5767C" w:rsidP="00F5767C">
      <w:pPr>
        <w:pStyle w:val="Question"/>
        <w:tabs>
          <w:tab w:val="clear" w:pos="-142"/>
        </w:tabs>
        <w:spacing w:before="20"/>
        <w:ind w:firstLine="0"/>
        <w:rPr>
          <w:rFonts w:ascii="Verdana" w:hAnsi="Verdana"/>
        </w:rPr>
      </w:pPr>
      <w:r>
        <w:rPr>
          <w:rFonts w:ascii="Verdana" w:hAnsi="Verdana"/>
        </w:rPr>
        <w:t>Appointed Representative firm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5767C" w:rsidRPr="00E0460D" w14:paraId="7BAD9A42" w14:textId="77777777" w:rsidTr="00151E93">
        <w:trPr>
          <w:trHeight w:hRule="exact" w:val="441"/>
        </w:trPr>
        <w:tc>
          <w:tcPr>
            <w:tcW w:w="7088" w:type="dxa"/>
            <w:vAlign w:val="center"/>
          </w:tcPr>
          <w:p w14:paraId="22283608" w14:textId="77777777" w:rsidR="00F5767C" w:rsidRPr="00E0460D" w:rsidRDefault="00F5767C"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E03CF82" w14:textId="77777777" w:rsidR="00F5767C" w:rsidRPr="001309EF" w:rsidRDefault="00F5767C" w:rsidP="00F5767C">
      <w:pPr>
        <w:pStyle w:val="Question"/>
        <w:tabs>
          <w:tab w:val="clear" w:pos="-142"/>
        </w:tabs>
        <w:spacing w:before="20"/>
        <w:ind w:firstLine="0"/>
        <w:rPr>
          <w:rFonts w:ascii="Verdana" w:hAnsi="Verdana"/>
        </w:rPr>
      </w:pPr>
      <w:r>
        <w:rPr>
          <w:rFonts w:ascii="Verdana" w:hAnsi="Verdana"/>
        </w:rPr>
        <w:t>Appointed Representative Firm Reference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5767C" w:rsidRPr="00E0460D" w14:paraId="47D49C77" w14:textId="77777777" w:rsidTr="00151E93">
        <w:trPr>
          <w:trHeight w:hRule="exact" w:val="423"/>
        </w:trPr>
        <w:tc>
          <w:tcPr>
            <w:tcW w:w="7088" w:type="dxa"/>
            <w:vAlign w:val="center"/>
          </w:tcPr>
          <w:p w14:paraId="033CA00C" w14:textId="77777777" w:rsidR="00F5767C" w:rsidRPr="00E0460D" w:rsidRDefault="00F5767C"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2834C3C" w14:textId="77777777" w:rsidR="00F5767C" w:rsidRDefault="00F5767C" w:rsidP="00F5767C">
      <w:pPr>
        <w:pStyle w:val="Question"/>
        <w:tabs>
          <w:tab w:val="clear" w:pos="-142"/>
        </w:tabs>
        <w:spacing w:before="20"/>
        <w:ind w:firstLine="0"/>
        <w:rPr>
          <w:rFonts w:ascii="Verdana" w:hAnsi="Verdana"/>
        </w:rPr>
      </w:pPr>
    </w:p>
    <w:p w14:paraId="44BD9FEA" w14:textId="77777777" w:rsidR="000C1CC4" w:rsidRDefault="000C1CC4" w:rsidP="000C1CC4">
      <w:pPr>
        <w:pStyle w:val="Question"/>
        <w:tabs>
          <w:tab w:val="clear" w:pos="-142"/>
        </w:tabs>
        <w:spacing w:before="20"/>
        <w:ind w:firstLine="0"/>
        <w:rPr>
          <w:rFonts w:ascii="Verdana" w:hAnsi="Verdana"/>
        </w:rPr>
      </w:pPr>
    </w:p>
    <w:p w14:paraId="39ACBFC1" w14:textId="77777777" w:rsidR="000C1CC4" w:rsidRPr="001309EF" w:rsidRDefault="000C1CC4" w:rsidP="000C1CC4">
      <w:pPr>
        <w:pStyle w:val="Question"/>
        <w:tabs>
          <w:tab w:val="clear" w:pos="-142"/>
        </w:tabs>
        <w:spacing w:before="20"/>
        <w:ind w:firstLine="0"/>
        <w:rPr>
          <w:rFonts w:ascii="Verdana" w:hAnsi="Verdana"/>
        </w:rPr>
      </w:pPr>
      <w:r>
        <w:rPr>
          <w:rFonts w:ascii="Verdana" w:hAnsi="Verdana"/>
        </w:rPr>
        <w:t>Other arrangement details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C1CC4" w:rsidRPr="00E0460D" w14:paraId="00661D20" w14:textId="77777777" w:rsidTr="00E07B03">
        <w:trPr>
          <w:trHeight w:hRule="exact" w:val="938"/>
        </w:trPr>
        <w:tc>
          <w:tcPr>
            <w:tcW w:w="7088" w:type="dxa"/>
            <w:vAlign w:val="center"/>
          </w:tcPr>
          <w:p w14:paraId="33453099" w14:textId="77777777" w:rsidR="000C1CC4" w:rsidRPr="00E0460D" w:rsidRDefault="000C1CC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DE27C0C" w14:textId="77777777" w:rsidR="000C1CC4" w:rsidRDefault="000C1CC4" w:rsidP="00F5767C">
      <w:pPr>
        <w:pStyle w:val="Question"/>
        <w:tabs>
          <w:tab w:val="clear" w:pos="-142"/>
        </w:tabs>
        <w:spacing w:before="20"/>
        <w:ind w:firstLine="0"/>
        <w:rPr>
          <w:rFonts w:ascii="Verdana" w:hAnsi="Verdana"/>
        </w:rPr>
      </w:pPr>
    </w:p>
    <w:p w14:paraId="4238F6D6" w14:textId="77777777" w:rsidR="00F5767C" w:rsidRDefault="00F5767C" w:rsidP="005A4C8D">
      <w:pPr>
        <w:pStyle w:val="Question"/>
        <w:rPr>
          <w:rFonts w:ascii="Verdana" w:hAnsi="Verdana"/>
          <w:b/>
        </w:rPr>
      </w:pPr>
    </w:p>
    <w:p w14:paraId="01A8C3D1" w14:textId="77777777" w:rsidR="00591384" w:rsidRDefault="00591384">
      <w:pPr>
        <w:rPr>
          <w:rFonts w:ascii="Verdana" w:eastAsia="Times New Roman" w:hAnsi="Verdana" w:cs="Times New Roman"/>
          <w:b/>
          <w:sz w:val="18"/>
          <w:szCs w:val="20"/>
          <w:lang w:eastAsia="en-GB"/>
        </w:rPr>
      </w:pPr>
      <w:r>
        <w:rPr>
          <w:rFonts w:ascii="Verdana" w:hAnsi="Verdana"/>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A80587" w:rsidRPr="00EB352E" w14:paraId="52A7CBAB" w14:textId="77777777" w:rsidTr="00151E93">
        <w:trPr>
          <w:trHeight w:hRule="exact" w:val="993"/>
        </w:trPr>
        <w:tc>
          <w:tcPr>
            <w:tcW w:w="2268" w:type="dxa"/>
            <w:shd w:val="clear" w:color="auto" w:fill="701B45"/>
            <w:vAlign w:val="center"/>
          </w:tcPr>
          <w:p w14:paraId="314A8387" w14:textId="0638CC18" w:rsidR="00A80587" w:rsidRPr="00EB352E" w:rsidRDefault="00A80587" w:rsidP="00151E93">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Pr>
                <w:rFonts w:ascii="Verdana" w:hAnsi="Verdana"/>
              </w:rPr>
              <w:t>5</w:t>
            </w:r>
          </w:p>
        </w:tc>
        <w:tc>
          <w:tcPr>
            <w:tcW w:w="7825" w:type="dxa"/>
            <w:shd w:val="clear" w:color="auto" w:fill="701B45"/>
            <w:vAlign w:val="center"/>
          </w:tcPr>
          <w:p w14:paraId="12A4ADAF" w14:textId="4FEDD0E3" w:rsidR="00A80587" w:rsidRPr="00EB352E" w:rsidRDefault="00A80587" w:rsidP="00151E93">
            <w:pPr>
              <w:pStyle w:val="Sectionheading"/>
              <w:spacing w:before="0"/>
              <w:rPr>
                <w:rFonts w:ascii="Verdana" w:hAnsi="Verdana"/>
              </w:rPr>
            </w:pPr>
            <w:r>
              <w:rPr>
                <w:rFonts w:ascii="Verdana" w:hAnsi="Verdana"/>
              </w:rPr>
              <w:t>Senior management functions</w:t>
            </w:r>
          </w:p>
        </w:tc>
      </w:tr>
    </w:tbl>
    <w:p w14:paraId="127F5BA4" w14:textId="77777777" w:rsidR="001C730D" w:rsidRDefault="001C730D" w:rsidP="001C730D">
      <w:pPr>
        <w:pStyle w:val="Question"/>
        <w:tabs>
          <w:tab w:val="clear" w:pos="-142"/>
        </w:tabs>
        <w:spacing w:before="20"/>
        <w:ind w:firstLine="0"/>
        <w:rPr>
          <w:rFonts w:ascii="Verdana" w:hAnsi="Verdana"/>
        </w:rPr>
      </w:pPr>
    </w:p>
    <w:p w14:paraId="4E6D94B0" w14:textId="6BB7555C" w:rsidR="001C730D" w:rsidRPr="001C730D" w:rsidRDefault="001C730D" w:rsidP="001C730D">
      <w:pPr>
        <w:pStyle w:val="Question"/>
        <w:tabs>
          <w:tab w:val="clear" w:pos="-142"/>
        </w:tabs>
        <w:spacing w:before="20"/>
        <w:ind w:firstLine="0"/>
        <w:rPr>
          <w:rFonts w:ascii="Verdana" w:hAnsi="Verdana"/>
        </w:rPr>
      </w:pPr>
      <w:r w:rsidRPr="001C730D">
        <w:rPr>
          <w:rFonts w:ascii="Verdana" w:hAnsi="Verdana"/>
        </w:rPr>
        <w:t xml:space="preserve">The candidate can hold more than one senior management function (SMF). For </w:t>
      </w:r>
      <w:r w:rsidR="009941CE" w:rsidRPr="001C730D">
        <w:rPr>
          <w:rFonts w:ascii="Verdana" w:hAnsi="Verdana"/>
        </w:rPr>
        <w:t>example,</w:t>
      </w:r>
      <w:r w:rsidRPr="001C730D">
        <w:rPr>
          <w:rFonts w:ascii="Verdana" w:hAnsi="Verdana"/>
        </w:rPr>
        <w:t xml:space="preserve"> a director can perform the director function and the compliance oversight function.</w:t>
      </w:r>
    </w:p>
    <w:p w14:paraId="3E68F9DD" w14:textId="77777777" w:rsidR="0059363D" w:rsidRPr="001C730D" w:rsidRDefault="0059363D" w:rsidP="001C730D">
      <w:pPr>
        <w:pStyle w:val="Question"/>
        <w:tabs>
          <w:tab w:val="clear" w:pos="-142"/>
        </w:tabs>
        <w:spacing w:before="20"/>
        <w:ind w:firstLine="0"/>
        <w:rPr>
          <w:rFonts w:ascii="Verdana" w:hAnsi="Verdana"/>
        </w:rPr>
      </w:pPr>
    </w:p>
    <w:p w14:paraId="5CEE08F0" w14:textId="77777777" w:rsidR="001C730D" w:rsidRPr="001C730D" w:rsidRDefault="001C730D" w:rsidP="001C730D">
      <w:pPr>
        <w:pStyle w:val="Question"/>
        <w:tabs>
          <w:tab w:val="clear" w:pos="-142"/>
        </w:tabs>
        <w:spacing w:before="20"/>
        <w:ind w:firstLine="0"/>
        <w:rPr>
          <w:rFonts w:ascii="Verdana" w:hAnsi="Verdana"/>
        </w:rPr>
      </w:pPr>
      <w:r w:rsidRPr="001C730D">
        <w:rPr>
          <w:rFonts w:ascii="Verdana" w:hAnsi="Verdana"/>
        </w:rPr>
        <w:t>Different SMFs apply to different businesses, depending on their activities.</w:t>
      </w:r>
    </w:p>
    <w:p w14:paraId="367D4C98" w14:textId="77777777" w:rsidR="0059363D" w:rsidRPr="001C730D" w:rsidRDefault="0059363D" w:rsidP="001C730D">
      <w:pPr>
        <w:pStyle w:val="Question"/>
        <w:tabs>
          <w:tab w:val="clear" w:pos="-142"/>
        </w:tabs>
        <w:spacing w:before="20"/>
        <w:ind w:firstLine="0"/>
        <w:rPr>
          <w:rFonts w:ascii="Verdana" w:hAnsi="Verdana"/>
        </w:rPr>
      </w:pPr>
    </w:p>
    <w:p w14:paraId="32D9D9B2" w14:textId="77777777" w:rsidR="001C730D" w:rsidRPr="001C730D" w:rsidRDefault="001C730D" w:rsidP="001C730D">
      <w:pPr>
        <w:pStyle w:val="Question"/>
        <w:tabs>
          <w:tab w:val="clear" w:pos="-142"/>
        </w:tabs>
        <w:spacing w:before="20"/>
        <w:ind w:firstLine="0"/>
        <w:rPr>
          <w:rFonts w:ascii="Verdana" w:hAnsi="Verdana"/>
        </w:rPr>
      </w:pPr>
      <w:r w:rsidRPr="001C730D">
        <w:rPr>
          <w:rFonts w:ascii="Verdana" w:hAnsi="Verdana"/>
        </w:rPr>
        <w:t>You should note that the SMF3 (Executive Director) function does not apply to partnerships or limited liability partnerships (LLPs) firms.</w:t>
      </w:r>
    </w:p>
    <w:p w14:paraId="1387C54D" w14:textId="77777777" w:rsidR="0059363D" w:rsidRPr="001C730D" w:rsidRDefault="0059363D" w:rsidP="001C730D">
      <w:pPr>
        <w:pStyle w:val="Question"/>
        <w:tabs>
          <w:tab w:val="clear" w:pos="-142"/>
        </w:tabs>
        <w:spacing w:before="20"/>
        <w:ind w:firstLine="0"/>
        <w:rPr>
          <w:rFonts w:ascii="Verdana" w:hAnsi="Verdana"/>
        </w:rPr>
      </w:pPr>
    </w:p>
    <w:p w14:paraId="17132F38" w14:textId="33B7D6BC" w:rsidR="00A80587" w:rsidRDefault="00423463" w:rsidP="00423463">
      <w:pPr>
        <w:pStyle w:val="Question"/>
        <w:rPr>
          <w:rFonts w:ascii="Verdana" w:hAnsi="Verdana"/>
          <w:b/>
        </w:rPr>
      </w:pPr>
      <w:r w:rsidRPr="00B27110">
        <w:rPr>
          <w:rFonts w:ascii="Verdana" w:hAnsi="Verdana"/>
          <w:b/>
        </w:rPr>
        <w:tab/>
      </w:r>
      <w:r w:rsidR="00FB1643">
        <w:rPr>
          <w:rFonts w:ascii="Verdana" w:hAnsi="Verdana"/>
          <w:b/>
        </w:rPr>
        <w:t>5.1</w:t>
      </w:r>
      <w:r w:rsidRPr="00ED1D1E">
        <w:rPr>
          <w:rFonts w:ascii="Verdana" w:hAnsi="Verdana"/>
          <w:b/>
        </w:rPr>
        <w:tab/>
      </w:r>
      <w:r>
        <w:rPr>
          <w:rFonts w:ascii="Verdana" w:hAnsi="Verdana"/>
          <w:b/>
        </w:rPr>
        <w:t xml:space="preserve">For applications from a single firm, tick the boxes that correspond to the senior management functions to be performed. </w:t>
      </w:r>
    </w:p>
    <w:p w14:paraId="715DF84F" w14:textId="6D8D3269" w:rsidR="00423463" w:rsidRPr="00B27110" w:rsidRDefault="00A80587" w:rsidP="00423463">
      <w:pPr>
        <w:pStyle w:val="Question"/>
        <w:rPr>
          <w:rFonts w:ascii="Verdana" w:hAnsi="Verdana"/>
          <w:b/>
        </w:rPr>
      </w:pPr>
      <w:r>
        <w:rPr>
          <w:rFonts w:ascii="Verdana" w:hAnsi="Verdana"/>
          <w:b/>
        </w:rPr>
        <w:tab/>
      </w:r>
      <w:r>
        <w:rPr>
          <w:rFonts w:ascii="Verdana" w:hAnsi="Verdana"/>
          <w:b/>
        </w:rPr>
        <w:tab/>
      </w:r>
      <w:r w:rsidR="00423463">
        <w:rPr>
          <w:rFonts w:ascii="Verdana" w:hAnsi="Verdana"/>
          <w:b/>
        </w:rPr>
        <w:t xml:space="preserve">If the senior management functions are to be performed for more than one firm, go to </w:t>
      </w:r>
      <w:r w:rsidR="00423463" w:rsidRPr="000F1688">
        <w:rPr>
          <w:rFonts w:ascii="Verdana" w:hAnsi="Verdana"/>
          <w:b/>
        </w:rPr>
        <w:t xml:space="preserve">Question </w:t>
      </w:r>
      <w:r w:rsidR="002B2E77">
        <w:rPr>
          <w:rFonts w:ascii="Verdana" w:hAnsi="Verdana"/>
          <w:b/>
        </w:rPr>
        <w:t>5</w:t>
      </w:r>
      <w:r w:rsidR="00423463" w:rsidRPr="000F1688">
        <w:rPr>
          <w:rFonts w:ascii="Verdana" w:hAnsi="Verdana"/>
          <w:b/>
        </w:rPr>
        <w:t>.</w:t>
      </w:r>
      <w:r w:rsidR="001E5273">
        <w:rPr>
          <w:rFonts w:ascii="Verdana" w:hAnsi="Verdana"/>
          <w:b/>
        </w:rPr>
        <w:t>7</w:t>
      </w:r>
    </w:p>
    <w:p w14:paraId="7F7AF66E" w14:textId="119DA264" w:rsidR="00AE32E5" w:rsidRDefault="00D860BC" w:rsidP="003D2E66">
      <w:pPr>
        <w:pStyle w:val="Question"/>
        <w:rPr>
          <w:rFonts w:ascii="Verdana" w:hAnsi="Verdana"/>
          <w:b/>
        </w:rPr>
      </w:pPr>
      <w:r>
        <w:rPr>
          <w:rFonts w:ascii="Verdana" w:hAnsi="Verdana"/>
          <w:bCs/>
        </w:rPr>
        <w:tab/>
      </w:r>
      <w:r>
        <w:rPr>
          <w:rFonts w:ascii="Verdana" w:hAnsi="Verdana"/>
          <w:bCs/>
        </w:rPr>
        <w:tab/>
      </w:r>
      <w:r w:rsidRPr="00481037">
        <w:rPr>
          <w:rFonts w:ascii="Verdana" w:hAnsi="Verdana"/>
          <w:bCs/>
        </w:rPr>
        <w:t>The table below sets out the full list of senior management functions (SMFs). Please refer to the FCA Handbook for the mandatory SMFs for your firm.</w:t>
      </w:r>
    </w:p>
    <w:tbl>
      <w:tblPr>
        <w:tblStyle w:val="TableGrid"/>
        <w:tblW w:w="10207" w:type="dxa"/>
        <w:tblInd w:w="-1877" w:type="dxa"/>
        <w:tblLayout w:type="fixed"/>
        <w:tblLook w:val="04A0" w:firstRow="1" w:lastRow="0" w:firstColumn="1" w:lastColumn="0" w:noHBand="0" w:noVBand="1"/>
      </w:tblPr>
      <w:tblGrid>
        <w:gridCol w:w="1134"/>
        <w:gridCol w:w="1702"/>
        <w:gridCol w:w="1162"/>
        <w:gridCol w:w="1162"/>
        <w:gridCol w:w="1163"/>
        <w:gridCol w:w="1162"/>
        <w:gridCol w:w="1163"/>
        <w:gridCol w:w="1559"/>
      </w:tblGrid>
      <w:tr w:rsidR="00924F13" w14:paraId="09032244" w14:textId="6440188A" w:rsidTr="008A3C85">
        <w:tc>
          <w:tcPr>
            <w:tcW w:w="1134" w:type="dxa"/>
            <w:vMerge w:val="restart"/>
            <w:shd w:val="clear" w:color="auto" w:fill="D9D9D9" w:themeFill="background1" w:themeFillShade="D9"/>
          </w:tcPr>
          <w:p w14:paraId="3BCAAB6B" w14:textId="77777777" w:rsidR="00924F13" w:rsidRDefault="00924F13" w:rsidP="00A81C97">
            <w:pPr>
              <w:pStyle w:val="Question"/>
              <w:tabs>
                <w:tab w:val="clear" w:pos="284"/>
              </w:tabs>
              <w:ind w:right="-9" w:firstLine="0"/>
              <w:rPr>
                <w:rFonts w:ascii="Verdana" w:hAnsi="Verdana"/>
                <w:b/>
              </w:rPr>
            </w:pPr>
            <w:r>
              <w:rPr>
                <w:rFonts w:ascii="Verdana" w:hAnsi="Verdana"/>
                <w:b/>
              </w:rPr>
              <w:t>Function</w:t>
            </w:r>
          </w:p>
        </w:tc>
        <w:tc>
          <w:tcPr>
            <w:tcW w:w="1702" w:type="dxa"/>
            <w:vMerge w:val="restart"/>
            <w:shd w:val="clear" w:color="auto" w:fill="D9D9D9" w:themeFill="background1" w:themeFillShade="D9"/>
          </w:tcPr>
          <w:p w14:paraId="691EEC21" w14:textId="77777777" w:rsidR="00924F13" w:rsidRDefault="00924F13" w:rsidP="00A81C97">
            <w:pPr>
              <w:pStyle w:val="Question"/>
              <w:ind w:right="-92" w:firstLine="0"/>
              <w:rPr>
                <w:rFonts w:ascii="Verdana" w:hAnsi="Verdana"/>
                <w:b/>
              </w:rPr>
            </w:pPr>
            <w:r>
              <w:rPr>
                <w:rFonts w:ascii="Verdana" w:hAnsi="Verdana"/>
                <w:b/>
              </w:rPr>
              <w:t>Description of Senior Management Function</w:t>
            </w:r>
          </w:p>
        </w:tc>
        <w:tc>
          <w:tcPr>
            <w:tcW w:w="5812" w:type="dxa"/>
            <w:gridSpan w:val="5"/>
            <w:shd w:val="clear" w:color="auto" w:fill="D9D9D9" w:themeFill="background1" w:themeFillShade="D9"/>
          </w:tcPr>
          <w:p w14:paraId="62559A08" w14:textId="27ED4684" w:rsidR="00924F13" w:rsidRDefault="00924F13" w:rsidP="00A81C97">
            <w:pPr>
              <w:pStyle w:val="Question"/>
              <w:ind w:firstLine="0"/>
              <w:jc w:val="center"/>
              <w:rPr>
                <w:rFonts w:ascii="Verdana" w:hAnsi="Verdana"/>
                <w:b/>
              </w:rPr>
            </w:pPr>
            <w:r>
              <w:rPr>
                <w:rFonts w:ascii="Verdana" w:hAnsi="Verdana"/>
                <w:b/>
              </w:rPr>
              <w:t>Tick (if applicable</w:t>
            </w:r>
          </w:p>
        </w:tc>
        <w:tc>
          <w:tcPr>
            <w:tcW w:w="1559" w:type="dxa"/>
            <w:shd w:val="clear" w:color="auto" w:fill="D9D9D9" w:themeFill="background1" w:themeFillShade="D9"/>
          </w:tcPr>
          <w:p w14:paraId="09FA5FF8" w14:textId="77777777" w:rsidR="00924F13" w:rsidRDefault="00924F13" w:rsidP="00A81C97">
            <w:pPr>
              <w:pStyle w:val="Question"/>
              <w:ind w:firstLine="0"/>
              <w:jc w:val="center"/>
              <w:rPr>
                <w:rFonts w:ascii="Verdana" w:hAnsi="Verdana"/>
                <w:b/>
              </w:rPr>
            </w:pPr>
          </w:p>
        </w:tc>
      </w:tr>
      <w:tr w:rsidR="00936BF5" w14:paraId="1A5FF17C" w14:textId="708FCA0B" w:rsidTr="004755DB">
        <w:tc>
          <w:tcPr>
            <w:tcW w:w="1134" w:type="dxa"/>
            <w:vMerge/>
            <w:shd w:val="clear" w:color="auto" w:fill="D9D9D9" w:themeFill="background1" w:themeFillShade="D9"/>
          </w:tcPr>
          <w:p w14:paraId="584639C2" w14:textId="77777777" w:rsidR="00936BF5" w:rsidRDefault="00936BF5" w:rsidP="00A81C97">
            <w:pPr>
              <w:pStyle w:val="Question"/>
              <w:tabs>
                <w:tab w:val="clear" w:pos="284"/>
              </w:tabs>
              <w:ind w:firstLine="0"/>
              <w:rPr>
                <w:rFonts w:ascii="Verdana" w:hAnsi="Verdana"/>
                <w:b/>
              </w:rPr>
            </w:pPr>
          </w:p>
        </w:tc>
        <w:tc>
          <w:tcPr>
            <w:tcW w:w="1702" w:type="dxa"/>
            <w:vMerge/>
            <w:shd w:val="clear" w:color="auto" w:fill="D9D9D9" w:themeFill="background1" w:themeFillShade="D9"/>
          </w:tcPr>
          <w:p w14:paraId="1922A404" w14:textId="77777777" w:rsidR="00936BF5" w:rsidRDefault="00936BF5" w:rsidP="00A81C97">
            <w:pPr>
              <w:pStyle w:val="Question"/>
              <w:ind w:firstLine="0"/>
              <w:rPr>
                <w:rFonts w:ascii="Verdana" w:hAnsi="Verdana"/>
                <w:b/>
              </w:rPr>
            </w:pPr>
          </w:p>
        </w:tc>
        <w:tc>
          <w:tcPr>
            <w:tcW w:w="4649" w:type="dxa"/>
            <w:gridSpan w:val="4"/>
            <w:shd w:val="clear" w:color="auto" w:fill="D9D9D9" w:themeFill="background1" w:themeFillShade="D9"/>
          </w:tcPr>
          <w:p w14:paraId="60FAED71" w14:textId="3FD373ED" w:rsidR="00936BF5" w:rsidRDefault="00936BF5" w:rsidP="00924F13">
            <w:pPr>
              <w:pStyle w:val="Question"/>
              <w:ind w:right="0" w:firstLine="0"/>
              <w:jc w:val="center"/>
              <w:rPr>
                <w:rFonts w:ascii="Verdana" w:hAnsi="Verdana"/>
                <w:b/>
              </w:rPr>
            </w:pPr>
            <w:r>
              <w:rPr>
                <w:rFonts w:ascii="Verdana" w:hAnsi="Verdana"/>
                <w:b/>
              </w:rPr>
              <w:t>Core firms</w:t>
            </w:r>
          </w:p>
        </w:tc>
        <w:tc>
          <w:tcPr>
            <w:tcW w:w="1163" w:type="dxa"/>
            <w:vMerge w:val="restart"/>
            <w:shd w:val="clear" w:color="auto" w:fill="D9D9D9" w:themeFill="background1" w:themeFillShade="D9"/>
          </w:tcPr>
          <w:p w14:paraId="1573E68A" w14:textId="77777777" w:rsidR="00936BF5" w:rsidRDefault="00936BF5" w:rsidP="00A81C97">
            <w:pPr>
              <w:pStyle w:val="Question"/>
              <w:tabs>
                <w:tab w:val="clear" w:pos="284"/>
              </w:tabs>
              <w:ind w:right="0" w:firstLine="0"/>
              <w:rPr>
                <w:rFonts w:ascii="Verdana" w:hAnsi="Verdana"/>
                <w:b/>
              </w:rPr>
            </w:pPr>
            <w:r>
              <w:rPr>
                <w:rFonts w:ascii="Verdana" w:hAnsi="Verdana"/>
                <w:b/>
              </w:rPr>
              <w:t>Enhanced scope SMCR firms</w:t>
            </w:r>
          </w:p>
        </w:tc>
        <w:tc>
          <w:tcPr>
            <w:tcW w:w="1559" w:type="dxa"/>
            <w:vMerge w:val="restart"/>
            <w:shd w:val="clear" w:color="auto" w:fill="D9D9D9" w:themeFill="background1" w:themeFillShade="D9"/>
          </w:tcPr>
          <w:p w14:paraId="5746F29E" w14:textId="07E89E5A" w:rsidR="00936BF5" w:rsidRDefault="00936BF5" w:rsidP="00FA4C44">
            <w:pPr>
              <w:pStyle w:val="Question"/>
              <w:tabs>
                <w:tab w:val="left" w:pos="607"/>
              </w:tabs>
              <w:ind w:hanging="245"/>
              <w:rPr>
                <w:rFonts w:ascii="Verdana" w:hAnsi="Verdana"/>
                <w:b/>
              </w:rPr>
            </w:pPr>
            <w:r>
              <w:rPr>
                <w:rFonts w:ascii="Verdana" w:hAnsi="Verdana"/>
                <w:b/>
              </w:rPr>
              <w:t xml:space="preserve">    Effective Date</w:t>
            </w:r>
          </w:p>
        </w:tc>
      </w:tr>
      <w:tr w:rsidR="00936BF5" w14:paraId="3C1C451D" w14:textId="676D6C17" w:rsidTr="00924F13">
        <w:tc>
          <w:tcPr>
            <w:tcW w:w="1134" w:type="dxa"/>
            <w:vMerge/>
            <w:shd w:val="clear" w:color="auto" w:fill="BFBFBF" w:themeFill="background1" w:themeFillShade="BF"/>
          </w:tcPr>
          <w:p w14:paraId="6DBFE21C" w14:textId="77777777" w:rsidR="00936BF5" w:rsidRPr="00ED33C2" w:rsidRDefault="00936BF5" w:rsidP="00A81C97">
            <w:pPr>
              <w:pStyle w:val="Question"/>
              <w:tabs>
                <w:tab w:val="clear" w:pos="284"/>
              </w:tabs>
              <w:ind w:right="274" w:firstLine="0"/>
              <w:rPr>
                <w:rFonts w:ascii="Verdana" w:hAnsi="Verdana"/>
              </w:rPr>
            </w:pPr>
          </w:p>
        </w:tc>
        <w:tc>
          <w:tcPr>
            <w:tcW w:w="1702" w:type="dxa"/>
            <w:vMerge/>
            <w:shd w:val="clear" w:color="auto" w:fill="BFBFBF" w:themeFill="background1" w:themeFillShade="BF"/>
          </w:tcPr>
          <w:p w14:paraId="7552319F" w14:textId="77777777" w:rsidR="00936BF5" w:rsidRPr="009143E0" w:rsidRDefault="00936BF5" w:rsidP="00A81C97">
            <w:pPr>
              <w:pStyle w:val="Question"/>
              <w:ind w:right="-104" w:firstLine="0"/>
              <w:rPr>
                <w:rFonts w:ascii="Verdana" w:hAnsi="Verdana"/>
              </w:rPr>
            </w:pPr>
          </w:p>
        </w:tc>
        <w:tc>
          <w:tcPr>
            <w:tcW w:w="1162" w:type="dxa"/>
            <w:shd w:val="clear" w:color="auto" w:fill="D9D9D9" w:themeFill="background1" w:themeFillShade="D9"/>
          </w:tcPr>
          <w:p w14:paraId="6D469EDD" w14:textId="77777777" w:rsidR="00936BF5" w:rsidRDefault="00936BF5" w:rsidP="00A81C97">
            <w:pPr>
              <w:pStyle w:val="Question"/>
              <w:ind w:right="168" w:firstLine="0"/>
              <w:rPr>
                <w:rFonts w:ascii="Verdana" w:hAnsi="Verdana"/>
                <w:b/>
              </w:rPr>
            </w:pPr>
            <w:r>
              <w:rPr>
                <w:rFonts w:ascii="Verdana" w:hAnsi="Verdana"/>
                <w:b/>
              </w:rPr>
              <w:t>Limited scope SMCR firms</w:t>
            </w:r>
          </w:p>
        </w:tc>
        <w:tc>
          <w:tcPr>
            <w:tcW w:w="1162" w:type="dxa"/>
            <w:shd w:val="clear" w:color="auto" w:fill="D9D9D9" w:themeFill="background1" w:themeFillShade="D9"/>
          </w:tcPr>
          <w:p w14:paraId="49497919" w14:textId="77777777" w:rsidR="00936BF5" w:rsidRPr="00F35027" w:rsidRDefault="00936BF5" w:rsidP="00A81C97">
            <w:pPr>
              <w:pStyle w:val="Question"/>
              <w:ind w:right="317" w:firstLine="0"/>
              <w:rPr>
                <w:rFonts w:ascii="Verdana" w:hAnsi="Verdana"/>
                <w:b/>
                <w:bCs/>
              </w:rPr>
            </w:pPr>
            <w:r w:rsidRPr="00F35027">
              <w:rPr>
                <w:rFonts w:ascii="Verdana" w:hAnsi="Verdana"/>
                <w:b/>
                <w:bCs/>
              </w:rPr>
              <w:t>UK core SMCR firms</w:t>
            </w:r>
          </w:p>
        </w:tc>
        <w:tc>
          <w:tcPr>
            <w:tcW w:w="1163" w:type="dxa"/>
            <w:shd w:val="clear" w:color="auto" w:fill="D9D9D9" w:themeFill="background1" w:themeFillShade="D9"/>
          </w:tcPr>
          <w:p w14:paraId="76587EE5" w14:textId="7DDD2AAD" w:rsidR="00936BF5" w:rsidRDefault="002329F6" w:rsidP="00A81C97">
            <w:pPr>
              <w:pStyle w:val="Question"/>
              <w:ind w:right="0" w:firstLine="0"/>
              <w:rPr>
                <w:rFonts w:ascii="Verdana" w:hAnsi="Verdana"/>
                <w:b/>
              </w:rPr>
            </w:pPr>
            <w:r>
              <w:rPr>
                <w:rFonts w:ascii="Verdana" w:hAnsi="Verdana"/>
                <w:b/>
              </w:rPr>
              <w:t xml:space="preserve">Third country </w:t>
            </w:r>
            <w:r w:rsidR="00936BF5">
              <w:rPr>
                <w:rFonts w:ascii="Verdana" w:hAnsi="Verdana"/>
                <w:b/>
              </w:rPr>
              <w:t>core SM</w:t>
            </w:r>
            <w:r w:rsidR="00B14DAB">
              <w:rPr>
                <w:rFonts w:ascii="Verdana" w:hAnsi="Verdana"/>
                <w:b/>
              </w:rPr>
              <w:t>CR</w:t>
            </w:r>
            <w:r w:rsidR="00936BF5">
              <w:rPr>
                <w:rFonts w:ascii="Verdana" w:hAnsi="Verdana"/>
                <w:b/>
              </w:rPr>
              <w:t xml:space="preserve"> firms</w:t>
            </w:r>
          </w:p>
        </w:tc>
        <w:tc>
          <w:tcPr>
            <w:tcW w:w="1162" w:type="dxa"/>
            <w:shd w:val="clear" w:color="auto" w:fill="D9D9D9" w:themeFill="background1" w:themeFillShade="D9"/>
          </w:tcPr>
          <w:p w14:paraId="22B794D1" w14:textId="0578621C" w:rsidR="00936BF5" w:rsidRDefault="00936BF5" w:rsidP="00A81C97">
            <w:pPr>
              <w:pStyle w:val="Question"/>
              <w:ind w:right="0" w:firstLine="0"/>
              <w:rPr>
                <w:rFonts w:ascii="Verdana" w:hAnsi="Verdana"/>
                <w:b/>
              </w:rPr>
            </w:pPr>
            <w:r>
              <w:rPr>
                <w:rFonts w:ascii="Verdana" w:hAnsi="Verdana"/>
                <w:b/>
              </w:rPr>
              <w:t>Third country branches</w:t>
            </w:r>
          </w:p>
        </w:tc>
        <w:tc>
          <w:tcPr>
            <w:tcW w:w="1163" w:type="dxa"/>
            <w:vMerge/>
            <w:shd w:val="clear" w:color="auto" w:fill="BFBFBF" w:themeFill="background1" w:themeFillShade="BF"/>
          </w:tcPr>
          <w:p w14:paraId="77D4DC81" w14:textId="77777777" w:rsidR="00936BF5" w:rsidRDefault="00936BF5" w:rsidP="00A81C97">
            <w:pPr>
              <w:pStyle w:val="Question"/>
              <w:ind w:firstLine="0"/>
              <w:rPr>
                <w:rFonts w:ascii="Verdana" w:hAnsi="Verdana"/>
                <w:b/>
              </w:rPr>
            </w:pPr>
          </w:p>
        </w:tc>
        <w:tc>
          <w:tcPr>
            <w:tcW w:w="1559" w:type="dxa"/>
            <w:vMerge/>
            <w:shd w:val="clear" w:color="auto" w:fill="BFBFBF" w:themeFill="background1" w:themeFillShade="BF"/>
          </w:tcPr>
          <w:p w14:paraId="6BD88B44" w14:textId="5E90C611" w:rsidR="00936BF5" w:rsidRDefault="00936BF5" w:rsidP="009319CE">
            <w:pPr>
              <w:pStyle w:val="Question"/>
              <w:tabs>
                <w:tab w:val="left" w:pos="605"/>
              </w:tabs>
              <w:ind w:firstLine="0"/>
              <w:rPr>
                <w:rFonts w:ascii="Verdana" w:hAnsi="Verdana"/>
                <w:b/>
              </w:rPr>
            </w:pPr>
          </w:p>
        </w:tc>
      </w:tr>
      <w:tr w:rsidR="00924F13" w14:paraId="1238FCCE" w14:textId="3C40ACD6" w:rsidTr="00924F13">
        <w:tc>
          <w:tcPr>
            <w:tcW w:w="1134" w:type="dxa"/>
          </w:tcPr>
          <w:p w14:paraId="239433F1" w14:textId="77777777" w:rsidR="00924F13" w:rsidRDefault="00924F13" w:rsidP="00A81C97">
            <w:pPr>
              <w:pStyle w:val="Question"/>
              <w:tabs>
                <w:tab w:val="clear" w:pos="284"/>
              </w:tabs>
              <w:ind w:right="274" w:firstLine="0"/>
              <w:rPr>
                <w:rFonts w:ascii="Verdana" w:hAnsi="Verdana"/>
                <w:b/>
              </w:rPr>
            </w:pPr>
            <w:r w:rsidRPr="00ED33C2">
              <w:rPr>
                <w:rFonts w:ascii="Verdana" w:hAnsi="Verdana"/>
              </w:rPr>
              <w:t xml:space="preserve">SMF 1 </w:t>
            </w:r>
          </w:p>
        </w:tc>
        <w:tc>
          <w:tcPr>
            <w:tcW w:w="1702" w:type="dxa"/>
          </w:tcPr>
          <w:p w14:paraId="07996631" w14:textId="77777777" w:rsidR="00924F13" w:rsidRDefault="00924F13" w:rsidP="00A81C97">
            <w:pPr>
              <w:pStyle w:val="Question"/>
              <w:ind w:right="-104" w:firstLine="0"/>
              <w:rPr>
                <w:rFonts w:ascii="Verdana" w:hAnsi="Verdana"/>
                <w:b/>
              </w:rPr>
            </w:pPr>
            <w:r w:rsidRPr="009143E0">
              <w:rPr>
                <w:rFonts w:ascii="Verdana" w:hAnsi="Verdana"/>
              </w:rPr>
              <w:t>Chief Executive</w:t>
            </w:r>
          </w:p>
        </w:tc>
        <w:tc>
          <w:tcPr>
            <w:tcW w:w="1162" w:type="dxa"/>
          </w:tcPr>
          <w:p w14:paraId="22F21DC6" w14:textId="297FBFBF" w:rsidR="00924F13" w:rsidRDefault="00C53F55"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3D6D02B5" w14:textId="77777777" w:rsidR="00924F13" w:rsidRDefault="00924F13"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3" w:type="dxa"/>
          </w:tcPr>
          <w:p w14:paraId="6F67E587" w14:textId="77777777" w:rsidR="00924F13" w:rsidRDefault="00924F13" w:rsidP="00A81C97">
            <w:pPr>
              <w:pStyle w:val="Question"/>
              <w:ind w:firstLine="0"/>
              <w:rPr>
                <w:rFonts w:ascii="Verdana" w:hAnsi="Verdana"/>
                <w:b/>
              </w:rPr>
            </w:pPr>
          </w:p>
        </w:tc>
        <w:tc>
          <w:tcPr>
            <w:tcW w:w="1162" w:type="dxa"/>
          </w:tcPr>
          <w:p w14:paraId="1A0DA210" w14:textId="267847D1" w:rsidR="00924F13" w:rsidRDefault="00924F13" w:rsidP="00A81C97">
            <w:pPr>
              <w:pStyle w:val="Question"/>
              <w:ind w:firstLine="0"/>
              <w:rPr>
                <w:rFonts w:ascii="Verdana" w:hAnsi="Verdana"/>
                <w:b/>
              </w:rPr>
            </w:pPr>
          </w:p>
        </w:tc>
        <w:tc>
          <w:tcPr>
            <w:tcW w:w="1163" w:type="dxa"/>
          </w:tcPr>
          <w:p w14:paraId="180EFE28" w14:textId="77777777" w:rsidR="00924F13" w:rsidRDefault="00924F13"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559" w:type="dxa"/>
          </w:tcPr>
          <w:p w14:paraId="18336569" w14:textId="120E1748" w:rsidR="00924F13" w:rsidRPr="00ED33C2" w:rsidRDefault="00A35D42" w:rsidP="00A81C97">
            <w:pPr>
              <w:pStyle w:val="Question"/>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04105EA7" w14:textId="744493A1" w:rsidTr="00924F13">
        <w:tc>
          <w:tcPr>
            <w:tcW w:w="1134" w:type="dxa"/>
          </w:tcPr>
          <w:p w14:paraId="2F472E1F" w14:textId="77777777" w:rsidR="00924F13" w:rsidRDefault="00924F13" w:rsidP="00A81C97">
            <w:pPr>
              <w:pStyle w:val="Question"/>
              <w:tabs>
                <w:tab w:val="clear" w:pos="284"/>
              </w:tabs>
              <w:ind w:right="274" w:firstLine="0"/>
              <w:rPr>
                <w:rFonts w:ascii="Verdana" w:hAnsi="Verdana"/>
                <w:b/>
              </w:rPr>
            </w:pPr>
            <w:r w:rsidRPr="00ED33C2">
              <w:rPr>
                <w:rFonts w:ascii="Verdana" w:hAnsi="Verdana"/>
              </w:rPr>
              <w:t>SMF</w:t>
            </w:r>
            <w:r>
              <w:rPr>
                <w:rFonts w:ascii="Verdana" w:hAnsi="Verdana"/>
              </w:rPr>
              <w:t xml:space="preserve"> </w:t>
            </w:r>
            <w:r w:rsidRPr="00ED33C2">
              <w:rPr>
                <w:rFonts w:ascii="Verdana" w:hAnsi="Verdana"/>
              </w:rPr>
              <w:t>2</w:t>
            </w:r>
          </w:p>
        </w:tc>
        <w:tc>
          <w:tcPr>
            <w:tcW w:w="1702" w:type="dxa"/>
          </w:tcPr>
          <w:p w14:paraId="58C13972" w14:textId="77777777" w:rsidR="00924F13" w:rsidRDefault="00924F13" w:rsidP="00A81C97">
            <w:pPr>
              <w:pStyle w:val="Question"/>
              <w:ind w:right="-104" w:firstLine="0"/>
              <w:rPr>
                <w:rFonts w:ascii="Verdana" w:hAnsi="Verdana"/>
                <w:b/>
              </w:rPr>
            </w:pPr>
            <w:r w:rsidRPr="009143E0">
              <w:rPr>
                <w:rFonts w:ascii="Verdana" w:hAnsi="Verdana"/>
                <w:bCs/>
              </w:rPr>
              <w:t>Chief Finance</w:t>
            </w:r>
          </w:p>
        </w:tc>
        <w:tc>
          <w:tcPr>
            <w:tcW w:w="1162" w:type="dxa"/>
          </w:tcPr>
          <w:p w14:paraId="07C5B09F" w14:textId="77777777" w:rsidR="00924F13" w:rsidRDefault="00924F13" w:rsidP="00A81C97">
            <w:pPr>
              <w:pStyle w:val="Question"/>
              <w:ind w:firstLine="0"/>
              <w:rPr>
                <w:rFonts w:ascii="Verdana" w:hAnsi="Verdana"/>
                <w:b/>
              </w:rPr>
            </w:pPr>
          </w:p>
        </w:tc>
        <w:tc>
          <w:tcPr>
            <w:tcW w:w="1162" w:type="dxa"/>
          </w:tcPr>
          <w:p w14:paraId="46156DF2" w14:textId="77777777" w:rsidR="00924F13" w:rsidRDefault="00924F13" w:rsidP="00A81C97">
            <w:pPr>
              <w:pStyle w:val="Question"/>
              <w:ind w:firstLine="0"/>
              <w:rPr>
                <w:rFonts w:ascii="Verdana" w:hAnsi="Verdana"/>
                <w:b/>
              </w:rPr>
            </w:pPr>
          </w:p>
        </w:tc>
        <w:tc>
          <w:tcPr>
            <w:tcW w:w="1163" w:type="dxa"/>
          </w:tcPr>
          <w:p w14:paraId="0E7F01CB" w14:textId="77777777" w:rsidR="00924F13" w:rsidRDefault="00924F13" w:rsidP="00A81C97">
            <w:pPr>
              <w:pStyle w:val="Question"/>
              <w:ind w:firstLine="0"/>
              <w:rPr>
                <w:rFonts w:ascii="Verdana" w:hAnsi="Verdana"/>
                <w:b/>
              </w:rPr>
            </w:pPr>
          </w:p>
        </w:tc>
        <w:tc>
          <w:tcPr>
            <w:tcW w:w="1162" w:type="dxa"/>
          </w:tcPr>
          <w:p w14:paraId="3F27C0DE" w14:textId="58FA1EDE" w:rsidR="00924F13" w:rsidRDefault="00924F13" w:rsidP="00A81C97">
            <w:pPr>
              <w:pStyle w:val="Question"/>
              <w:ind w:firstLine="0"/>
              <w:rPr>
                <w:rFonts w:ascii="Verdana" w:hAnsi="Verdana"/>
                <w:b/>
              </w:rPr>
            </w:pPr>
          </w:p>
        </w:tc>
        <w:tc>
          <w:tcPr>
            <w:tcW w:w="1163" w:type="dxa"/>
          </w:tcPr>
          <w:p w14:paraId="731EEA53" w14:textId="77777777" w:rsidR="00924F13" w:rsidRDefault="00924F13"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559" w:type="dxa"/>
          </w:tcPr>
          <w:p w14:paraId="05E06CB8" w14:textId="419FF0E9" w:rsidR="00924F13" w:rsidRPr="00ED33C2" w:rsidRDefault="00A35D42" w:rsidP="00A81C97">
            <w:pPr>
              <w:pStyle w:val="Question"/>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5A7D2B58" w14:textId="4B6ACAF4" w:rsidTr="00924F13">
        <w:tc>
          <w:tcPr>
            <w:tcW w:w="1134" w:type="dxa"/>
          </w:tcPr>
          <w:p w14:paraId="030BE0BF" w14:textId="77777777" w:rsidR="00924F13" w:rsidRPr="00BF2943" w:rsidRDefault="00924F13" w:rsidP="00A81C97">
            <w:pPr>
              <w:pStyle w:val="Question"/>
              <w:tabs>
                <w:tab w:val="clear" w:pos="284"/>
              </w:tabs>
              <w:ind w:right="274" w:firstLine="0"/>
              <w:rPr>
                <w:rFonts w:ascii="Verdana" w:hAnsi="Verdana"/>
              </w:rPr>
            </w:pPr>
            <w:r w:rsidRPr="00BF2943">
              <w:rPr>
                <w:rFonts w:ascii="Verdana" w:hAnsi="Verdana"/>
              </w:rPr>
              <w:t>SMF 3</w:t>
            </w:r>
          </w:p>
        </w:tc>
        <w:tc>
          <w:tcPr>
            <w:tcW w:w="1702" w:type="dxa"/>
          </w:tcPr>
          <w:p w14:paraId="79B9BC13" w14:textId="77777777" w:rsidR="00924F13" w:rsidRPr="00BF2943" w:rsidRDefault="00924F13" w:rsidP="00A81C97">
            <w:pPr>
              <w:pStyle w:val="Question"/>
              <w:ind w:right="-104" w:firstLine="0"/>
              <w:rPr>
                <w:rFonts w:ascii="Verdana" w:hAnsi="Verdana"/>
              </w:rPr>
            </w:pPr>
            <w:r w:rsidRPr="00BF2943">
              <w:rPr>
                <w:rFonts w:ascii="Verdana" w:hAnsi="Verdana"/>
              </w:rPr>
              <w:t>Executive Director</w:t>
            </w:r>
          </w:p>
        </w:tc>
        <w:tc>
          <w:tcPr>
            <w:tcW w:w="1162" w:type="dxa"/>
          </w:tcPr>
          <w:p w14:paraId="65712A0D" w14:textId="24EBBABC" w:rsidR="00924F13" w:rsidRDefault="00C53F55"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41671CF3" w14:textId="77777777" w:rsidR="00924F13" w:rsidRDefault="00924F13"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3" w:type="dxa"/>
          </w:tcPr>
          <w:p w14:paraId="2856FA77" w14:textId="77777777" w:rsidR="00924F13" w:rsidRPr="00ED33C2" w:rsidRDefault="00924F13" w:rsidP="00A81C97">
            <w:pPr>
              <w:pStyle w:val="Question"/>
              <w:ind w:firstLine="0"/>
              <w:rPr>
                <w:rFonts w:ascii="Verdana" w:hAnsi="Verdana"/>
              </w:rPr>
            </w:pPr>
          </w:p>
        </w:tc>
        <w:tc>
          <w:tcPr>
            <w:tcW w:w="1162" w:type="dxa"/>
          </w:tcPr>
          <w:p w14:paraId="2BCE6328" w14:textId="7275B2BD" w:rsidR="00924F13" w:rsidRDefault="00924F13"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3" w:type="dxa"/>
          </w:tcPr>
          <w:p w14:paraId="27BEB6F2" w14:textId="77777777" w:rsidR="00924F13" w:rsidRDefault="00924F13" w:rsidP="00A81C97">
            <w:pPr>
              <w:pStyle w:val="Question"/>
              <w:tabs>
                <w:tab w:val="left" w:pos="765"/>
              </w:tabs>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5AF8C091" w14:textId="2FE9E6A0"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7EBDB513" w14:textId="3DC481C3" w:rsidTr="00924F13">
        <w:tc>
          <w:tcPr>
            <w:tcW w:w="1134" w:type="dxa"/>
          </w:tcPr>
          <w:p w14:paraId="0EF4A91C" w14:textId="77777777" w:rsidR="00924F13" w:rsidRPr="00BF2943" w:rsidRDefault="00924F13" w:rsidP="00A81C97">
            <w:pPr>
              <w:pStyle w:val="Question"/>
              <w:tabs>
                <w:tab w:val="clear" w:pos="284"/>
              </w:tabs>
              <w:ind w:right="274" w:firstLine="0"/>
              <w:rPr>
                <w:rFonts w:ascii="Verdana" w:hAnsi="Verdana"/>
              </w:rPr>
            </w:pPr>
            <w:r w:rsidRPr="00BF2943">
              <w:rPr>
                <w:rFonts w:ascii="Verdana" w:hAnsi="Verdana"/>
              </w:rPr>
              <w:t>SMF 4</w:t>
            </w:r>
          </w:p>
        </w:tc>
        <w:tc>
          <w:tcPr>
            <w:tcW w:w="1702" w:type="dxa"/>
          </w:tcPr>
          <w:p w14:paraId="5B085E5A" w14:textId="7F6DC7BD" w:rsidR="00924F13" w:rsidRPr="00BF2943" w:rsidRDefault="00924F13" w:rsidP="00A81C97">
            <w:pPr>
              <w:pStyle w:val="Question"/>
              <w:ind w:right="-104" w:firstLine="0"/>
              <w:rPr>
                <w:rFonts w:ascii="Verdana" w:hAnsi="Verdana"/>
              </w:rPr>
            </w:pPr>
            <w:r w:rsidRPr="00BF2943">
              <w:rPr>
                <w:rFonts w:ascii="Verdana" w:hAnsi="Verdana"/>
              </w:rPr>
              <w:t>Chief Risk</w:t>
            </w:r>
            <w:r>
              <w:rPr>
                <w:rFonts w:ascii="Verdana" w:hAnsi="Verdana"/>
              </w:rPr>
              <w:t xml:space="preserve"> </w:t>
            </w:r>
          </w:p>
        </w:tc>
        <w:tc>
          <w:tcPr>
            <w:tcW w:w="1162" w:type="dxa"/>
          </w:tcPr>
          <w:p w14:paraId="6B1891F6" w14:textId="77777777" w:rsidR="00924F13" w:rsidRDefault="00924F13" w:rsidP="00A81C97">
            <w:pPr>
              <w:pStyle w:val="Question"/>
              <w:ind w:firstLine="0"/>
              <w:rPr>
                <w:rFonts w:ascii="Verdana" w:hAnsi="Verdana"/>
                <w:b/>
              </w:rPr>
            </w:pPr>
          </w:p>
        </w:tc>
        <w:tc>
          <w:tcPr>
            <w:tcW w:w="1162" w:type="dxa"/>
          </w:tcPr>
          <w:p w14:paraId="28A48075" w14:textId="77777777" w:rsidR="00924F13" w:rsidRPr="00ED33C2" w:rsidRDefault="00924F13" w:rsidP="00A81C97">
            <w:pPr>
              <w:pStyle w:val="Question"/>
              <w:ind w:firstLine="0"/>
              <w:rPr>
                <w:rFonts w:ascii="Verdana" w:hAnsi="Verdana"/>
              </w:rPr>
            </w:pPr>
          </w:p>
        </w:tc>
        <w:tc>
          <w:tcPr>
            <w:tcW w:w="1163" w:type="dxa"/>
          </w:tcPr>
          <w:p w14:paraId="00670E99" w14:textId="77777777" w:rsidR="00924F13" w:rsidRPr="00ED33C2" w:rsidRDefault="00924F13" w:rsidP="00A81C97">
            <w:pPr>
              <w:pStyle w:val="Question"/>
              <w:ind w:firstLine="0"/>
              <w:rPr>
                <w:rFonts w:ascii="Verdana" w:hAnsi="Verdana"/>
              </w:rPr>
            </w:pPr>
          </w:p>
        </w:tc>
        <w:tc>
          <w:tcPr>
            <w:tcW w:w="1162" w:type="dxa"/>
          </w:tcPr>
          <w:p w14:paraId="49E0C62B" w14:textId="60503751" w:rsidR="00924F13" w:rsidRPr="00ED33C2" w:rsidRDefault="00924F13" w:rsidP="00A81C97">
            <w:pPr>
              <w:pStyle w:val="Question"/>
              <w:ind w:firstLine="0"/>
              <w:rPr>
                <w:rFonts w:ascii="Verdana" w:hAnsi="Verdana"/>
              </w:rPr>
            </w:pPr>
          </w:p>
        </w:tc>
        <w:tc>
          <w:tcPr>
            <w:tcW w:w="1163" w:type="dxa"/>
          </w:tcPr>
          <w:p w14:paraId="4F1F4C44"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6B2F885" w14:textId="3B4142A5"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3044C6E4" w14:textId="6C82D1EC" w:rsidTr="00924F13">
        <w:tc>
          <w:tcPr>
            <w:tcW w:w="1134" w:type="dxa"/>
          </w:tcPr>
          <w:p w14:paraId="4ED89B14" w14:textId="77777777" w:rsidR="00924F13" w:rsidRPr="00BF2943" w:rsidRDefault="00924F13" w:rsidP="00A81C97">
            <w:pPr>
              <w:pStyle w:val="Question"/>
              <w:tabs>
                <w:tab w:val="clear" w:pos="284"/>
              </w:tabs>
              <w:ind w:right="274" w:firstLine="0"/>
              <w:rPr>
                <w:rFonts w:ascii="Verdana" w:hAnsi="Verdana"/>
              </w:rPr>
            </w:pPr>
            <w:r w:rsidRPr="00BF2943">
              <w:rPr>
                <w:rFonts w:ascii="Verdana" w:hAnsi="Verdana"/>
              </w:rPr>
              <w:t>SMF 5</w:t>
            </w:r>
          </w:p>
        </w:tc>
        <w:tc>
          <w:tcPr>
            <w:tcW w:w="1702" w:type="dxa"/>
          </w:tcPr>
          <w:p w14:paraId="66C22DCC" w14:textId="77777777" w:rsidR="00924F13" w:rsidRPr="00BF2943" w:rsidRDefault="00924F13" w:rsidP="00A81C97">
            <w:pPr>
              <w:pStyle w:val="Question"/>
              <w:ind w:right="-104" w:firstLine="0"/>
              <w:rPr>
                <w:rFonts w:ascii="Verdana" w:hAnsi="Verdana"/>
              </w:rPr>
            </w:pPr>
            <w:r w:rsidRPr="00BF2943">
              <w:rPr>
                <w:rFonts w:ascii="Verdana" w:hAnsi="Verdana"/>
              </w:rPr>
              <w:t>Head of Internal Audit</w:t>
            </w:r>
          </w:p>
        </w:tc>
        <w:tc>
          <w:tcPr>
            <w:tcW w:w="1162" w:type="dxa"/>
          </w:tcPr>
          <w:p w14:paraId="4263DBA7" w14:textId="77777777" w:rsidR="00924F13" w:rsidRDefault="00924F13" w:rsidP="00A81C97">
            <w:pPr>
              <w:pStyle w:val="Question"/>
              <w:ind w:firstLine="0"/>
              <w:rPr>
                <w:rFonts w:ascii="Verdana" w:hAnsi="Verdana"/>
                <w:b/>
              </w:rPr>
            </w:pPr>
          </w:p>
        </w:tc>
        <w:tc>
          <w:tcPr>
            <w:tcW w:w="1162" w:type="dxa"/>
          </w:tcPr>
          <w:p w14:paraId="0BEE68C4" w14:textId="77777777" w:rsidR="00924F13" w:rsidRPr="00ED33C2" w:rsidRDefault="00924F13" w:rsidP="00A81C97">
            <w:pPr>
              <w:pStyle w:val="Question"/>
              <w:ind w:firstLine="0"/>
              <w:rPr>
                <w:rFonts w:ascii="Verdana" w:hAnsi="Verdana"/>
              </w:rPr>
            </w:pPr>
          </w:p>
        </w:tc>
        <w:tc>
          <w:tcPr>
            <w:tcW w:w="1163" w:type="dxa"/>
          </w:tcPr>
          <w:p w14:paraId="262A995F" w14:textId="77777777" w:rsidR="00924F13" w:rsidRPr="00ED33C2" w:rsidRDefault="00924F13" w:rsidP="00A81C97">
            <w:pPr>
              <w:pStyle w:val="Question"/>
              <w:ind w:firstLine="0"/>
              <w:rPr>
                <w:rFonts w:ascii="Verdana" w:hAnsi="Verdana"/>
              </w:rPr>
            </w:pPr>
          </w:p>
        </w:tc>
        <w:tc>
          <w:tcPr>
            <w:tcW w:w="1162" w:type="dxa"/>
          </w:tcPr>
          <w:p w14:paraId="5435EB89" w14:textId="71069FBA" w:rsidR="00924F13" w:rsidRPr="00ED33C2" w:rsidRDefault="00924F13" w:rsidP="00A81C97">
            <w:pPr>
              <w:pStyle w:val="Question"/>
              <w:ind w:firstLine="0"/>
              <w:rPr>
                <w:rFonts w:ascii="Verdana" w:hAnsi="Verdana"/>
              </w:rPr>
            </w:pPr>
          </w:p>
        </w:tc>
        <w:tc>
          <w:tcPr>
            <w:tcW w:w="1163" w:type="dxa"/>
          </w:tcPr>
          <w:p w14:paraId="3399D9C9"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71BC4371" w14:textId="51A68876"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706A229A" w14:textId="51B027C6" w:rsidTr="00924F13">
        <w:tc>
          <w:tcPr>
            <w:tcW w:w="1134" w:type="dxa"/>
          </w:tcPr>
          <w:p w14:paraId="598EEE9F" w14:textId="77777777" w:rsidR="00924F13" w:rsidRPr="00BF2943" w:rsidRDefault="00924F13" w:rsidP="00A81C97">
            <w:pPr>
              <w:pStyle w:val="Question"/>
              <w:tabs>
                <w:tab w:val="clear" w:pos="284"/>
              </w:tabs>
              <w:ind w:right="274" w:firstLine="0"/>
              <w:rPr>
                <w:rFonts w:ascii="Verdana" w:hAnsi="Verdana"/>
              </w:rPr>
            </w:pPr>
            <w:r w:rsidRPr="00BF2943">
              <w:rPr>
                <w:rFonts w:ascii="Verdana" w:hAnsi="Verdana"/>
              </w:rPr>
              <w:t>SMF 7</w:t>
            </w:r>
          </w:p>
        </w:tc>
        <w:tc>
          <w:tcPr>
            <w:tcW w:w="1702" w:type="dxa"/>
          </w:tcPr>
          <w:p w14:paraId="5B6522C6" w14:textId="77777777" w:rsidR="00924F13" w:rsidRPr="00BF2943" w:rsidRDefault="00924F13" w:rsidP="00A81C97">
            <w:pPr>
              <w:pStyle w:val="Question"/>
              <w:ind w:right="-104" w:firstLine="0"/>
              <w:rPr>
                <w:rFonts w:ascii="Verdana" w:hAnsi="Verdana"/>
              </w:rPr>
            </w:pPr>
            <w:r w:rsidRPr="00BF2943">
              <w:rPr>
                <w:rFonts w:ascii="Verdana" w:hAnsi="Verdana"/>
              </w:rPr>
              <w:t xml:space="preserve">Group Entity Senior Manager </w:t>
            </w:r>
          </w:p>
        </w:tc>
        <w:tc>
          <w:tcPr>
            <w:tcW w:w="1162" w:type="dxa"/>
          </w:tcPr>
          <w:p w14:paraId="51F3FE0A" w14:textId="77777777" w:rsidR="00924F13" w:rsidRDefault="00924F13" w:rsidP="00A81C97">
            <w:pPr>
              <w:pStyle w:val="Question"/>
              <w:ind w:firstLine="0"/>
              <w:rPr>
                <w:rFonts w:ascii="Verdana" w:hAnsi="Verdana"/>
                <w:b/>
              </w:rPr>
            </w:pPr>
          </w:p>
        </w:tc>
        <w:tc>
          <w:tcPr>
            <w:tcW w:w="1162" w:type="dxa"/>
          </w:tcPr>
          <w:p w14:paraId="1865A5FE" w14:textId="77777777" w:rsidR="00924F13" w:rsidRPr="00ED33C2" w:rsidRDefault="00924F13" w:rsidP="00A81C97">
            <w:pPr>
              <w:pStyle w:val="Question"/>
              <w:ind w:firstLine="0"/>
              <w:rPr>
                <w:rFonts w:ascii="Verdana" w:hAnsi="Verdana"/>
              </w:rPr>
            </w:pPr>
          </w:p>
        </w:tc>
        <w:tc>
          <w:tcPr>
            <w:tcW w:w="1163" w:type="dxa"/>
          </w:tcPr>
          <w:p w14:paraId="3E2D6FA4" w14:textId="77777777" w:rsidR="00924F13" w:rsidRPr="00ED33C2" w:rsidRDefault="00924F13" w:rsidP="00A81C97">
            <w:pPr>
              <w:pStyle w:val="Question"/>
              <w:ind w:firstLine="0"/>
              <w:rPr>
                <w:rFonts w:ascii="Verdana" w:hAnsi="Verdana"/>
              </w:rPr>
            </w:pPr>
          </w:p>
        </w:tc>
        <w:tc>
          <w:tcPr>
            <w:tcW w:w="1162" w:type="dxa"/>
          </w:tcPr>
          <w:p w14:paraId="0E9DCB62" w14:textId="2E98FCF8" w:rsidR="00924F13" w:rsidRPr="00ED33C2" w:rsidRDefault="00924F13" w:rsidP="00A81C97">
            <w:pPr>
              <w:pStyle w:val="Question"/>
              <w:ind w:firstLine="0"/>
              <w:rPr>
                <w:rFonts w:ascii="Verdana" w:hAnsi="Verdana"/>
              </w:rPr>
            </w:pPr>
          </w:p>
        </w:tc>
        <w:tc>
          <w:tcPr>
            <w:tcW w:w="1163" w:type="dxa"/>
          </w:tcPr>
          <w:p w14:paraId="5690145D"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6DF2A5D4" w14:textId="7CCDEC82"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66C953D0" w14:textId="22DDD9D9" w:rsidTr="00924F13">
        <w:tc>
          <w:tcPr>
            <w:tcW w:w="1134" w:type="dxa"/>
          </w:tcPr>
          <w:p w14:paraId="32BE6096" w14:textId="77777777" w:rsidR="00924F13" w:rsidRPr="00BF2943" w:rsidRDefault="00924F13" w:rsidP="00A81C97">
            <w:pPr>
              <w:pStyle w:val="Question"/>
              <w:tabs>
                <w:tab w:val="clear" w:pos="284"/>
              </w:tabs>
              <w:ind w:right="274" w:firstLine="0"/>
              <w:rPr>
                <w:rFonts w:ascii="Verdana" w:hAnsi="Verdana"/>
              </w:rPr>
            </w:pPr>
            <w:r w:rsidRPr="00BF2943">
              <w:rPr>
                <w:rFonts w:ascii="Verdana" w:hAnsi="Verdana"/>
              </w:rPr>
              <w:t>SMF 9</w:t>
            </w:r>
          </w:p>
        </w:tc>
        <w:tc>
          <w:tcPr>
            <w:tcW w:w="1702" w:type="dxa"/>
          </w:tcPr>
          <w:p w14:paraId="4C8C3109" w14:textId="77777777" w:rsidR="00924F13" w:rsidRPr="00BF2943" w:rsidRDefault="00924F13" w:rsidP="00A81C97">
            <w:pPr>
              <w:pStyle w:val="Question"/>
              <w:ind w:right="-104" w:firstLine="0"/>
              <w:rPr>
                <w:rFonts w:ascii="Verdana" w:hAnsi="Verdana"/>
              </w:rPr>
            </w:pPr>
            <w:r w:rsidRPr="00BF2943">
              <w:rPr>
                <w:rFonts w:ascii="Verdana" w:hAnsi="Verdana"/>
              </w:rPr>
              <w:t>Chair of the Governing body</w:t>
            </w:r>
          </w:p>
        </w:tc>
        <w:tc>
          <w:tcPr>
            <w:tcW w:w="1162" w:type="dxa"/>
          </w:tcPr>
          <w:p w14:paraId="3941F83E" w14:textId="4C6213C7" w:rsidR="00924F13" w:rsidRDefault="003D7FD0"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32DD316D" w14:textId="77777777" w:rsidR="00924F13" w:rsidRPr="00ED33C2" w:rsidRDefault="00924F13" w:rsidP="00A81C97">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5446BABD" w14:textId="77777777" w:rsidR="00924F13" w:rsidRPr="00ED33C2" w:rsidRDefault="00924F13" w:rsidP="00A81C97">
            <w:pPr>
              <w:pStyle w:val="Question"/>
              <w:ind w:firstLine="0"/>
              <w:rPr>
                <w:rFonts w:ascii="Verdana" w:hAnsi="Verdana"/>
              </w:rPr>
            </w:pPr>
          </w:p>
        </w:tc>
        <w:tc>
          <w:tcPr>
            <w:tcW w:w="1162" w:type="dxa"/>
          </w:tcPr>
          <w:p w14:paraId="6ABDE056" w14:textId="06F73206" w:rsidR="00924F13" w:rsidRPr="00ED33C2" w:rsidRDefault="00924F13" w:rsidP="00A81C97">
            <w:pPr>
              <w:pStyle w:val="Question"/>
              <w:ind w:firstLine="0"/>
              <w:rPr>
                <w:rFonts w:ascii="Verdana" w:hAnsi="Verdana"/>
              </w:rPr>
            </w:pPr>
          </w:p>
        </w:tc>
        <w:tc>
          <w:tcPr>
            <w:tcW w:w="1163" w:type="dxa"/>
          </w:tcPr>
          <w:p w14:paraId="115436DC" w14:textId="52C38B86"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3FB0EA8" w14:textId="02F728AC"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309C9116" w14:textId="63F4D9CB" w:rsidTr="00924F13">
        <w:tc>
          <w:tcPr>
            <w:tcW w:w="1134" w:type="dxa"/>
          </w:tcPr>
          <w:p w14:paraId="54A12DC0" w14:textId="77777777" w:rsidR="00924F13" w:rsidRPr="00BF2943" w:rsidRDefault="00924F13" w:rsidP="0066394A">
            <w:pPr>
              <w:pStyle w:val="Question"/>
              <w:tabs>
                <w:tab w:val="clear" w:pos="284"/>
              </w:tabs>
              <w:ind w:right="29" w:firstLine="0"/>
              <w:rPr>
                <w:rFonts w:ascii="Verdana" w:hAnsi="Verdana"/>
              </w:rPr>
            </w:pPr>
            <w:r w:rsidRPr="00BF2943">
              <w:rPr>
                <w:rFonts w:ascii="Verdana" w:hAnsi="Verdana"/>
              </w:rPr>
              <w:t>SMF 10</w:t>
            </w:r>
          </w:p>
        </w:tc>
        <w:tc>
          <w:tcPr>
            <w:tcW w:w="1702" w:type="dxa"/>
          </w:tcPr>
          <w:p w14:paraId="4664FAC3" w14:textId="77777777" w:rsidR="00924F13" w:rsidRPr="00BF2943" w:rsidRDefault="00924F13" w:rsidP="00A81C97">
            <w:pPr>
              <w:pStyle w:val="Question"/>
              <w:ind w:right="-104" w:firstLine="0"/>
              <w:rPr>
                <w:rFonts w:ascii="Verdana" w:hAnsi="Verdana"/>
              </w:rPr>
            </w:pPr>
            <w:r w:rsidRPr="00BF2943">
              <w:rPr>
                <w:rFonts w:ascii="Verdana" w:hAnsi="Verdana"/>
              </w:rPr>
              <w:t>Chair of the Risk Committee</w:t>
            </w:r>
          </w:p>
        </w:tc>
        <w:tc>
          <w:tcPr>
            <w:tcW w:w="1162" w:type="dxa"/>
          </w:tcPr>
          <w:p w14:paraId="2AF4E6C7" w14:textId="77777777" w:rsidR="00924F13" w:rsidRDefault="00924F13" w:rsidP="00A81C97">
            <w:pPr>
              <w:pStyle w:val="Question"/>
              <w:ind w:firstLine="0"/>
              <w:rPr>
                <w:rFonts w:ascii="Verdana" w:hAnsi="Verdana"/>
                <w:b/>
              </w:rPr>
            </w:pPr>
          </w:p>
        </w:tc>
        <w:tc>
          <w:tcPr>
            <w:tcW w:w="1162" w:type="dxa"/>
          </w:tcPr>
          <w:p w14:paraId="10463544" w14:textId="360077ED" w:rsidR="00924F13" w:rsidRPr="00ED33C2" w:rsidRDefault="00924F13" w:rsidP="00A81C97">
            <w:pPr>
              <w:pStyle w:val="Question"/>
              <w:ind w:firstLine="0"/>
              <w:rPr>
                <w:rFonts w:ascii="Verdana" w:hAnsi="Verdana"/>
              </w:rPr>
            </w:pPr>
          </w:p>
        </w:tc>
        <w:tc>
          <w:tcPr>
            <w:tcW w:w="1163" w:type="dxa"/>
          </w:tcPr>
          <w:p w14:paraId="5B0E85F1" w14:textId="77777777" w:rsidR="00924F13" w:rsidRPr="00ED33C2" w:rsidRDefault="00924F13" w:rsidP="00A81C97">
            <w:pPr>
              <w:pStyle w:val="Question"/>
              <w:ind w:firstLine="0"/>
              <w:rPr>
                <w:rFonts w:ascii="Verdana" w:hAnsi="Verdana"/>
              </w:rPr>
            </w:pPr>
          </w:p>
        </w:tc>
        <w:tc>
          <w:tcPr>
            <w:tcW w:w="1162" w:type="dxa"/>
          </w:tcPr>
          <w:p w14:paraId="7076246D" w14:textId="5F6905C0" w:rsidR="00924F13" w:rsidRPr="00ED33C2" w:rsidRDefault="00924F13" w:rsidP="00A81C97">
            <w:pPr>
              <w:pStyle w:val="Question"/>
              <w:ind w:firstLine="0"/>
              <w:rPr>
                <w:rFonts w:ascii="Verdana" w:hAnsi="Verdana"/>
              </w:rPr>
            </w:pPr>
          </w:p>
        </w:tc>
        <w:tc>
          <w:tcPr>
            <w:tcW w:w="1163" w:type="dxa"/>
          </w:tcPr>
          <w:p w14:paraId="7F6068AC"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435419D6" w14:textId="32CC7397"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04767E90" w14:textId="2C3DCE81" w:rsidTr="00924F13">
        <w:tc>
          <w:tcPr>
            <w:tcW w:w="1134" w:type="dxa"/>
          </w:tcPr>
          <w:p w14:paraId="0176C38D" w14:textId="77777777" w:rsidR="00924F13" w:rsidRPr="00ED33C2" w:rsidRDefault="00924F13" w:rsidP="0066394A">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11</w:t>
            </w:r>
          </w:p>
        </w:tc>
        <w:tc>
          <w:tcPr>
            <w:tcW w:w="1702" w:type="dxa"/>
          </w:tcPr>
          <w:p w14:paraId="4438A16F" w14:textId="77777777" w:rsidR="00924F13" w:rsidRPr="009143E0" w:rsidRDefault="00924F13" w:rsidP="00A81C97">
            <w:pPr>
              <w:pStyle w:val="Question"/>
              <w:ind w:right="-104" w:firstLine="0"/>
              <w:rPr>
                <w:rFonts w:ascii="Verdana" w:hAnsi="Verdana"/>
              </w:rPr>
            </w:pPr>
            <w:r w:rsidRPr="009143E0">
              <w:rPr>
                <w:rFonts w:ascii="Verdana" w:hAnsi="Verdana"/>
              </w:rPr>
              <w:t>Chair of the Audit Committee</w:t>
            </w:r>
          </w:p>
        </w:tc>
        <w:tc>
          <w:tcPr>
            <w:tcW w:w="1162" w:type="dxa"/>
          </w:tcPr>
          <w:p w14:paraId="4B95F56B" w14:textId="77777777" w:rsidR="00924F13" w:rsidRDefault="00924F13" w:rsidP="00A81C97">
            <w:pPr>
              <w:pStyle w:val="Question"/>
              <w:ind w:firstLine="0"/>
              <w:rPr>
                <w:rFonts w:ascii="Verdana" w:hAnsi="Verdana"/>
                <w:b/>
              </w:rPr>
            </w:pPr>
          </w:p>
        </w:tc>
        <w:tc>
          <w:tcPr>
            <w:tcW w:w="1162" w:type="dxa"/>
          </w:tcPr>
          <w:p w14:paraId="52F4E3DC" w14:textId="4B0581B5" w:rsidR="00924F13" w:rsidRPr="00ED33C2" w:rsidRDefault="00924F13" w:rsidP="00A81C97">
            <w:pPr>
              <w:pStyle w:val="Question"/>
              <w:ind w:firstLine="0"/>
              <w:rPr>
                <w:rFonts w:ascii="Verdana" w:hAnsi="Verdana"/>
              </w:rPr>
            </w:pPr>
            <w:r>
              <w:rPr>
                <w:rFonts w:ascii="Verdana" w:hAnsi="Verdana"/>
              </w:rPr>
              <w:tab/>
            </w:r>
          </w:p>
        </w:tc>
        <w:tc>
          <w:tcPr>
            <w:tcW w:w="1163" w:type="dxa"/>
          </w:tcPr>
          <w:p w14:paraId="2DDABF24" w14:textId="77777777" w:rsidR="00924F13" w:rsidRPr="00ED33C2" w:rsidRDefault="00924F13" w:rsidP="00A81C97">
            <w:pPr>
              <w:pStyle w:val="Question"/>
              <w:ind w:firstLine="0"/>
              <w:rPr>
                <w:rFonts w:ascii="Verdana" w:hAnsi="Verdana"/>
              </w:rPr>
            </w:pPr>
          </w:p>
        </w:tc>
        <w:tc>
          <w:tcPr>
            <w:tcW w:w="1162" w:type="dxa"/>
          </w:tcPr>
          <w:p w14:paraId="17D64E88" w14:textId="71D5B056" w:rsidR="00924F13" w:rsidRPr="00ED33C2" w:rsidRDefault="00924F13" w:rsidP="00A81C97">
            <w:pPr>
              <w:pStyle w:val="Question"/>
              <w:ind w:firstLine="0"/>
              <w:rPr>
                <w:rFonts w:ascii="Verdana" w:hAnsi="Verdana"/>
              </w:rPr>
            </w:pPr>
          </w:p>
        </w:tc>
        <w:tc>
          <w:tcPr>
            <w:tcW w:w="1163" w:type="dxa"/>
          </w:tcPr>
          <w:p w14:paraId="138F888E"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5A27F378" w14:textId="687B2E83"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73B1247F" w14:textId="366DE47B" w:rsidTr="00924F13">
        <w:tc>
          <w:tcPr>
            <w:tcW w:w="1134" w:type="dxa"/>
          </w:tcPr>
          <w:p w14:paraId="50E21F05" w14:textId="77777777" w:rsidR="00924F13" w:rsidRPr="00ED33C2" w:rsidRDefault="00924F13" w:rsidP="0066394A">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12</w:t>
            </w:r>
          </w:p>
        </w:tc>
        <w:tc>
          <w:tcPr>
            <w:tcW w:w="1702" w:type="dxa"/>
          </w:tcPr>
          <w:p w14:paraId="0DCCF250" w14:textId="77777777" w:rsidR="00924F13" w:rsidRPr="009143E0" w:rsidRDefault="00924F13" w:rsidP="00A81C97">
            <w:pPr>
              <w:pStyle w:val="Question"/>
              <w:ind w:right="-104" w:firstLine="0"/>
              <w:rPr>
                <w:rFonts w:ascii="Verdana" w:hAnsi="Verdana"/>
              </w:rPr>
            </w:pPr>
            <w:r w:rsidRPr="009143E0">
              <w:rPr>
                <w:rFonts w:ascii="Verdana" w:hAnsi="Verdana"/>
              </w:rPr>
              <w:t>Chair of the Remuneration Committee</w:t>
            </w:r>
          </w:p>
        </w:tc>
        <w:tc>
          <w:tcPr>
            <w:tcW w:w="1162" w:type="dxa"/>
          </w:tcPr>
          <w:p w14:paraId="0A78A555" w14:textId="77777777" w:rsidR="00924F13" w:rsidRDefault="00924F13" w:rsidP="00A81C97">
            <w:pPr>
              <w:pStyle w:val="Question"/>
              <w:ind w:firstLine="0"/>
              <w:rPr>
                <w:rFonts w:ascii="Verdana" w:hAnsi="Verdana"/>
                <w:b/>
              </w:rPr>
            </w:pPr>
          </w:p>
        </w:tc>
        <w:tc>
          <w:tcPr>
            <w:tcW w:w="1162" w:type="dxa"/>
          </w:tcPr>
          <w:p w14:paraId="516B5F2E" w14:textId="2D4DE8F4" w:rsidR="00924F13" w:rsidRPr="00ED33C2" w:rsidRDefault="00924F13" w:rsidP="00A81C97">
            <w:pPr>
              <w:pStyle w:val="Question"/>
              <w:ind w:firstLine="0"/>
              <w:rPr>
                <w:rFonts w:ascii="Verdana" w:hAnsi="Verdana"/>
              </w:rPr>
            </w:pPr>
            <w:r>
              <w:rPr>
                <w:rFonts w:ascii="Verdana" w:hAnsi="Verdana"/>
              </w:rPr>
              <w:tab/>
            </w:r>
          </w:p>
        </w:tc>
        <w:tc>
          <w:tcPr>
            <w:tcW w:w="1163" w:type="dxa"/>
          </w:tcPr>
          <w:p w14:paraId="6E09CFC5" w14:textId="77777777" w:rsidR="00924F13" w:rsidRPr="00ED33C2" w:rsidRDefault="00924F13" w:rsidP="00A81C97">
            <w:pPr>
              <w:pStyle w:val="Question"/>
              <w:ind w:firstLine="0"/>
              <w:rPr>
                <w:rFonts w:ascii="Verdana" w:hAnsi="Verdana"/>
              </w:rPr>
            </w:pPr>
          </w:p>
        </w:tc>
        <w:tc>
          <w:tcPr>
            <w:tcW w:w="1162" w:type="dxa"/>
          </w:tcPr>
          <w:p w14:paraId="1F2F557C" w14:textId="51D185E0" w:rsidR="00924F13" w:rsidRPr="00ED33C2" w:rsidRDefault="00924F13" w:rsidP="00A81C97">
            <w:pPr>
              <w:pStyle w:val="Question"/>
              <w:ind w:firstLine="0"/>
              <w:rPr>
                <w:rFonts w:ascii="Verdana" w:hAnsi="Verdana"/>
              </w:rPr>
            </w:pPr>
          </w:p>
        </w:tc>
        <w:tc>
          <w:tcPr>
            <w:tcW w:w="1163" w:type="dxa"/>
          </w:tcPr>
          <w:p w14:paraId="75EF2D7E"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0E312C8" w14:textId="58B43C71"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3FF73332" w14:textId="5696BFDB" w:rsidTr="00924F13">
        <w:tc>
          <w:tcPr>
            <w:tcW w:w="1134" w:type="dxa"/>
          </w:tcPr>
          <w:p w14:paraId="6DD2015D" w14:textId="77777777" w:rsidR="00924F13" w:rsidRPr="00ED33C2" w:rsidRDefault="00924F13" w:rsidP="0066394A">
            <w:pPr>
              <w:pStyle w:val="Question"/>
              <w:tabs>
                <w:tab w:val="clear" w:pos="284"/>
              </w:tabs>
              <w:ind w:right="29" w:firstLine="0"/>
              <w:rPr>
                <w:rFonts w:ascii="Verdana" w:hAnsi="Verdana"/>
              </w:rPr>
            </w:pPr>
            <w:r w:rsidRPr="00ED33C2">
              <w:rPr>
                <w:rFonts w:ascii="Verdana" w:hAnsi="Verdana"/>
              </w:rPr>
              <w:lastRenderedPageBreak/>
              <w:t xml:space="preserve">SMF </w:t>
            </w:r>
            <w:r>
              <w:rPr>
                <w:rFonts w:ascii="Verdana" w:hAnsi="Verdana"/>
              </w:rPr>
              <w:t>13</w:t>
            </w:r>
          </w:p>
        </w:tc>
        <w:tc>
          <w:tcPr>
            <w:tcW w:w="1702" w:type="dxa"/>
          </w:tcPr>
          <w:p w14:paraId="2C8B35E9" w14:textId="77777777" w:rsidR="00924F13" w:rsidRPr="009143E0" w:rsidRDefault="00924F13" w:rsidP="00A81C97">
            <w:pPr>
              <w:pStyle w:val="Question"/>
              <w:ind w:right="-104" w:firstLine="0"/>
              <w:rPr>
                <w:rFonts w:ascii="Verdana" w:hAnsi="Verdana"/>
              </w:rPr>
            </w:pPr>
            <w:r w:rsidRPr="009143E0">
              <w:rPr>
                <w:rFonts w:ascii="Verdana" w:hAnsi="Verdana"/>
              </w:rPr>
              <w:t>Chair of the Nomination Committee</w:t>
            </w:r>
          </w:p>
        </w:tc>
        <w:tc>
          <w:tcPr>
            <w:tcW w:w="1162" w:type="dxa"/>
          </w:tcPr>
          <w:p w14:paraId="739FFF7D" w14:textId="77777777" w:rsidR="00924F13" w:rsidRDefault="00924F13" w:rsidP="00A81C97">
            <w:pPr>
              <w:pStyle w:val="Question"/>
              <w:ind w:firstLine="0"/>
              <w:rPr>
                <w:rFonts w:ascii="Verdana" w:hAnsi="Verdana"/>
                <w:b/>
              </w:rPr>
            </w:pPr>
          </w:p>
        </w:tc>
        <w:tc>
          <w:tcPr>
            <w:tcW w:w="1162" w:type="dxa"/>
          </w:tcPr>
          <w:p w14:paraId="5C194210" w14:textId="20EE9735" w:rsidR="00924F13" w:rsidRPr="00ED33C2" w:rsidRDefault="00924F13" w:rsidP="00A81C97">
            <w:pPr>
              <w:pStyle w:val="Question"/>
              <w:ind w:firstLine="0"/>
              <w:rPr>
                <w:rFonts w:ascii="Verdana" w:hAnsi="Verdana"/>
              </w:rPr>
            </w:pPr>
            <w:r>
              <w:rPr>
                <w:rFonts w:ascii="Verdana" w:hAnsi="Verdana"/>
              </w:rPr>
              <w:tab/>
            </w:r>
          </w:p>
        </w:tc>
        <w:tc>
          <w:tcPr>
            <w:tcW w:w="1163" w:type="dxa"/>
          </w:tcPr>
          <w:p w14:paraId="5BA315CC" w14:textId="77777777" w:rsidR="00924F13" w:rsidRPr="00ED33C2" w:rsidRDefault="00924F13" w:rsidP="00A81C97">
            <w:pPr>
              <w:pStyle w:val="Question"/>
              <w:ind w:firstLine="0"/>
              <w:rPr>
                <w:rFonts w:ascii="Verdana" w:hAnsi="Verdana"/>
              </w:rPr>
            </w:pPr>
          </w:p>
        </w:tc>
        <w:tc>
          <w:tcPr>
            <w:tcW w:w="1162" w:type="dxa"/>
          </w:tcPr>
          <w:p w14:paraId="50085021" w14:textId="298E8578" w:rsidR="00924F13" w:rsidRPr="00ED33C2" w:rsidRDefault="00924F13" w:rsidP="00A81C97">
            <w:pPr>
              <w:pStyle w:val="Question"/>
              <w:ind w:firstLine="0"/>
              <w:rPr>
                <w:rFonts w:ascii="Verdana" w:hAnsi="Verdana"/>
              </w:rPr>
            </w:pPr>
          </w:p>
        </w:tc>
        <w:tc>
          <w:tcPr>
            <w:tcW w:w="1163" w:type="dxa"/>
          </w:tcPr>
          <w:p w14:paraId="69F6E68A"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704B2420" w14:textId="157FA7A0"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7EA78BAD" w14:textId="0D690E66" w:rsidTr="00924F13">
        <w:tc>
          <w:tcPr>
            <w:tcW w:w="1134" w:type="dxa"/>
          </w:tcPr>
          <w:p w14:paraId="0973D0B2" w14:textId="77777777" w:rsidR="00924F13" w:rsidRPr="00ED33C2" w:rsidRDefault="00924F13" w:rsidP="0066394A">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14</w:t>
            </w:r>
          </w:p>
        </w:tc>
        <w:tc>
          <w:tcPr>
            <w:tcW w:w="1702" w:type="dxa"/>
          </w:tcPr>
          <w:p w14:paraId="3B19F3BD" w14:textId="77777777" w:rsidR="00924F13" w:rsidRPr="009143E0" w:rsidRDefault="00924F13" w:rsidP="00A81C97">
            <w:pPr>
              <w:pStyle w:val="Question"/>
              <w:ind w:right="-104" w:firstLine="0"/>
              <w:rPr>
                <w:rFonts w:ascii="Verdana" w:hAnsi="Verdana"/>
              </w:rPr>
            </w:pPr>
            <w:r w:rsidRPr="009143E0">
              <w:rPr>
                <w:rFonts w:ascii="Verdana" w:hAnsi="Verdana"/>
              </w:rPr>
              <w:t>Senior Independent Director</w:t>
            </w:r>
          </w:p>
        </w:tc>
        <w:tc>
          <w:tcPr>
            <w:tcW w:w="1162" w:type="dxa"/>
          </w:tcPr>
          <w:p w14:paraId="6DA8608A" w14:textId="77777777" w:rsidR="00924F13" w:rsidRDefault="00924F13" w:rsidP="00A81C97">
            <w:pPr>
              <w:pStyle w:val="Question"/>
              <w:ind w:firstLine="0"/>
              <w:rPr>
                <w:rFonts w:ascii="Verdana" w:hAnsi="Verdana"/>
                <w:b/>
              </w:rPr>
            </w:pPr>
          </w:p>
        </w:tc>
        <w:tc>
          <w:tcPr>
            <w:tcW w:w="1162" w:type="dxa"/>
          </w:tcPr>
          <w:p w14:paraId="6F8C87E4" w14:textId="7C2B996D" w:rsidR="00924F13" w:rsidRPr="00ED33C2" w:rsidRDefault="00924F13" w:rsidP="00A81C97">
            <w:pPr>
              <w:pStyle w:val="Question"/>
              <w:ind w:firstLine="0"/>
              <w:rPr>
                <w:rFonts w:ascii="Verdana" w:hAnsi="Verdana"/>
              </w:rPr>
            </w:pPr>
            <w:r>
              <w:rPr>
                <w:rFonts w:ascii="Verdana" w:hAnsi="Verdana"/>
              </w:rPr>
              <w:tab/>
            </w:r>
          </w:p>
        </w:tc>
        <w:tc>
          <w:tcPr>
            <w:tcW w:w="1163" w:type="dxa"/>
          </w:tcPr>
          <w:p w14:paraId="42E2948D" w14:textId="77777777" w:rsidR="00924F13" w:rsidRPr="00ED33C2" w:rsidRDefault="00924F13" w:rsidP="00A81C97">
            <w:pPr>
              <w:pStyle w:val="Question"/>
              <w:ind w:firstLine="0"/>
              <w:rPr>
                <w:rFonts w:ascii="Verdana" w:hAnsi="Verdana"/>
              </w:rPr>
            </w:pPr>
          </w:p>
        </w:tc>
        <w:tc>
          <w:tcPr>
            <w:tcW w:w="1162" w:type="dxa"/>
          </w:tcPr>
          <w:p w14:paraId="7D46161C" w14:textId="1BB326C2" w:rsidR="00924F13" w:rsidRPr="00ED33C2" w:rsidRDefault="00924F13" w:rsidP="00A81C97">
            <w:pPr>
              <w:pStyle w:val="Question"/>
              <w:ind w:firstLine="0"/>
              <w:rPr>
                <w:rFonts w:ascii="Verdana" w:hAnsi="Verdana"/>
              </w:rPr>
            </w:pPr>
          </w:p>
        </w:tc>
        <w:tc>
          <w:tcPr>
            <w:tcW w:w="1163" w:type="dxa"/>
          </w:tcPr>
          <w:p w14:paraId="04CB19C0"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125A12FC" w14:textId="5D4E602B"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A35D42" w14:paraId="681E9E25" w14:textId="4A4BB979" w:rsidTr="00924F13">
        <w:tc>
          <w:tcPr>
            <w:tcW w:w="1134" w:type="dxa"/>
          </w:tcPr>
          <w:p w14:paraId="7CA65D23" w14:textId="77777777" w:rsidR="00A35D42" w:rsidRPr="00ED33C2" w:rsidRDefault="00A35D42" w:rsidP="00A35D42">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16</w:t>
            </w:r>
          </w:p>
        </w:tc>
        <w:tc>
          <w:tcPr>
            <w:tcW w:w="1702" w:type="dxa"/>
          </w:tcPr>
          <w:p w14:paraId="154FFA22" w14:textId="77777777" w:rsidR="00A35D42" w:rsidRPr="009143E0" w:rsidRDefault="00A35D42" w:rsidP="00A35D42">
            <w:pPr>
              <w:pStyle w:val="Question"/>
              <w:ind w:right="-104" w:firstLine="0"/>
              <w:rPr>
                <w:rFonts w:ascii="Verdana" w:hAnsi="Verdana"/>
              </w:rPr>
            </w:pPr>
            <w:r w:rsidRPr="009143E0">
              <w:rPr>
                <w:rFonts w:ascii="Verdana" w:hAnsi="Verdana"/>
              </w:rPr>
              <w:t>Compliance Oversight</w:t>
            </w:r>
          </w:p>
        </w:tc>
        <w:tc>
          <w:tcPr>
            <w:tcW w:w="1162" w:type="dxa"/>
          </w:tcPr>
          <w:p w14:paraId="383BABEA" w14:textId="77777777" w:rsidR="00A35D42" w:rsidRDefault="00A35D42" w:rsidP="00A35D42">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2" w:type="dxa"/>
          </w:tcPr>
          <w:p w14:paraId="643F075F" w14:textId="77777777" w:rsidR="00A35D42" w:rsidRPr="00ED33C2" w:rsidRDefault="00A35D42" w:rsidP="00A35D42">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725CFFDA" w14:textId="3DFA84E5" w:rsidR="00A35D42" w:rsidRPr="00ED33C2" w:rsidRDefault="00A35D42" w:rsidP="00A35D42">
            <w:pPr>
              <w:pStyle w:val="Question"/>
              <w:ind w:firstLine="0"/>
              <w:rPr>
                <w:rFonts w:ascii="Verdana" w:hAnsi="Verdana"/>
              </w:rPr>
            </w:pPr>
          </w:p>
        </w:tc>
        <w:tc>
          <w:tcPr>
            <w:tcW w:w="1162" w:type="dxa"/>
          </w:tcPr>
          <w:p w14:paraId="610ABFC5" w14:textId="24AF40FD" w:rsidR="00A35D42" w:rsidRPr="00ED33C2" w:rsidRDefault="00A35D42" w:rsidP="00A35D42">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746BD6DC" w14:textId="77777777" w:rsidR="00A35D42" w:rsidRPr="00ED33C2" w:rsidRDefault="00A35D42" w:rsidP="00A35D42">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561733F1" w14:textId="1EC72426" w:rsidR="00A35D42" w:rsidRPr="00ED33C2" w:rsidRDefault="00A35D42" w:rsidP="00A35D42">
            <w:pPr>
              <w:pStyle w:val="Question"/>
              <w:tabs>
                <w:tab w:val="left" w:pos="765"/>
              </w:tabs>
              <w:ind w:firstLine="0"/>
              <w:rPr>
                <w:rFonts w:ascii="Verdana" w:hAnsi="Verdana"/>
              </w:rPr>
            </w:pPr>
            <w:r w:rsidRPr="00F640A5">
              <w:rPr>
                <w:rFonts w:ascii="Verdana" w:hAnsi="Verdana"/>
              </w:rPr>
              <w:fldChar w:fldCharType="begin">
                <w:ffData>
                  <w:name w:val="Text7"/>
                  <w:enabled/>
                  <w:calcOnExit w:val="0"/>
                  <w:textInput/>
                </w:ffData>
              </w:fldChar>
            </w:r>
            <w:r w:rsidRPr="00F640A5">
              <w:rPr>
                <w:rFonts w:ascii="Verdana" w:hAnsi="Verdana"/>
              </w:rPr>
              <w:instrText xml:space="preserve"> FORMTEXT </w:instrText>
            </w:r>
            <w:r w:rsidRPr="00F640A5">
              <w:rPr>
                <w:rFonts w:ascii="Verdana" w:hAnsi="Verdana"/>
              </w:rPr>
            </w:r>
            <w:r w:rsidRPr="00F640A5">
              <w:rPr>
                <w:rFonts w:ascii="Verdana" w:hAnsi="Verdana"/>
              </w:rPr>
              <w:fldChar w:fldCharType="separate"/>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rPr>
              <w:fldChar w:fldCharType="end"/>
            </w:r>
          </w:p>
        </w:tc>
      </w:tr>
      <w:tr w:rsidR="00A35D42" w14:paraId="46B395BC" w14:textId="7569B819" w:rsidTr="00924F13">
        <w:tc>
          <w:tcPr>
            <w:tcW w:w="1134" w:type="dxa"/>
          </w:tcPr>
          <w:p w14:paraId="79A5E4C1" w14:textId="77777777" w:rsidR="00A35D42" w:rsidRPr="00ED33C2" w:rsidRDefault="00A35D42" w:rsidP="00A35D42">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17</w:t>
            </w:r>
          </w:p>
        </w:tc>
        <w:tc>
          <w:tcPr>
            <w:tcW w:w="1702" w:type="dxa"/>
          </w:tcPr>
          <w:p w14:paraId="6C45AEDB" w14:textId="77777777" w:rsidR="00A35D42" w:rsidRPr="009143E0" w:rsidRDefault="00A35D42" w:rsidP="00A35D42">
            <w:pPr>
              <w:pStyle w:val="Question"/>
              <w:ind w:right="-104" w:firstLine="0"/>
              <w:rPr>
                <w:rFonts w:ascii="Verdana" w:hAnsi="Verdana"/>
              </w:rPr>
            </w:pPr>
            <w:r w:rsidRPr="009143E0">
              <w:rPr>
                <w:rFonts w:ascii="Verdana" w:hAnsi="Verdana"/>
              </w:rPr>
              <w:t>Money Laundering Reporting Officer (MLRO)</w:t>
            </w:r>
          </w:p>
        </w:tc>
        <w:tc>
          <w:tcPr>
            <w:tcW w:w="1162" w:type="dxa"/>
          </w:tcPr>
          <w:p w14:paraId="4851F361" w14:textId="77777777" w:rsidR="00A35D42" w:rsidRDefault="00A35D42" w:rsidP="00A35D42">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2" w:type="dxa"/>
          </w:tcPr>
          <w:p w14:paraId="0AF2B8C4" w14:textId="77777777" w:rsidR="00A35D42" w:rsidRPr="00ED33C2" w:rsidRDefault="00A35D42" w:rsidP="00A35D42">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46AA92FD" w14:textId="4EC91331" w:rsidR="00A35D42" w:rsidRPr="00ED33C2" w:rsidRDefault="00A35D42" w:rsidP="00A35D42">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1CA6F998" w14:textId="28B1C3A0" w:rsidR="00A35D42" w:rsidRPr="00ED33C2" w:rsidRDefault="00A35D42" w:rsidP="00A35D42">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4CC1ED25" w14:textId="77777777" w:rsidR="00A35D42" w:rsidRPr="00ED33C2" w:rsidRDefault="00A35D42" w:rsidP="00A35D42">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73C88EBD" w14:textId="58C275AF" w:rsidR="00A35D42" w:rsidRPr="00ED33C2" w:rsidRDefault="00A35D42" w:rsidP="00A35D42">
            <w:pPr>
              <w:pStyle w:val="Question"/>
              <w:tabs>
                <w:tab w:val="left" w:pos="765"/>
              </w:tabs>
              <w:ind w:firstLine="0"/>
              <w:rPr>
                <w:rFonts w:ascii="Verdana" w:hAnsi="Verdana"/>
              </w:rPr>
            </w:pPr>
            <w:r w:rsidRPr="00F640A5">
              <w:rPr>
                <w:rFonts w:ascii="Verdana" w:hAnsi="Verdana"/>
              </w:rPr>
              <w:fldChar w:fldCharType="begin">
                <w:ffData>
                  <w:name w:val="Text7"/>
                  <w:enabled/>
                  <w:calcOnExit w:val="0"/>
                  <w:textInput/>
                </w:ffData>
              </w:fldChar>
            </w:r>
            <w:r w:rsidRPr="00F640A5">
              <w:rPr>
                <w:rFonts w:ascii="Verdana" w:hAnsi="Verdana"/>
              </w:rPr>
              <w:instrText xml:space="preserve"> FORMTEXT </w:instrText>
            </w:r>
            <w:r w:rsidRPr="00F640A5">
              <w:rPr>
                <w:rFonts w:ascii="Verdana" w:hAnsi="Verdana"/>
              </w:rPr>
            </w:r>
            <w:r w:rsidRPr="00F640A5">
              <w:rPr>
                <w:rFonts w:ascii="Verdana" w:hAnsi="Verdana"/>
              </w:rPr>
              <w:fldChar w:fldCharType="separate"/>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rPr>
              <w:fldChar w:fldCharType="end"/>
            </w:r>
          </w:p>
        </w:tc>
      </w:tr>
      <w:tr w:rsidR="00A35D42" w14:paraId="669AB0C3" w14:textId="62C1CABF" w:rsidTr="00924F13">
        <w:tc>
          <w:tcPr>
            <w:tcW w:w="1134" w:type="dxa"/>
          </w:tcPr>
          <w:p w14:paraId="72841959" w14:textId="77777777" w:rsidR="00A35D42" w:rsidRPr="00ED33C2" w:rsidRDefault="00A35D42" w:rsidP="00A35D42">
            <w:pPr>
              <w:pStyle w:val="Question"/>
              <w:tabs>
                <w:tab w:val="clear" w:pos="284"/>
              </w:tabs>
              <w:ind w:right="29" w:firstLine="0"/>
              <w:rPr>
                <w:rFonts w:ascii="Verdana" w:hAnsi="Verdana"/>
              </w:rPr>
            </w:pPr>
            <w:r>
              <w:rPr>
                <w:rFonts w:ascii="Verdana" w:hAnsi="Verdana"/>
              </w:rPr>
              <w:t>SMF 18</w:t>
            </w:r>
          </w:p>
        </w:tc>
        <w:tc>
          <w:tcPr>
            <w:tcW w:w="1702" w:type="dxa"/>
          </w:tcPr>
          <w:p w14:paraId="50CD532F" w14:textId="77777777" w:rsidR="00A35D42" w:rsidRPr="009143E0" w:rsidRDefault="00A35D42" w:rsidP="00A35D42">
            <w:pPr>
              <w:pStyle w:val="Question"/>
              <w:ind w:right="-104" w:firstLine="0"/>
              <w:rPr>
                <w:rFonts w:ascii="Verdana" w:hAnsi="Verdana"/>
              </w:rPr>
            </w:pPr>
            <w:r w:rsidRPr="009143E0">
              <w:rPr>
                <w:rFonts w:ascii="Verdana" w:hAnsi="Verdana"/>
              </w:rPr>
              <w:t>Other overall responsibility function</w:t>
            </w:r>
          </w:p>
        </w:tc>
        <w:tc>
          <w:tcPr>
            <w:tcW w:w="1162" w:type="dxa"/>
          </w:tcPr>
          <w:p w14:paraId="6FFD029F" w14:textId="77777777" w:rsidR="00A35D42" w:rsidRDefault="00A35D42" w:rsidP="00A35D42">
            <w:pPr>
              <w:pStyle w:val="Question"/>
              <w:ind w:firstLine="0"/>
              <w:rPr>
                <w:rFonts w:ascii="Verdana" w:hAnsi="Verdana"/>
                <w:b/>
              </w:rPr>
            </w:pPr>
          </w:p>
        </w:tc>
        <w:tc>
          <w:tcPr>
            <w:tcW w:w="1162" w:type="dxa"/>
          </w:tcPr>
          <w:p w14:paraId="585A71B7" w14:textId="77777777" w:rsidR="00A35D42" w:rsidRPr="00ED33C2" w:rsidRDefault="00A35D42" w:rsidP="00A35D42">
            <w:pPr>
              <w:pStyle w:val="Question"/>
              <w:ind w:firstLine="0"/>
              <w:rPr>
                <w:rFonts w:ascii="Verdana" w:hAnsi="Verdana"/>
              </w:rPr>
            </w:pPr>
          </w:p>
        </w:tc>
        <w:tc>
          <w:tcPr>
            <w:tcW w:w="1163" w:type="dxa"/>
          </w:tcPr>
          <w:p w14:paraId="35C60D46" w14:textId="77777777" w:rsidR="00A35D42" w:rsidRPr="00ED33C2" w:rsidRDefault="00A35D42" w:rsidP="00A35D42">
            <w:pPr>
              <w:pStyle w:val="Question"/>
              <w:ind w:firstLine="0"/>
              <w:rPr>
                <w:rFonts w:ascii="Verdana" w:hAnsi="Verdana"/>
              </w:rPr>
            </w:pPr>
          </w:p>
        </w:tc>
        <w:tc>
          <w:tcPr>
            <w:tcW w:w="1162" w:type="dxa"/>
          </w:tcPr>
          <w:p w14:paraId="20C95F4F" w14:textId="6B444989" w:rsidR="00A35D42" w:rsidRPr="00ED33C2" w:rsidRDefault="00A35D42" w:rsidP="00A35D42">
            <w:pPr>
              <w:pStyle w:val="Question"/>
              <w:ind w:firstLine="0"/>
              <w:rPr>
                <w:rFonts w:ascii="Verdana" w:hAnsi="Verdana"/>
              </w:rPr>
            </w:pPr>
          </w:p>
        </w:tc>
        <w:tc>
          <w:tcPr>
            <w:tcW w:w="1163" w:type="dxa"/>
          </w:tcPr>
          <w:p w14:paraId="685A2DC4" w14:textId="77777777" w:rsidR="00A35D42" w:rsidRPr="00ED33C2" w:rsidRDefault="00A35D42" w:rsidP="00A35D42">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F8BE232" w14:textId="37299709" w:rsidR="00A35D42" w:rsidRPr="00ED33C2" w:rsidRDefault="00A35D42" w:rsidP="00A35D42">
            <w:pPr>
              <w:pStyle w:val="Question"/>
              <w:tabs>
                <w:tab w:val="left" w:pos="765"/>
              </w:tabs>
              <w:ind w:firstLine="0"/>
              <w:rPr>
                <w:rFonts w:ascii="Verdana" w:hAnsi="Verdana"/>
              </w:rPr>
            </w:pPr>
            <w:r w:rsidRPr="00F640A5">
              <w:rPr>
                <w:rFonts w:ascii="Verdana" w:hAnsi="Verdana"/>
              </w:rPr>
              <w:fldChar w:fldCharType="begin">
                <w:ffData>
                  <w:name w:val="Text7"/>
                  <w:enabled/>
                  <w:calcOnExit w:val="0"/>
                  <w:textInput/>
                </w:ffData>
              </w:fldChar>
            </w:r>
            <w:r w:rsidRPr="00F640A5">
              <w:rPr>
                <w:rFonts w:ascii="Verdana" w:hAnsi="Verdana"/>
              </w:rPr>
              <w:instrText xml:space="preserve"> FORMTEXT </w:instrText>
            </w:r>
            <w:r w:rsidRPr="00F640A5">
              <w:rPr>
                <w:rFonts w:ascii="Verdana" w:hAnsi="Verdana"/>
              </w:rPr>
            </w:r>
            <w:r w:rsidRPr="00F640A5">
              <w:rPr>
                <w:rFonts w:ascii="Verdana" w:hAnsi="Verdana"/>
              </w:rPr>
              <w:fldChar w:fldCharType="separate"/>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rPr>
              <w:fldChar w:fldCharType="end"/>
            </w:r>
          </w:p>
        </w:tc>
      </w:tr>
      <w:tr w:rsidR="00A35D42" w14:paraId="774A96C8" w14:textId="72B4F6BD" w:rsidTr="00924F13">
        <w:tc>
          <w:tcPr>
            <w:tcW w:w="1134" w:type="dxa"/>
          </w:tcPr>
          <w:p w14:paraId="577C0CA5" w14:textId="77777777" w:rsidR="00A35D42" w:rsidRPr="00ED33C2" w:rsidRDefault="00A35D42" w:rsidP="00A35D42">
            <w:pPr>
              <w:pStyle w:val="Question"/>
              <w:tabs>
                <w:tab w:val="clear" w:pos="284"/>
              </w:tabs>
              <w:ind w:right="29" w:firstLine="0"/>
              <w:rPr>
                <w:rFonts w:ascii="Verdana" w:hAnsi="Verdana"/>
              </w:rPr>
            </w:pPr>
            <w:r>
              <w:rPr>
                <w:rFonts w:ascii="Verdana" w:hAnsi="Verdana"/>
              </w:rPr>
              <w:t>SMF 19</w:t>
            </w:r>
          </w:p>
        </w:tc>
        <w:tc>
          <w:tcPr>
            <w:tcW w:w="1702" w:type="dxa"/>
          </w:tcPr>
          <w:p w14:paraId="4CFDEDAF" w14:textId="77777777" w:rsidR="00A35D42" w:rsidRPr="009143E0" w:rsidRDefault="00A35D42" w:rsidP="00A35D42">
            <w:pPr>
              <w:pStyle w:val="Question"/>
              <w:ind w:right="-104" w:firstLine="0"/>
              <w:rPr>
                <w:rFonts w:ascii="Verdana" w:hAnsi="Verdana"/>
              </w:rPr>
            </w:pPr>
            <w:r w:rsidRPr="009143E0">
              <w:rPr>
                <w:rFonts w:ascii="Verdana" w:hAnsi="Verdana"/>
              </w:rPr>
              <w:t xml:space="preserve">Head of </w:t>
            </w:r>
            <w:r>
              <w:rPr>
                <w:rFonts w:ascii="Verdana" w:hAnsi="Verdana"/>
              </w:rPr>
              <w:t>Third Country Branch</w:t>
            </w:r>
          </w:p>
        </w:tc>
        <w:tc>
          <w:tcPr>
            <w:tcW w:w="1162" w:type="dxa"/>
          </w:tcPr>
          <w:p w14:paraId="449420F3" w14:textId="77777777" w:rsidR="00A35D42" w:rsidRDefault="00A35D42" w:rsidP="00A35D42">
            <w:pPr>
              <w:pStyle w:val="Question"/>
              <w:ind w:firstLine="0"/>
              <w:rPr>
                <w:rFonts w:ascii="Verdana" w:hAnsi="Verdana"/>
                <w:b/>
              </w:rPr>
            </w:pPr>
          </w:p>
        </w:tc>
        <w:tc>
          <w:tcPr>
            <w:tcW w:w="1162" w:type="dxa"/>
          </w:tcPr>
          <w:p w14:paraId="01C0E3F8" w14:textId="77777777" w:rsidR="00A35D42" w:rsidRPr="00ED33C2" w:rsidRDefault="00A35D42" w:rsidP="00A35D42">
            <w:pPr>
              <w:pStyle w:val="Question"/>
              <w:ind w:firstLine="0"/>
              <w:rPr>
                <w:rFonts w:ascii="Verdana" w:hAnsi="Verdana"/>
              </w:rPr>
            </w:pPr>
          </w:p>
        </w:tc>
        <w:tc>
          <w:tcPr>
            <w:tcW w:w="1163" w:type="dxa"/>
          </w:tcPr>
          <w:p w14:paraId="47ACC2A9" w14:textId="77777777" w:rsidR="00A35D42" w:rsidRPr="00ED33C2" w:rsidRDefault="00A35D42" w:rsidP="00A35D42">
            <w:pPr>
              <w:pStyle w:val="Question"/>
              <w:ind w:firstLine="0"/>
              <w:rPr>
                <w:rFonts w:ascii="Verdana" w:hAnsi="Verdana"/>
              </w:rPr>
            </w:pPr>
          </w:p>
        </w:tc>
        <w:tc>
          <w:tcPr>
            <w:tcW w:w="1162" w:type="dxa"/>
          </w:tcPr>
          <w:p w14:paraId="5FF664D4" w14:textId="75E0AF2A" w:rsidR="00A35D42" w:rsidRPr="00ED33C2" w:rsidRDefault="00A35D42" w:rsidP="00A35D42">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0A86FAA7" w14:textId="77777777" w:rsidR="00A35D42" w:rsidRPr="00ED33C2" w:rsidRDefault="00A35D42" w:rsidP="00A35D42">
            <w:pPr>
              <w:pStyle w:val="Question"/>
              <w:tabs>
                <w:tab w:val="left" w:pos="765"/>
              </w:tabs>
              <w:ind w:firstLine="0"/>
              <w:rPr>
                <w:rFonts w:ascii="Verdana" w:hAnsi="Verdana"/>
              </w:rPr>
            </w:pPr>
          </w:p>
        </w:tc>
        <w:tc>
          <w:tcPr>
            <w:tcW w:w="1559" w:type="dxa"/>
          </w:tcPr>
          <w:p w14:paraId="236A9C1C" w14:textId="519413A7" w:rsidR="00A35D42" w:rsidRPr="00ED33C2" w:rsidRDefault="00A35D42" w:rsidP="00A35D42">
            <w:pPr>
              <w:pStyle w:val="Question"/>
              <w:tabs>
                <w:tab w:val="left" w:pos="765"/>
              </w:tabs>
              <w:ind w:firstLine="0"/>
              <w:rPr>
                <w:rFonts w:ascii="Verdana" w:hAnsi="Verdana"/>
              </w:rPr>
            </w:pPr>
            <w:r w:rsidRPr="00F640A5">
              <w:rPr>
                <w:rFonts w:ascii="Verdana" w:hAnsi="Verdana"/>
              </w:rPr>
              <w:fldChar w:fldCharType="begin">
                <w:ffData>
                  <w:name w:val="Text7"/>
                  <w:enabled/>
                  <w:calcOnExit w:val="0"/>
                  <w:textInput/>
                </w:ffData>
              </w:fldChar>
            </w:r>
            <w:r w:rsidRPr="00F640A5">
              <w:rPr>
                <w:rFonts w:ascii="Verdana" w:hAnsi="Verdana"/>
              </w:rPr>
              <w:instrText xml:space="preserve"> FORMTEXT </w:instrText>
            </w:r>
            <w:r w:rsidRPr="00F640A5">
              <w:rPr>
                <w:rFonts w:ascii="Verdana" w:hAnsi="Verdana"/>
              </w:rPr>
            </w:r>
            <w:r w:rsidRPr="00F640A5">
              <w:rPr>
                <w:rFonts w:ascii="Verdana" w:hAnsi="Verdana"/>
              </w:rPr>
              <w:fldChar w:fldCharType="separate"/>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rPr>
              <w:fldChar w:fldCharType="end"/>
            </w:r>
          </w:p>
        </w:tc>
      </w:tr>
      <w:tr w:rsidR="00A35D42" w14:paraId="36885AA5" w14:textId="77777777" w:rsidTr="00924F13">
        <w:tc>
          <w:tcPr>
            <w:tcW w:w="1134" w:type="dxa"/>
          </w:tcPr>
          <w:p w14:paraId="5762D915" w14:textId="00F02406" w:rsidR="00A35D42" w:rsidRDefault="00A35D42" w:rsidP="00A35D42">
            <w:pPr>
              <w:pStyle w:val="Question"/>
              <w:tabs>
                <w:tab w:val="clear" w:pos="284"/>
              </w:tabs>
              <w:ind w:right="29" w:firstLine="0"/>
              <w:rPr>
                <w:rFonts w:ascii="Verdana" w:hAnsi="Verdana"/>
              </w:rPr>
            </w:pPr>
            <w:r>
              <w:rPr>
                <w:rFonts w:ascii="Verdana" w:hAnsi="Verdana"/>
              </w:rPr>
              <w:t>SMF 21</w:t>
            </w:r>
          </w:p>
        </w:tc>
        <w:tc>
          <w:tcPr>
            <w:tcW w:w="1702" w:type="dxa"/>
          </w:tcPr>
          <w:p w14:paraId="062EEE66" w14:textId="660A89D1" w:rsidR="00A35D42" w:rsidRPr="009143E0" w:rsidRDefault="00A35D42" w:rsidP="00A35D42">
            <w:pPr>
              <w:pStyle w:val="Question"/>
              <w:ind w:right="-104" w:firstLine="0"/>
              <w:rPr>
                <w:rFonts w:ascii="Verdana" w:hAnsi="Verdana"/>
              </w:rPr>
            </w:pPr>
            <w:r>
              <w:rPr>
                <w:rFonts w:ascii="Verdana" w:hAnsi="Verdana"/>
              </w:rPr>
              <w:t>EEA Branch Senior Manager</w:t>
            </w:r>
          </w:p>
        </w:tc>
        <w:tc>
          <w:tcPr>
            <w:tcW w:w="1162" w:type="dxa"/>
          </w:tcPr>
          <w:p w14:paraId="517C6485" w14:textId="77777777" w:rsidR="00A35D42" w:rsidRDefault="00A35D42" w:rsidP="00A35D42">
            <w:pPr>
              <w:pStyle w:val="Question"/>
              <w:ind w:firstLine="0"/>
              <w:rPr>
                <w:rFonts w:ascii="Verdana" w:hAnsi="Verdana"/>
                <w:b/>
              </w:rPr>
            </w:pPr>
          </w:p>
        </w:tc>
        <w:tc>
          <w:tcPr>
            <w:tcW w:w="1162" w:type="dxa"/>
          </w:tcPr>
          <w:p w14:paraId="2C291543" w14:textId="77777777" w:rsidR="00A35D42" w:rsidRPr="00ED33C2" w:rsidRDefault="00A35D42" w:rsidP="00A35D42">
            <w:pPr>
              <w:pStyle w:val="Question"/>
              <w:ind w:firstLine="0"/>
              <w:rPr>
                <w:rFonts w:ascii="Verdana" w:hAnsi="Verdana"/>
              </w:rPr>
            </w:pPr>
          </w:p>
        </w:tc>
        <w:tc>
          <w:tcPr>
            <w:tcW w:w="1163" w:type="dxa"/>
          </w:tcPr>
          <w:p w14:paraId="3F21881A" w14:textId="12F21C04" w:rsidR="00A35D42" w:rsidRPr="00ED33C2" w:rsidRDefault="00A35D42" w:rsidP="00A35D42">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046F2258" w14:textId="77777777" w:rsidR="00A35D42" w:rsidRPr="00ED33C2" w:rsidRDefault="00A35D42" w:rsidP="00A35D42">
            <w:pPr>
              <w:pStyle w:val="Question"/>
              <w:ind w:firstLine="0"/>
              <w:rPr>
                <w:rFonts w:ascii="Verdana" w:hAnsi="Verdana"/>
              </w:rPr>
            </w:pPr>
          </w:p>
        </w:tc>
        <w:tc>
          <w:tcPr>
            <w:tcW w:w="1163" w:type="dxa"/>
          </w:tcPr>
          <w:p w14:paraId="368535BA" w14:textId="77777777" w:rsidR="00A35D42" w:rsidRPr="00ED33C2" w:rsidRDefault="00A35D42" w:rsidP="00A35D42">
            <w:pPr>
              <w:pStyle w:val="Question"/>
              <w:tabs>
                <w:tab w:val="left" w:pos="765"/>
              </w:tabs>
              <w:ind w:firstLine="0"/>
              <w:rPr>
                <w:rFonts w:ascii="Verdana" w:hAnsi="Verdana"/>
              </w:rPr>
            </w:pPr>
          </w:p>
        </w:tc>
        <w:tc>
          <w:tcPr>
            <w:tcW w:w="1559" w:type="dxa"/>
          </w:tcPr>
          <w:p w14:paraId="2F6AFD68" w14:textId="38C2D046" w:rsidR="00A35D42" w:rsidRPr="00ED33C2" w:rsidRDefault="00A35D42" w:rsidP="00A35D42">
            <w:pPr>
              <w:pStyle w:val="Question"/>
              <w:tabs>
                <w:tab w:val="left" w:pos="765"/>
              </w:tabs>
              <w:ind w:firstLine="0"/>
              <w:rPr>
                <w:rFonts w:ascii="Verdana" w:hAnsi="Verdana"/>
              </w:rPr>
            </w:pPr>
            <w:r w:rsidRPr="00F640A5">
              <w:rPr>
                <w:rFonts w:ascii="Verdana" w:hAnsi="Verdana"/>
              </w:rPr>
              <w:fldChar w:fldCharType="begin">
                <w:ffData>
                  <w:name w:val="Text7"/>
                  <w:enabled/>
                  <w:calcOnExit w:val="0"/>
                  <w:textInput/>
                </w:ffData>
              </w:fldChar>
            </w:r>
            <w:r w:rsidRPr="00F640A5">
              <w:rPr>
                <w:rFonts w:ascii="Verdana" w:hAnsi="Verdana"/>
              </w:rPr>
              <w:instrText xml:space="preserve"> FORMTEXT </w:instrText>
            </w:r>
            <w:r w:rsidRPr="00F640A5">
              <w:rPr>
                <w:rFonts w:ascii="Verdana" w:hAnsi="Verdana"/>
              </w:rPr>
            </w:r>
            <w:r w:rsidRPr="00F640A5">
              <w:rPr>
                <w:rFonts w:ascii="Verdana" w:hAnsi="Verdana"/>
              </w:rPr>
              <w:fldChar w:fldCharType="separate"/>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rPr>
              <w:fldChar w:fldCharType="end"/>
            </w:r>
          </w:p>
        </w:tc>
      </w:tr>
      <w:tr w:rsidR="00A35D42" w14:paraId="3B5E0CD2" w14:textId="4E906388" w:rsidTr="00924F13">
        <w:tc>
          <w:tcPr>
            <w:tcW w:w="1134" w:type="dxa"/>
          </w:tcPr>
          <w:p w14:paraId="038766C1" w14:textId="77777777" w:rsidR="00A35D42" w:rsidRPr="00ED33C2" w:rsidRDefault="00A35D42" w:rsidP="00A35D42">
            <w:pPr>
              <w:pStyle w:val="Question"/>
              <w:tabs>
                <w:tab w:val="clear" w:pos="284"/>
              </w:tabs>
              <w:ind w:right="29" w:firstLine="0"/>
              <w:rPr>
                <w:rFonts w:ascii="Verdana" w:hAnsi="Verdana"/>
              </w:rPr>
            </w:pPr>
            <w:r>
              <w:rPr>
                <w:rFonts w:ascii="Verdana" w:hAnsi="Verdana"/>
              </w:rPr>
              <w:t>SMF 24</w:t>
            </w:r>
          </w:p>
        </w:tc>
        <w:tc>
          <w:tcPr>
            <w:tcW w:w="1702" w:type="dxa"/>
          </w:tcPr>
          <w:p w14:paraId="7C7DA365" w14:textId="77777777" w:rsidR="00A35D42" w:rsidRPr="009143E0" w:rsidRDefault="00A35D42" w:rsidP="00A35D42">
            <w:pPr>
              <w:pStyle w:val="Question"/>
              <w:ind w:right="-104" w:firstLine="0"/>
              <w:rPr>
                <w:rFonts w:ascii="Verdana" w:hAnsi="Verdana"/>
              </w:rPr>
            </w:pPr>
            <w:r w:rsidRPr="009143E0">
              <w:rPr>
                <w:rFonts w:ascii="Verdana" w:hAnsi="Verdana"/>
              </w:rPr>
              <w:t>Chief Operations</w:t>
            </w:r>
          </w:p>
        </w:tc>
        <w:tc>
          <w:tcPr>
            <w:tcW w:w="1162" w:type="dxa"/>
          </w:tcPr>
          <w:p w14:paraId="7AF25D1D" w14:textId="77777777" w:rsidR="00A35D42" w:rsidRDefault="00A35D42" w:rsidP="00A35D42">
            <w:pPr>
              <w:pStyle w:val="Question"/>
              <w:ind w:firstLine="0"/>
              <w:rPr>
                <w:rFonts w:ascii="Verdana" w:hAnsi="Verdana"/>
                <w:b/>
              </w:rPr>
            </w:pPr>
          </w:p>
        </w:tc>
        <w:tc>
          <w:tcPr>
            <w:tcW w:w="1162" w:type="dxa"/>
          </w:tcPr>
          <w:p w14:paraId="3EEB1274" w14:textId="77777777" w:rsidR="00A35D42" w:rsidRPr="00ED33C2" w:rsidRDefault="00A35D42" w:rsidP="00A35D42">
            <w:pPr>
              <w:pStyle w:val="Question"/>
              <w:ind w:firstLine="0"/>
              <w:rPr>
                <w:rFonts w:ascii="Verdana" w:hAnsi="Verdana"/>
              </w:rPr>
            </w:pPr>
          </w:p>
        </w:tc>
        <w:tc>
          <w:tcPr>
            <w:tcW w:w="1163" w:type="dxa"/>
          </w:tcPr>
          <w:p w14:paraId="309F4923" w14:textId="77777777" w:rsidR="00A35D42" w:rsidRPr="00ED33C2" w:rsidRDefault="00A35D42" w:rsidP="00A35D42">
            <w:pPr>
              <w:pStyle w:val="Question"/>
              <w:ind w:firstLine="0"/>
              <w:rPr>
                <w:rFonts w:ascii="Verdana" w:hAnsi="Verdana"/>
              </w:rPr>
            </w:pPr>
          </w:p>
        </w:tc>
        <w:tc>
          <w:tcPr>
            <w:tcW w:w="1162" w:type="dxa"/>
          </w:tcPr>
          <w:p w14:paraId="5B2FBBCA" w14:textId="660388AD" w:rsidR="00A35D42" w:rsidRPr="00ED33C2" w:rsidRDefault="00A35D42" w:rsidP="00A35D42">
            <w:pPr>
              <w:pStyle w:val="Question"/>
              <w:ind w:firstLine="0"/>
              <w:rPr>
                <w:rFonts w:ascii="Verdana" w:hAnsi="Verdana"/>
              </w:rPr>
            </w:pPr>
          </w:p>
        </w:tc>
        <w:tc>
          <w:tcPr>
            <w:tcW w:w="1163" w:type="dxa"/>
          </w:tcPr>
          <w:p w14:paraId="51441171" w14:textId="77777777" w:rsidR="00A35D42" w:rsidRPr="00ED33C2" w:rsidRDefault="00A35D42" w:rsidP="00A35D42">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14473552" w14:textId="24BCE8C5" w:rsidR="00A35D42" w:rsidRPr="00ED33C2" w:rsidRDefault="00A35D42" w:rsidP="00A35D42">
            <w:pPr>
              <w:pStyle w:val="Question"/>
              <w:tabs>
                <w:tab w:val="left" w:pos="765"/>
              </w:tabs>
              <w:ind w:firstLine="0"/>
              <w:rPr>
                <w:rFonts w:ascii="Verdana" w:hAnsi="Verdana"/>
              </w:rPr>
            </w:pPr>
            <w:r w:rsidRPr="00F640A5">
              <w:rPr>
                <w:rFonts w:ascii="Verdana" w:hAnsi="Verdana"/>
              </w:rPr>
              <w:fldChar w:fldCharType="begin">
                <w:ffData>
                  <w:name w:val="Text7"/>
                  <w:enabled/>
                  <w:calcOnExit w:val="0"/>
                  <w:textInput/>
                </w:ffData>
              </w:fldChar>
            </w:r>
            <w:r w:rsidRPr="00F640A5">
              <w:rPr>
                <w:rFonts w:ascii="Verdana" w:hAnsi="Verdana"/>
              </w:rPr>
              <w:instrText xml:space="preserve"> FORMTEXT </w:instrText>
            </w:r>
            <w:r w:rsidRPr="00F640A5">
              <w:rPr>
                <w:rFonts w:ascii="Verdana" w:hAnsi="Verdana"/>
              </w:rPr>
            </w:r>
            <w:r w:rsidRPr="00F640A5">
              <w:rPr>
                <w:rFonts w:ascii="Verdana" w:hAnsi="Verdana"/>
              </w:rPr>
              <w:fldChar w:fldCharType="separate"/>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rPr>
              <w:fldChar w:fldCharType="end"/>
            </w:r>
          </w:p>
        </w:tc>
      </w:tr>
      <w:tr w:rsidR="00A35D42" w14:paraId="66436794" w14:textId="3FF84725" w:rsidTr="00924F13">
        <w:tc>
          <w:tcPr>
            <w:tcW w:w="1134" w:type="dxa"/>
          </w:tcPr>
          <w:p w14:paraId="221E95EE" w14:textId="77777777" w:rsidR="00A35D42" w:rsidRPr="00ED33C2" w:rsidRDefault="00A35D42" w:rsidP="00A35D42">
            <w:pPr>
              <w:pStyle w:val="Question"/>
              <w:tabs>
                <w:tab w:val="clear" w:pos="284"/>
              </w:tabs>
              <w:ind w:right="29" w:firstLine="0"/>
              <w:rPr>
                <w:rFonts w:ascii="Verdana" w:hAnsi="Verdana"/>
              </w:rPr>
            </w:pPr>
            <w:r>
              <w:rPr>
                <w:rFonts w:ascii="Verdana" w:hAnsi="Verdana"/>
              </w:rPr>
              <w:t>SMF 27</w:t>
            </w:r>
          </w:p>
        </w:tc>
        <w:tc>
          <w:tcPr>
            <w:tcW w:w="1702" w:type="dxa"/>
          </w:tcPr>
          <w:p w14:paraId="0A6A8370" w14:textId="77777777" w:rsidR="00A35D42" w:rsidRPr="009143E0" w:rsidRDefault="00A35D42" w:rsidP="00A35D42">
            <w:pPr>
              <w:pStyle w:val="Question"/>
              <w:ind w:right="-104" w:firstLine="0"/>
              <w:rPr>
                <w:rFonts w:ascii="Verdana" w:hAnsi="Verdana"/>
              </w:rPr>
            </w:pPr>
            <w:r w:rsidRPr="009143E0">
              <w:rPr>
                <w:rFonts w:ascii="Verdana" w:hAnsi="Verdana"/>
              </w:rPr>
              <w:t>Partner</w:t>
            </w:r>
          </w:p>
        </w:tc>
        <w:tc>
          <w:tcPr>
            <w:tcW w:w="1162" w:type="dxa"/>
          </w:tcPr>
          <w:p w14:paraId="3341071A" w14:textId="11427AED" w:rsidR="00A35D42" w:rsidRDefault="00A35D42" w:rsidP="00A35D42">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60BA38C0" w14:textId="77777777" w:rsidR="00A35D42" w:rsidRPr="00ED33C2" w:rsidRDefault="00A35D42" w:rsidP="00A35D42">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2FDB35A4" w14:textId="77777777" w:rsidR="00A35D42" w:rsidRPr="00ED33C2" w:rsidRDefault="00A35D42" w:rsidP="00A35D42">
            <w:pPr>
              <w:pStyle w:val="Question"/>
              <w:ind w:firstLine="0"/>
              <w:rPr>
                <w:rFonts w:ascii="Verdana" w:hAnsi="Verdana"/>
              </w:rPr>
            </w:pPr>
          </w:p>
        </w:tc>
        <w:tc>
          <w:tcPr>
            <w:tcW w:w="1162" w:type="dxa"/>
          </w:tcPr>
          <w:p w14:paraId="63200274" w14:textId="3E7282E8" w:rsidR="00A35D42" w:rsidRPr="00ED33C2" w:rsidRDefault="00A35D42" w:rsidP="00A35D42">
            <w:pPr>
              <w:pStyle w:val="Question"/>
              <w:ind w:firstLine="0"/>
              <w:rPr>
                <w:rFonts w:ascii="Verdana" w:hAnsi="Verdana"/>
              </w:rPr>
            </w:pPr>
          </w:p>
        </w:tc>
        <w:tc>
          <w:tcPr>
            <w:tcW w:w="1163" w:type="dxa"/>
          </w:tcPr>
          <w:p w14:paraId="5E0AFAC6" w14:textId="77777777" w:rsidR="00A35D42" w:rsidRPr="00ED33C2" w:rsidRDefault="00A35D42" w:rsidP="00A35D42">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2CE2B43" w14:textId="7E3A9126" w:rsidR="00A35D42" w:rsidRPr="00ED33C2" w:rsidRDefault="00A35D42" w:rsidP="00A35D42">
            <w:pPr>
              <w:pStyle w:val="Question"/>
              <w:tabs>
                <w:tab w:val="left" w:pos="765"/>
              </w:tabs>
              <w:ind w:firstLine="0"/>
              <w:rPr>
                <w:rFonts w:ascii="Verdana" w:hAnsi="Verdana"/>
              </w:rPr>
            </w:pPr>
            <w:r w:rsidRPr="00F640A5">
              <w:rPr>
                <w:rFonts w:ascii="Verdana" w:hAnsi="Verdana"/>
              </w:rPr>
              <w:fldChar w:fldCharType="begin">
                <w:ffData>
                  <w:name w:val="Text7"/>
                  <w:enabled/>
                  <w:calcOnExit w:val="0"/>
                  <w:textInput/>
                </w:ffData>
              </w:fldChar>
            </w:r>
            <w:r w:rsidRPr="00F640A5">
              <w:rPr>
                <w:rFonts w:ascii="Verdana" w:hAnsi="Verdana"/>
              </w:rPr>
              <w:instrText xml:space="preserve"> FORMTEXT </w:instrText>
            </w:r>
            <w:r w:rsidRPr="00F640A5">
              <w:rPr>
                <w:rFonts w:ascii="Verdana" w:hAnsi="Verdana"/>
              </w:rPr>
            </w:r>
            <w:r w:rsidRPr="00F640A5">
              <w:rPr>
                <w:rFonts w:ascii="Verdana" w:hAnsi="Verdana"/>
              </w:rPr>
              <w:fldChar w:fldCharType="separate"/>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rPr>
              <w:fldChar w:fldCharType="end"/>
            </w:r>
          </w:p>
        </w:tc>
      </w:tr>
      <w:tr w:rsidR="00A35D42" w14:paraId="52FA9236" w14:textId="384B6F6C" w:rsidTr="00924F13">
        <w:tc>
          <w:tcPr>
            <w:tcW w:w="1134" w:type="dxa"/>
          </w:tcPr>
          <w:p w14:paraId="42E976F3" w14:textId="77777777" w:rsidR="00A35D42" w:rsidRDefault="00A35D42" w:rsidP="00A35D42">
            <w:pPr>
              <w:pStyle w:val="Question"/>
              <w:tabs>
                <w:tab w:val="clear" w:pos="284"/>
              </w:tabs>
              <w:ind w:right="29" w:firstLine="0"/>
              <w:rPr>
                <w:rFonts w:ascii="Verdana" w:hAnsi="Verdana"/>
              </w:rPr>
            </w:pPr>
            <w:r>
              <w:rPr>
                <w:rFonts w:ascii="Verdana" w:hAnsi="Verdana"/>
              </w:rPr>
              <w:t>SMF 29</w:t>
            </w:r>
          </w:p>
        </w:tc>
        <w:tc>
          <w:tcPr>
            <w:tcW w:w="1702" w:type="dxa"/>
          </w:tcPr>
          <w:p w14:paraId="11852E7C" w14:textId="77777777" w:rsidR="00A35D42" w:rsidRPr="009143E0" w:rsidRDefault="00A35D42" w:rsidP="00A35D42">
            <w:pPr>
              <w:pStyle w:val="Question"/>
              <w:ind w:right="-104" w:firstLine="0"/>
              <w:rPr>
                <w:rFonts w:ascii="Verdana" w:hAnsi="Verdana"/>
              </w:rPr>
            </w:pPr>
            <w:r>
              <w:rPr>
                <w:rFonts w:ascii="Verdana" w:hAnsi="Verdana"/>
              </w:rPr>
              <w:t>Limited scope function (limited scope SMCR firms only)</w:t>
            </w:r>
          </w:p>
        </w:tc>
        <w:tc>
          <w:tcPr>
            <w:tcW w:w="1162" w:type="dxa"/>
          </w:tcPr>
          <w:p w14:paraId="3D54F53B" w14:textId="77777777" w:rsidR="00A35D42" w:rsidRDefault="00A35D42" w:rsidP="00A35D42">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2" w:type="dxa"/>
          </w:tcPr>
          <w:p w14:paraId="7F50BC62" w14:textId="77777777" w:rsidR="00A35D42" w:rsidRPr="00ED33C2" w:rsidRDefault="00A35D42" w:rsidP="00A35D42">
            <w:pPr>
              <w:pStyle w:val="Question"/>
              <w:ind w:firstLine="0"/>
              <w:rPr>
                <w:rFonts w:ascii="Verdana" w:hAnsi="Verdana"/>
              </w:rPr>
            </w:pPr>
          </w:p>
        </w:tc>
        <w:tc>
          <w:tcPr>
            <w:tcW w:w="1163" w:type="dxa"/>
          </w:tcPr>
          <w:p w14:paraId="74D47FD1" w14:textId="77777777" w:rsidR="00A35D42" w:rsidRPr="00ED33C2" w:rsidRDefault="00A35D42" w:rsidP="00A35D42">
            <w:pPr>
              <w:pStyle w:val="Question"/>
              <w:ind w:firstLine="0"/>
              <w:rPr>
                <w:rFonts w:ascii="Verdana" w:hAnsi="Verdana"/>
              </w:rPr>
            </w:pPr>
          </w:p>
        </w:tc>
        <w:tc>
          <w:tcPr>
            <w:tcW w:w="1162" w:type="dxa"/>
          </w:tcPr>
          <w:p w14:paraId="575807A4" w14:textId="7F04C3B2" w:rsidR="00A35D42" w:rsidRPr="00ED33C2" w:rsidRDefault="00A35D42" w:rsidP="00A35D42">
            <w:pPr>
              <w:pStyle w:val="Question"/>
              <w:ind w:firstLine="0"/>
              <w:rPr>
                <w:rFonts w:ascii="Verdana" w:hAnsi="Verdana"/>
              </w:rPr>
            </w:pPr>
          </w:p>
        </w:tc>
        <w:tc>
          <w:tcPr>
            <w:tcW w:w="1163" w:type="dxa"/>
          </w:tcPr>
          <w:p w14:paraId="672A0B26" w14:textId="77777777" w:rsidR="00A35D42" w:rsidRPr="00ED33C2" w:rsidRDefault="00A35D42" w:rsidP="00A35D42">
            <w:pPr>
              <w:pStyle w:val="Question"/>
              <w:tabs>
                <w:tab w:val="left" w:pos="765"/>
              </w:tabs>
              <w:ind w:firstLine="0"/>
              <w:rPr>
                <w:rFonts w:ascii="Verdana" w:hAnsi="Verdana"/>
              </w:rPr>
            </w:pPr>
          </w:p>
        </w:tc>
        <w:tc>
          <w:tcPr>
            <w:tcW w:w="1559" w:type="dxa"/>
          </w:tcPr>
          <w:p w14:paraId="40FE53C2" w14:textId="27DF58DD" w:rsidR="00A35D42" w:rsidRPr="00ED33C2" w:rsidRDefault="00A35D42" w:rsidP="00A35D42">
            <w:pPr>
              <w:pStyle w:val="Question"/>
              <w:tabs>
                <w:tab w:val="left" w:pos="765"/>
              </w:tabs>
              <w:ind w:firstLine="0"/>
              <w:rPr>
                <w:rFonts w:ascii="Verdana" w:hAnsi="Verdana"/>
              </w:rPr>
            </w:pPr>
            <w:r w:rsidRPr="00F640A5">
              <w:rPr>
                <w:rFonts w:ascii="Verdana" w:hAnsi="Verdana"/>
              </w:rPr>
              <w:fldChar w:fldCharType="begin">
                <w:ffData>
                  <w:name w:val="Text7"/>
                  <w:enabled/>
                  <w:calcOnExit w:val="0"/>
                  <w:textInput/>
                </w:ffData>
              </w:fldChar>
            </w:r>
            <w:r w:rsidRPr="00F640A5">
              <w:rPr>
                <w:rFonts w:ascii="Verdana" w:hAnsi="Verdana"/>
              </w:rPr>
              <w:instrText xml:space="preserve"> FORMTEXT </w:instrText>
            </w:r>
            <w:r w:rsidRPr="00F640A5">
              <w:rPr>
                <w:rFonts w:ascii="Verdana" w:hAnsi="Verdana"/>
              </w:rPr>
            </w:r>
            <w:r w:rsidRPr="00F640A5">
              <w:rPr>
                <w:rFonts w:ascii="Verdana" w:hAnsi="Verdana"/>
              </w:rPr>
              <w:fldChar w:fldCharType="separate"/>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rPr>
              <w:fldChar w:fldCharType="end"/>
            </w:r>
          </w:p>
        </w:tc>
      </w:tr>
    </w:tbl>
    <w:p w14:paraId="3C50CD1A" w14:textId="159AFFC3" w:rsidR="00B26146" w:rsidRPr="00B27110" w:rsidRDefault="00B26146" w:rsidP="00B26146">
      <w:pPr>
        <w:pStyle w:val="Question"/>
        <w:rPr>
          <w:rFonts w:ascii="Verdana" w:hAnsi="Verdana"/>
          <w:b/>
        </w:rPr>
      </w:pPr>
      <w:r>
        <w:rPr>
          <w:rFonts w:ascii="Verdana" w:hAnsi="Verdana"/>
          <w:b/>
        </w:rPr>
        <w:tab/>
      </w:r>
      <w:r w:rsidR="007A0BBA">
        <w:rPr>
          <w:rFonts w:ascii="Verdana" w:hAnsi="Verdana"/>
          <w:b/>
        </w:rPr>
        <w:t>5.2</w:t>
      </w:r>
      <w:r w:rsidRPr="00ED1D1E">
        <w:rPr>
          <w:rFonts w:ascii="Verdana" w:hAnsi="Verdana"/>
          <w:b/>
        </w:rPr>
        <w:tab/>
      </w:r>
      <w:r w:rsidR="00C244EA">
        <w:rPr>
          <w:rFonts w:ascii="Verdana" w:hAnsi="Verdana"/>
          <w:b/>
        </w:rPr>
        <w:t xml:space="preserve">Candidate’s </w:t>
      </w:r>
      <w:r w:rsidR="007A0BBA">
        <w:rPr>
          <w:rFonts w:ascii="Verdana" w:hAnsi="Verdana"/>
          <w:b/>
        </w:rPr>
        <w:t>j</w:t>
      </w:r>
      <w:r>
        <w:rPr>
          <w:rFonts w:ascii="Verdana" w:hAnsi="Verdana"/>
          <w:b/>
        </w:rPr>
        <w:t>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26146" w:rsidRPr="00E0460D" w14:paraId="62487A94" w14:textId="77777777" w:rsidTr="00A81C97">
        <w:trPr>
          <w:trHeight w:hRule="exact" w:val="397"/>
        </w:trPr>
        <w:tc>
          <w:tcPr>
            <w:tcW w:w="7088" w:type="dxa"/>
            <w:vAlign w:val="center"/>
          </w:tcPr>
          <w:p w14:paraId="02D93810" w14:textId="77777777" w:rsidR="00B26146" w:rsidRPr="00E0460D" w:rsidRDefault="00B26146" w:rsidP="00A81C97">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9EB7F27" w14:textId="5B254782" w:rsidR="00A80587" w:rsidRDefault="00A80587" w:rsidP="00A80587">
      <w:pPr>
        <w:pStyle w:val="Question"/>
        <w:rPr>
          <w:rFonts w:ascii="Verdana" w:hAnsi="Verdana"/>
          <w:b/>
        </w:rPr>
      </w:pPr>
      <w:r>
        <w:rPr>
          <w:rFonts w:ascii="Verdana" w:hAnsi="Verdana"/>
          <w:b/>
        </w:rPr>
        <w:tab/>
      </w:r>
      <w:r w:rsidR="007A0BBA">
        <w:rPr>
          <w:rFonts w:ascii="Verdana" w:hAnsi="Verdana"/>
          <w:b/>
        </w:rPr>
        <w:t>5.3</w:t>
      </w:r>
      <w:r>
        <w:rPr>
          <w:rFonts w:ascii="Verdana" w:hAnsi="Verdana"/>
          <w:b/>
        </w:rPr>
        <w:tab/>
      </w:r>
      <w:r w:rsidR="007A0BBA">
        <w:rPr>
          <w:rFonts w:ascii="Verdana" w:hAnsi="Verdana"/>
          <w:b/>
        </w:rPr>
        <w:t xml:space="preserve">When will the candidate start using the functions? </w:t>
      </w:r>
      <w:r w:rsidRPr="00B27110">
        <w:rPr>
          <w:rFonts w:ascii="Verdana" w:hAnsi="Verdana"/>
          <w:b/>
        </w:rPr>
        <w:t>(dd/mm/yy</w:t>
      </w:r>
      <w:r w:rsidR="007A0BBA">
        <w:rPr>
          <w:rFonts w:ascii="Verdana" w:hAnsi="Verdana"/>
          <w:b/>
        </w:rPr>
        <w:t>yy</w:t>
      </w:r>
      <w:r w:rsidRPr="00B27110">
        <w:rPr>
          <w:rFonts w:ascii="Verdana" w:hAnsi="Verdana"/>
          <w:b/>
        </w:rPr>
        <w:t>)</w:t>
      </w:r>
    </w:p>
    <w:p w14:paraId="5A7CE8D6" w14:textId="43800118" w:rsidR="00D26400" w:rsidRPr="00FA0AA0" w:rsidRDefault="00D26400" w:rsidP="00D26400">
      <w:pPr>
        <w:pStyle w:val="Question"/>
        <w:tabs>
          <w:tab w:val="clear" w:pos="-142"/>
        </w:tabs>
        <w:spacing w:before="20"/>
        <w:ind w:firstLine="0"/>
        <w:rPr>
          <w:rFonts w:ascii="Verdana" w:hAnsi="Verdana"/>
        </w:rPr>
      </w:pPr>
      <w:r w:rsidRPr="00FA0AA0">
        <w:rPr>
          <w:rFonts w:ascii="Verdana" w:hAnsi="Verdana"/>
        </w:rPr>
        <w:t xml:space="preserve">For example, </w:t>
      </w:r>
      <w:r w:rsidR="00C02DD5">
        <w:rPr>
          <w:rFonts w:ascii="Verdana" w:hAnsi="Verdana"/>
        </w:rPr>
        <w:t>09</w:t>
      </w:r>
      <w:r w:rsidR="00C02DD5" w:rsidRPr="00FA0AA0">
        <w:rPr>
          <w:rFonts w:ascii="Verdana" w:hAnsi="Verdana"/>
        </w:rPr>
        <w:t xml:space="preserve"> </w:t>
      </w:r>
      <w:r w:rsidR="00C02DD5">
        <w:rPr>
          <w:rFonts w:ascii="Verdana" w:hAnsi="Verdana"/>
        </w:rPr>
        <w:t>07</w:t>
      </w:r>
      <w:r w:rsidR="00C02DD5" w:rsidRPr="00FA0AA0">
        <w:rPr>
          <w:rFonts w:ascii="Verdana" w:hAnsi="Verdana"/>
        </w:rPr>
        <w:t xml:space="preserve"> </w:t>
      </w:r>
      <w:r w:rsidR="00C02DD5">
        <w:rPr>
          <w:rFonts w:ascii="Verdana" w:hAnsi="Verdana"/>
        </w:rPr>
        <w:t>2022</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7A0BBA" w:rsidRPr="00B27110" w14:paraId="1AA1D37E" w14:textId="77777777" w:rsidTr="00DC4240">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A79D4B4" w14:textId="77777777"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EE1FFEA" w14:textId="77777777"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F239DE2" w14:textId="77777777"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46CB3D4" w14:textId="77777777"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93BA5DB" w14:textId="77777777"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056943C" w14:textId="77777777"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48174D2" w14:textId="77777777"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CA6FFAE" w14:textId="19355D81"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41E5D6B" w14:textId="753BA7F3"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56B90E0" w14:textId="275E9F9F"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4D3B54C0" w14:textId="1EAAAC7D" w:rsidR="00A80587" w:rsidRDefault="00A80587" w:rsidP="00A80587">
      <w:pPr>
        <w:pStyle w:val="Question"/>
        <w:rPr>
          <w:rFonts w:ascii="Verdana" w:hAnsi="Verdana"/>
          <w:b/>
        </w:rPr>
      </w:pPr>
      <w:r w:rsidRPr="00B27110">
        <w:rPr>
          <w:rFonts w:ascii="Verdana" w:hAnsi="Verdana"/>
          <w:b/>
        </w:rPr>
        <w:tab/>
      </w:r>
      <w:r w:rsidR="00D26400">
        <w:rPr>
          <w:rFonts w:ascii="Verdana" w:hAnsi="Verdana"/>
          <w:b/>
        </w:rPr>
        <w:t>5.4</w:t>
      </w:r>
      <w:r w:rsidRPr="00ED1D1E">
        <w:rPr>
          <w:rFonts w:ascii="Verdana" w:hAnsi="Verdana"/>
          <w:b/>
        </w:rPr>
        <w:tab/>
      </w:r>
      <w:r w:rsidR="00D26400">
        <w:rPr>
          <w:rFonts w:ascii="Verdana" w:hAnsi="Verdana"/>
          <w:b/>
        </w:rPr>
        <w:t>If the date is today or in the past you must explain why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80587" w:rsidRPr="00E0460D" w14:paraId="44835D5F" w14:textId="77777777" w:rsidTr="00151E93">
        <w:trPr>
          <w:trHeight w:hRule="exact" w:val="453"/>
        </w:trPr>
        <w:tc>
          <w:tcPr>
            <w:tcW w:w="7088" w:type="dxa"/>
            <w:vAlign w:val="center"/>
          </w:tcPr>
          <w:p w14:paraId="782F2AA1" w14:textId="77777777" w:rsidR="00A80587" w:rsidRPr="00E0460D" w:rsidRDefault="00A80587"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FE921F9" w14:textId="77777777" w:rsidR="00B26146" w:rsidRPr="009254F3" w:rsidRDefault="00B26146" w:rsidP="00B26146">
      <w:pPr>
        <w:pStyle w:val="Qsheading1"/>
        <w:tabs>
          <w:tab w:val="clear" w:pos="284"/>
          <w:tab w:val="left" w:pos="-851"/>
        </w:tabs>
        <w:ind w:left="-709"/>
        <w:outlineLvl w:val="0"/>
        <w:rPr>
          <w:rFonts w:ascii="Verdana" w:hAnsi="Verdana"/>
          <w:szCs w:val="22"/>
        </w:rPr>
      </w:pPr>
      <w:r>
        <w:rPr>
          <w:rFonts w:ascii="Verdana" w:hAnsi="Verdana"/>
          <w:szCs w:val="22"/>
        </w:rPr>
        <w:tab/>
        <w:t>Insurance Distribution</w:t>
      </w:r>
    </w:p>
    <w:p w14:paraId="4DC90F52" w14:textId="42EC3407" w:rsidR="00B26146" w:rsidRDefault="00B26146" w:rsidP="00B26146">
      <w:pPr>
        <w:pStyle w:val="Question"/>
        <w:rPr>
          <w:rFonts w:ascii="Verdana" w:hAnsi="Verdana"/>
          <w:b/>
        </w:rPr>
      </w:pPr>
      <w:r w:rsidRPr="00B27110">
        <w:rPr>
          <w:rFonts w:ascii="Verdana" w:hAnsi="Verdana"/>
          <w:b/>
        </w:rPr>
        <w:tab/>
      </w:r>
      <w:r w:rsidR="00D26400">
        <w:rPr>
          <w:rFonts w:ascii="Verdana" w:hAnsi="Verdana"/>
          <w:b/>
        </w:rPr>
        <w:t>5.5</w:t>
      </w:r>
      <w:r w:rsidRPr="00B27110">
        <w:rPr>
          <w:rFonts w:ascii="Verdana" w:hAnsi="Verdana"/>
          <w:b/>
        </w:rPr>
        <w:tab/>
      </w:r>
      <w:r>
        <w:rPr>
          <w:rFonts w:ascii="Verdana" w:hAnsi="Verdana"/>
          <w:b/>
        </w:rPr>
        <w:t xml:space="preserve">Will the candidate be responsible for </w:t>
      </w:r>
      <w:r w:rsidR="00697D89">
        <w:rPr>
          <w:rFonts w:ascii="Verdana" w:hAnsi="Verdana"/>
          <w:b/>
        </w:rPr>
        <w:t>i</w:t>
      </w:r>
      <w:r>
        <w:rPr>
          <w:rFonts w:ascii="Verdana" w:hAnsi="Verdana"/>
          <w:b/>
        </w:rPr>
        <w:t>nsurance distribution at the firm?</w:t>
      </w:r>
    </w:p>
    <w:p w14:paraId="355D89AB" w14:textId="77777777" w:rsidR="00B26146" w:rsidRDefault="00B26146" w:rsidP="00B2614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60772688" w14:textId="77777777" w:rsidR="00B26146" w:rsidRDefault="00B26146" w:rsidP="00B2614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560E1F33" w14:textId="77777777" w:rsidR="00B26146" w:rsidRPr="003C1C0D" w:rsidRDefault="00B26146" w:rsidP="00B26146">
      <w:pPr>
        <w:pStyle w:val="Question"/>
        <w:tabs>
          <w:tab w:val="clear" w:pos="-142"/>
        </w:tabs>
        <w:spacing w:before="20"/>
        <w:ind w:firstLine="0"/>
        <w:rPr>
          <w:rFonts w:ascii="Verdana" w:hAnsi="Verdana"/>
        </w:rPr>
      </w:pPr>
      <w:r>
        <w:rPr>
          <w:rFonts w:ascii="Verdana" w:hAnsi="Verdana"/>
        </w:rPr>
        <w:t xml:space="preserve">Note: </w:t>
      </w:r>
      <w:proofErr w:type="gramStart"/>
      <w:r>
        <w:rPr>
          <w:rFonts w:ascii="Verdana" w:hAnsi="Verdana"/>
        </w:rPr>
        <w:t>Yes</w:t>
      </w:r>
      <w:proofErr w:type="gramEnd"/>
      <w:r>
        <w:rPr>
          <w:rFonts w:ascii="Verdana" w:hAnsi="Verdana"/>
        </w:rPr>
        <w:t xml:space="preserve"> can only be selected if the individual is applying for a governing function (other than a non-executive director function)</w:t>
      </w:r>
    </w:p>
    <w:p w14:paraId="6F9AB8B7" w14:textId="15496913" w:rsidR="0005694E" w:rsidRDefault="00B26146" w:rsidP="00B26146">
      <w:pPr>
        <w:pStyle w:val="Question"/>
        <w:rPr>
          <w:rFonts w:ascii="Verdana" w:hAnsi="Verdana"/>
          <w:b/>
        </w:rPr>
        <w:sectPr w:rsidR="0005694E" w:rsidSect="002A0F5F">
          <w:headerReference w:type="even" r:id="rId31"/>
          <w:headerReference w:type="default" r:id="rId32"/>
          <w:headerReference w:type="first" r:id="rId33"/>
          <w:pgSz w:w="11901" w:h="16846" w:code="9"/>
          <w:pgMar w:top="1276" w:right="680" w:bottom="907" w:left="3402" w:header="567" w:footer="482" w:gutter="0"/>
          <w:pgNumType w:chapStyle="1"/>
          <w:cols w:space="720"/>
          <w:titlePg/>
        </w:sectPr>
      </w:pPr>
      <w:r w:rsidRPr="00B27110">
        <w:rPr>
          <w:rFonts w:ascii="Verdana" w:hAnsi="Verdana"/>
          <w:b/>
        </w:rPr>
        <w:tab/>
      </w:r>
    </w:p>
    <w:p w14:paraId="0E359E2B" w14:textId="181F12E9" w:rsidR="008C6DFC" w:rsidRPr="009254F3" w:rsidRDefault="008C6DFC" w:rsidP="008C6DFC">
      <w:pPr>
        <w:pStyle w:val="Qsheading1"/>
        <w:tabs>
          <w:tab w:val="clear" w:pos="284"/>
          <w:tab w:val="left" w:pos="-851"/>
        </w:tabs>
        <w:ind w:left="-709"/>
        <w:outlineLvl w:val="0"/>
        <w:rPr>
          <w:rFonts w:ascii="Verdana" w:hAnsi="Verdana"/>
          <w:szCs w:val="22"/>
        </w:rPr>
      </w:pPr>
      <w:r>
        <w:rPr>
          <w:rFonts w:ascii="Verdana" w:hAnsi="Verdana"/>
          <w:szCs w:val="22"/>
        </w:rPr>
        <w:lastRenderedPageBreak/>
        <w:tab/>
        <w:t>Mortgage Credit Directive</w:t>
      </w:r>
    </w:p>
    <w:p w14:paraId="3A01924A" w14:textId="0A3771F3" w:rsidR="008C6DFC" w:rsidRDefault="008C6DFC" w:rsidP="008C6DFC">
      <w:pPr>
        <w:pStyle w:val="Question"/>
        <w:rPr>
          <w:rFonts w:ascii="Verdana" w:hAnsi="Verdana"/>
          <w:b/>
        </w:rPr>
      </w:pPr>
      <w:r w:rsidRPr="00B27110">
        <w:rPr>
          <w:rFonts w:ascii="Verdana" w:hAnsi="Verdana"/>
          <w:b/>
        </w:rPr>
        <w:tab/>
      </w:r>
      <w:r w:rsidR="00AA598F">
        <w:rPr>
          <w:rFonts w:ascii="Verdana" w:hAnsi="Verdana"/>
          <w:b/>
        </w:rPr>
        <w:t>5.6</w:t>
      </w:r>
      <w:r w:rsidRPr="00B27110">
        <w:rPr>
          <w:rFonts w:ascii="Verdana" w:hAnsi="Verdana"/>
          <w:b/>
        </w:rPr>
        <w:tab/>
      </w:r>
      <w:r>
        <w:rPr>
          <w:rFonts w:ascii="Verdana" w:hAnsi="Verdana"/>
          <w:b/>
        </w:rPr>
        <w:t>Will the candidate be responsible for Mortgage Credit Directive Intermediation at the firm?</w:t>
      </w:r>
    </w:p>
    <w:p w14:paraId="69560356" w14:textId="77777777" w:rsidR="008C6DFC" w:rsidRDefault="008C6DFC" w:rsidP="008C6DF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23CAEE02" w14:textId="523A6F36" w:rsidR="008C6DFC" w:rsidRDefault="008C6DFC" w:rsidP="008C6DF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20671AC" w14:textId="77777777" w:rsidR="00B26146" w:rsidRPr="003C1C0D" w:rsidRDefault="00B26146" w:rsidP="00B26146">
      <w:pPr>
        <w:pStyle w:val="Question"/>
        <w:tabs>
          <w:tab w:val="clear" w:pos="-142"/>
        </w:tabs>
        <w:spacing w:before="20"/>
        <w:ind w:firstLine="0"/>
        <w:rPr>
          <w:rFonts w:ascii="Verdana" w:hAnsi="Verdana"/>
        </w:rPr>
      </w:pPr>
      <w:r>
        <w:rPr>
          <w:rFonts w:ascii="Verdana" w:hAnsi="Verdana"/>
        </w:rPr>
        <w:t xml:space="preserve">Note: </w:t>
      </w:r>
      <w:proofErr w:type="gramStart"/>
      <w:r>
        <w:rPr>
          <w:rFonts w:ascii="Verdana" w:hAnsi="Verdana"/>
        </w:rPr>
        <w:t>Yes</w:t>
      </w:r>
      <w:proofErr w:type="gramEnd"/>
      <w:r>
        <w:rPr>
          <w:rFonts w:ascii="Verdana" w:hAnsi="Verdana"/>
        </w:rPr>
        <w:t xml:space="preserve"> can only be selected if the individual is applying for a governing function (other than a non-executive director function)</w:t>
      </w:r>
    </w:p>
    <w:p w14:paraId="26C9426F" w14:textId="77777777" w:rsidR="00B26146" w:rsidRDefault="00B26146" w:rsidP="008C6DFC">
      <w:pPr>
        <w:pStyle w:val="Question"/>
        <w:tabs>
          <w:tab w:val="clear" w:pos="-142"/>
        </w:tabs>
        <w:spacing w:before="20"/>
        <w:ind w:firstLine="0"/>
        <w:rPr>
          <w:rFonts w:ascii="Verdana" w:hAnsi="Verdana"/>
        </w:rPr>
      </w:pPr>
    </w:p>
    <w:p w14:paraId="4AE852EB" w14:textId="0C1B21D7" w:rsidR="009D701B" w:rsidRDefault="009D701B" w:rsidP="009D701B">
      <w:pPr>
        <w:pStyle w:val="Question"/>
        <w:rPr>
          <w:rFonts w:ascii="Verdana" w:hAnsi="Verdana"/>
          <w:b/>
        </w:rPr>
      </w:pPr>
      <w:r>
        <w:rPr>
          <w:rFonts w:ascii="Verdana" w:hAnsi="Verdana"/>
          <w:b/>
        </w:rPr>
        <w:tab/>
      </w:r>
      <w:r w:rsidR="00AA598F">
        <w:rPr>
          <w:rFonts w:ascii="Verdana" w:hAnsi="Verdana"/>
          <w:b/>
        </w:rPr>
        <w:t>5.7</w:t>
      </w:r>
      <w:r>
        <w:rPr>
          <w:rFonts w:ascii="Verdana" w:hAnsi="Verdana"/>
          <w:b/>
        </w:rPr>
        <w:tab/>
        <w:t>Complete this section only if the application is on behalf of more than one firm.</w:t>
      </w:r>
    </w:p>
    <w:p w14:paraId="4DC1E134" w14:textId="46AD6457" w:rsidR="009D701B" w:rsidRDefault="009D701B" w:rsidP="009D701B">
      <w:pPr>
        <w:rPr>
          <w:rFonts w:ascii="Verdana" w:eastAsia="Times New Roman" w:hAnsi="Verdana" w:cs="Times New Roman"/>
          <w:bCs/>
          <w:sz w:val="18"/>
          <w:szCs w:val="20"/>
          <w:lang w:eastAsia="en-GB"/>
        </w:rPr>
      </w:pPr>
      <w:r>
        <w:rPr>
          <w:rFonts w:ascii="Verdana" w:eastAsia="Times New Roman" w:hAnsi="Verdana" w:cs="Times New Roman"/>
          <w:bCs/>
          <w:sz w:val="18"/>
          <w:szCs w:val="20"/>
          <w:lang w:eastAsia="en-GB"/>
        </w:rPr>
        <w:t xml:space="preserve">List all firms within the group (including the firm entered in Question 2.1) for which the candidate requires approval and the requested </w:t>
      </w:r>
      <w:r w:rsidR="0050336A">
        <w:rPr>
          <w:rFonts w:ascii="Verdana" w:eastAsia="Times New Roman" w:hAnsi="Verdana" w:cs="Times New Roman"/>
          <w:bCs/>
          <w:sz w:val="18"/>
          <w:szCs w:val="20"/>
          <w:lang w:eastAsia="en-GB"/>
        </w:rPr>
        <w:t xml:space="preserve">senior management function </w:t>
      </w:r>
      <w:r>
        <w:rPr>
          <w:rFonts w:ascii="Verdana" w:eastAsia="Times New Roman" w:hAnsi="Verdana" w:cs="Times New Roman"/>
          <w:bCs/>
          <w:sz w:val="18"/>
          <w:szCs w:val="20"/>
          <w:lang w:eastAsia="en-GB"/>
        </w:rPr>
        <w:t>for that firm.</w:t>
      </w:r>
    </w:p>
    <w:tbl>
      <w:tblPr>
        <w:tblStyle w:val="TableGrid"/>
        <w:tblW w:w="9570" w:type="dxa"/>
        <w:tblInd w:w="-2204" w:type="dxa"/>
        <w:tblLayout w:type="fixed"/>
        <w:tblLook w:val="04A0" w:firstRow="1" w:lastRow="0" w:firstColumn="1" w:lastColumn="0" w:noHBand="0" w:noVBand="1"/>
      </w:tblPr>
      <w:tblGrid>
        <w:gridCol w:w="1206"/>
        <w:gridCol w:w="1488"/>
        <w:gridCol w:w="1559"/>
        <w:gridCol w:w="1134"/>
        <w:gridCol w:w="1276"/>
        <w:gridCol w:w="1418"/>
        <w:gridCol w:w="12"/>
        <w:gridCol w:w="1477"/>
      </w:tblGrid>
      <w:tr w:rsidR="00B26146" w14:paraId="3D5EAAC3" w14:textId="77777777" w:rsidTr="00B55791">
        <w:tc>
          <w:tcPr>
            <w:tcW w:w="1206" w:type="dxa"/>
            <w:shd w:val="clear" w:color="auto" w:fill="D9D9D9" w:themeFill="background1" w:themeFillShade="D9"/>
          </w:tcPr>
          <w:p w14:paraId="67FB2469" w14:textId="77777777" w:rsidR="0050336A" w:rsidRDefault="0050336A" w:rsidP="00B55791">
            <w:pPr>
              <w:pStyle w:val="Question"/>
              <w:tabs>
                <w:tab w:val="clear" w:pos="284"/>
              </w:tabs>
              <w:ind w:right="0" w:firstLine="0"/>
              <w:rPr>
                <w:rFonts w:ascii="Verdana" w:hAnsi="Verdana"/>
                <w:b/>
              </w:rPr>
            </w:pPr>
            <w:r>
              <w:rPr>
                <w:rFonts w:ascii="Verdana" w:hAnsi="Verdana"/>
                <w:b/>
              </w:rPr>
              <w:t>FRN</w:t>
            </w:r>
          </w:p>
        </w:tc>
        <w:tc>
          <w:tcPr>
            <w:tcW w:w="1488" w:type="dxa"/>
            <w:shd w:val="clear" w:color="auto" w:fill="D9D9D9" w:themeFill="background1" w:themeFillShade="D9"/>
          </w:tcPr>
          <w:p w14:paraId="28B0CD5A" w14:textId="77777777" w:rsidR="0050336A" w:rsidRDefault="0050336A" w:rsidP="00B55791">
            <w:pPr>
              <w:pStyle w:val="Question"/>
              <w:ind w:right="108" w:firstLine="0"/>
              <w:rPr>
                <w:rFonts w:ascii="Verdana" w:hAnsi="Verdana"/>
                <w:b/>
              </w:rPr>
            </w:pPr>
            <w:r>
              <w:rPr>
                <w:rFonts w:ascii="Verdana" w:hAnsi="Verdana"/>
                <w:b/>
              </w:rPr>
              <w:t>Name of firm</w:t>
            </w:r>
          </w:p>
        </w:tc>
        <w:tc>
          <w:tcPr>
            <w:tcW w:w="1559" w:type="dxa"/>
            <w:shd w:val="clear" w:color="auto" w:fill="D9D9D9" w:themeFill="background1" w:themeFillShade="D9"/>
          </w:tcPr>
          <w:p w14:paraId="21C2BD2E" w14:textId="77777777" w:rsidR="0050336A" w:rsidRDefault="0050336A" w:rsidP="00BC622B">
            <w:pPr>
              <w:pStyle w:val="Question"/>
              <w:ind w:right="29" w:firstLine="0"/>
              <w:rPr>
                <w:rFonts w:ascii="Verdana" w:hAnsi="Verdana"/>
                <w:b/>
              </w:rPr>
            </w:pPr>
            <w:r>
              <w:rPr>
                <w:rFonts w:ascii="Verdana" w:hAnsi="Verdana"/>
                <w:b/>
              </w:rPr>
              <w:t>Senior Management Function</w:t>
            </w:r>
          </w:p>
        </w:tc>
        <w:tc>
          <w:tcPr>
            <w:tcW w:w="1134" w:type="dxa"/>
            <w:shd w:val="clear" w:color="auto" w:fill="D9D9D9" w:themeFill="background1" w:themeFillShade="D9"/>
          </w:tcPr>
          <w:p w14:paraId="46E04C20" w14:textId="07EDEF2E" w:rsidR="0050336A" w:rsidRDefault="00DE0428" w:rsidP="00BC622B">
            <w:pPr>
              <w:pStyle w:val="Question"/>
              <w:ind w:right="0" w:firstLine="0"/>
              <w:rPr>
                <w:rFonts w:ascii="Verdana" w:hAnsi="Verdana"/>
                <w:b/>
              </w:rPr>
            </w:pPr>
            <w:r>
              <w:rPr>
                <w:rFonts w:ascii="Verdana" w:hAnsi="Verdana"/>
                <w:b/>
              </w:rPr>
              <w:t>Candidate’s j</w:t>
            </w:r>
            <w:r w:rsidR="0050336A">
              <w:rPr>
                <w:rFonts w:ascii="Verdana" w:hAnsi="Verdana"/>
                <w:b/>
              </w:rPr>
              <w:t>ob title</w:t>
            </w:r>
          </w:p>
        </w:tc>
        <w:tc>
          <w:tcPr>
            <w:tcW w:w="1276" w:type="dxa"/>
            <w:shd w:val="clear" w:color="auto" w:fill="D9D9D9" w:themeFill="background1" w:themeFillShade="D9"/>
          </w:tcPr>
          <w:p w14:paraId="25D54D3B" w14:textId="4BA79A39" w:rsidR="0050336A" w:rsidRPr="00B26146" w:rsidRDefault="0050336A" w:rsidP="00B26146">
            <w:pPr>
              <w:pStyle w:val="Question"/>
              <w:tabs>
                <w:tab w:val="left" w:pos="1034"/>
              </w:tabs>
              <w:ind w:right="40" w:firstLine="0"/>
              <w:rPr>
                <w:rFonts w:ascii="Verdana" w:hAnsi="Verdana"/>
                <w:b/>
                <w:sz w:val="16"/>
                <w:szCs w:val="16"/>
              </w:rPr>
            </w:pPr>
            <w:r w:rsidRPr="00B26146">
              <w:rPr>
                <w:rFonts w:ascii="Verdana" w:hAnsi="Verdana"/>
                <w:b/>
                <w:sz w:val="16"/>
                <w:szCs w:val="16"/>
              </w:rPr>
              <w:t>Respons</w:t>
            </w:r>
            <w:r w:rsidR="00B26146">
              <w:rPr>
                <w:rFonts w:ascii="Verdana" w:hAnsi="Verdana"/>
                <w:b/>
                <w:sz w:val="16"/>
                <w:szCs w:val="16"/>
              </w:rPr>
              <w:t>-</w:t>
            </w:r>
            <w:r w:rsidRPr="00B26146">
              <w:rPr>
                <w:rFonts w:ascii="Verdana" w:hAnsi="Verdana"/>
                <w:b/>
                <w:sz w:val="16"/>
                <w:szCs w:val="16"/>
              </w:rPr>
              <w:t>ible for insurance distribution?</w:t>
            </w:r>
          </w:p>
        </w:tc>
        <w:tc>
          <w:tcPr>
            <w:tcW w:w="1418" w:type="dxa"/>
            <w:shd w:val="clear" w:color="auto" w:fill="D9D9D9" w:themeFill="background1" w:themeFillShade="D9"/>
          </w:tcPr>
          <w:p w14:paraId="03008F9A" w14:textId="28BB34D2" w:rsidR="0050336A" w:rsidRPr="00B26146" w:rsidRDefault="0050336A" w:rsidP="00B26146">
            <w:pPr>
              <w:pStyle w:val="Question"/>
              <w:tabs>
                <w:tab w:val="clear" w:pos="-142"/>
                <w:tab w:val="right" w:pos="0"/>
                <w:tab w:val="left" w:pos="607"/>
                <w:tab w:val="left" w:pos="760"/>
              </w:tabs>
              <w:ind w:right="303" w:firstLine="0"/>
              <w:rPr>
                <w:rFonts w:ascii="Verdana" w:hAnsi="Verdana"/>
                <w:b/>
                <w:sz w:val="16"/>
                <w:szCs w:val="16"/>
              </w:rPr>
            </w:pPr>
            <w:r w:rsidRPr="00B26146">
              <w:rPr>
                <w:rFonts w:ascii="Verdana" w:hAnsi="Verdana"/>
                <w:b/>
                <w:sz w:val="16"/>
                <w:szCs w:val="16"/>
              </w:rPr>
              <w:t>Respons</w:t>
            </w:r>
            <w:r w:rsidR="00B26146">
              <w:rPr>
                <w:rFonts w:ascii="Verdana" w:hAnsi="Verdana"/>
                <w:b/>
                <w:sz w:val="16"/>
                <w:szCs w:val="16"/>
              </w:rPr>
              <w:t>-</w:t>
            </w:r>
            <w:r w:rsidRPr="00B26146">
              <w:rPr>
                <w:rFonts w:ascii="Verdana" w:hAnsi="Verdana"/>
                <w:b/>
                <w:sz w:val="16"/>
                <w:szCs w:val="16"/>
              </w:rPr>
              <w:t xml:space="preserve">ible for </w:t>
            </w:r>
            <w:r w:rsidR="00736D6F">
              <w:rPr>
                <w:rFonts w:ascii="Verdana" w:hAnsi="Verdana"/>
                <w:b/>
                <w:sz w:val="16"/>
                <w:szCs w:val="16"/>
              </w:rPr>
              <w:t xml:space="preserve">MCR </w:t>
            </w:r>
            <w:r w:rsidRPr="00B26146">
              <w:rPr>
                <w:rFonts w:ascii="Verdana" w:hAnsi="Verdana"/>
                <w:b/>
                <w:sz w:val="16"/>
                <w:szCs w:val="16"/>
              </w:rPr>
              <w:t>credit intermediation?</w:t>
            </w:r>
          </w:p>
        </w:tc>
        <w:tc>
          <w:tcPr>
            <w:tcW w:w="1489" w:type="dxa"/>
            <w:gridSpan w:val="2"/>
            <w:shd w:val="clear" w:color="auto" w:fill="D9D9D9" w:themeFill="background1" w:themeFillShade="D9"/>
          </w:tcPr>
          <w:p w14:paraId="4791BF24" w14:textId="4DFD626B" w:rsidR="0050336A" w:rsidRDefault="00DE0428" w:rsidP="00B55791">
            <w:pPr>
              <w:pStyle w:val="Question"/>
              <w:tabs>
                <w:tab w:val="left" w:pos="607"/>
                <w:tab w:val="left" w:pos="813"/>
                <w:tab w:val="left" w:pos="1034"/>
              </w:tabs>
              <w:ind w:right="303" w:firstLine="0"/>
              <w:rPr>
                <w:rFonts w:ascii="Verdana" w:hAnsi="Verdana"/>
                <w:b/>
              </w:rPr>
            </w:pPr>
            <w:r>
              <w:rPr>
                <w:rFonts w:ascii="Verdana" w:hAnsi="Verdana"/>
                <w:b/>
              </w:rPr>
              <w:t>When will the candidate start using the function?</w:t>
            </w:r>
          </w:p>
        </w:tc>
      </w:tr>
      <w:tr w:rsidR="0050336A" w14:paraId="6E4AB290" w14:textId="77777777" w:rsidTr="00B55791">
        <w:trPr>
          <w:trHeight w:val="1134"/>
        </w:trPr>
        <w:tc>
          <w:tcPr>
            <w:tcW w:w="1206" w:type="dxa"/>
          </w:tcPr>
          <w:p w14:paraId="73C9CDC8" w14:textId="77777777" w:rsidR="0050336A" w:rsidRDefault="0050336A" w:rsidP="00B55791">
            <w:pPr>
              <w:pStyle w:val="Question"/>
              <w:ind w:right="0"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88" w:type="dxa"/>
          </w:tcPr>
          <w:p w14:paraId="1FE874C8" w14:textId="77777777" w:rsidR="0050336A" w:rsidRDefault="0050336A" w:rsidP="00B55791">
            <w:pPr>
              <w:pStyle w:val="Question"/>
              <w:ind w:right="108"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33D4F1B3" w14:textId="77777777" w:rsidR="0050336A" w:rsidRDefault="0050336A" w:rsidP="00BC622B">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134" w:type="dxa"/>
          </w:tcPr>
          <w:p w14:paraId="0B494017" w14:textId="77777777" w:rsidR="0050336A" w:rsidRDefault="0050336A" w:rsidP="00BC622B">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276" w:type="dxa"/>
          </w:tcPr>
          <w:p w14:paraId="14B706D4"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4C8DBFE4"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42C6097" w14:textId="1F943B63" w:rsidR="0050336A" w:rsidRPr="0050336A" w:rsidRDefault="0050336A" w:rsidP="00BC622B">
            <w:pPr>
              <w:pStyle w:val="Question"/>
              <w:tabs>
                <w:tab w:val="left" w:pos="601"/>
                <w:tab w:val="left" w:pos="1034"/>
              </w:tabs>
              <w:ind w:right="177" w:firstLine="0"/>
              <w:rPr>
                <w:rFonts w:ascii="Verdana" w:hAnsi="Verdana" w:cs="Arial"/>
              </w:rPr>
            </w:pPr>
          </w:p>
        </w:tc>
        <w:tc>
          <w:tcPr>
            <w:tcW w:w="1430" w:type="dxa"/>
            <w:gridSpan w:val="2"/>
          </w:tcPr>
          <w:p w14:paraId="4D154562"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44138C5B"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0582371C" w14:textId="631F9147" w:rsidR="0050336A" w:rsidRPr="0050336A" w:rsidRDefault="0050336A" w:rsidP="00B26146">
            <w:pPr>
              <w:pStyle w:val="Question"/>
              <w:tabs>
                <w:tab w:val="left" w:pos="607"/>
              </w:tabs>
              <w:ind w:right="183" w:firstLine="0"/>
              <w:rPr>
                <w:rFonts w:ascii="Verdana" w:hAnsi="Verdana" w:cs="Arial"/>
              </w:rPr>
            </w:pPr>
          </w:p>
        </w:tc>
        <w:tc>
          <w:tcPr>
            <w:tcW w:w="1477" w:type="dxa"/>
          </w:tcPr>
          <w:p w14:paraId="6F88CDC3" w14:textId="77777777" w:rsidR="0050336A" w:rsidRDefault="0050336A" w:rsidP="00B26146">
            <w:pPr>
              <w:pStyle w:val="Question"/>
              <w:tabs>
                <w:tab w:val="left" w:pos="607"/>
              </w:tabs>
              <w:ind w:right="183"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50336A" w:rsidRPr="001E4580" w14:paraId="47CF67ED" w14:textId="77777777" w:rsidTr="00B55791">
        <w:trPr>
          <w:trHeight w:val="1134"/>
        </w:trPr>
        <w:tc>
          <w:tcPr>
            <w:tcW w:w="1206" w:type="dxa"/>
          </w:tcPr>
          <w:p w14:paraId="42B140EA" w14:textId="77777777" w:rsidR="0050336A" w:rsidRPr="001E4580" w:rsidRDefault="0050336A" w:rsidP="00B55791">
            <w:pPr>
              <w:pStyle w:val="Question"/>
              <w:ind w:right="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488" w:type="dxa"/>
          </w:tcPr>
          <w:p w14:paraId="25141B90" w14:textId="77777777" w:rsidR="0050336A" w:rsidRPr="001E4580" w:rsidRDefault="0050336A" w:rsidP="00B55791">
            <w:pPr>
              <w:pStyle w:val="Question"/>
              <w:ind w:right="108"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559" w:type="dxa"/>
          </w:tcPr>
          <w:p w14:paraId="0F7232E4" w14:textId="77777777" w:rsidR="0050336A" w:rsidRPr="001E4580" w:rsidRDefault="0050336A" w:rsidP="00BC622B">
            <w:pPr>
              <w:pStyle w:val="Question"/>
              <w:ind w:right="29"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134" w:type="dxa"/>
          </w:tcPr>
          <w:p w14:paraId="2B17048F" w14:textId="77777777" w:rsidR="0050336A" w:rsidRPr="001E4580" w:rsidRDefault="0050336A" w:rsidP="00BC622B">
            <w:pPr>
              <w:pStyle w:val="Question"/>
              <w:ind w:right="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276" w:type="dxa"/>
          </w:tcPr>
          <w:p w14:paraId="17784C2D"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7D0F14B7"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2D16B07A" w14:textId="7C2AF7FB" w:rsidR="0050336A" w:rsidRPr="0050336A" w:rsidRDefault="0050336A" w:rsidP="00BC622B">
            <w:pPr>
              <w:pStyle w:val="Question"/>
              <w:tabs>
                <w:tab w:val="left" w:pos="601"/>
                <w:tab w:val="left" w:pos="1034"/>
              </w:tabs>
              <w:ind w:right="177" w:firstLine="0"/>
              <w:rPr>
                <w:rFonts w:ascii="Verdana" w:hAnsi="Verdana" w:cs="Arial"/>
                <w:i/>
                <w:iCs/>
              </w:rPr>
            </w:pPr>
          </w:p>
        </w:tc>
        <w:tc>
          <w:tcPr>
            <w:tcW w:w="1430" w:type="dxa"/>
            <w:gridSpan w:val="2"/>
          </w:tcPr>
          <w:p w14:paraId="352CE193"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15D69D1F"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5A7CF995" w14:textId="50F72AAC" w:rsidR="0050336A" w:rsidRPr="00B26146" w:rsidRDefault="0050336A" w:rsidP="00B26146">
            <w:pPr>
              <w:pStyle w:val="Question"/>
              <w:tabs>
                <w:tab w:val="left" w:pos="607"/>
              </w:tabs>
              <w:ind w:right="183" w:firstLine="0"/>
              <w:rPr>
                <w:rFonts w:ascii="Verdana" w:eastAsia="Arial Unicode MS" w:hAnsi="Verdana" w:cs="Arial Unicode MS"/>
              </w:rPr>
            </w:pPr>
          </w:p>
        </w:tc>
        <w:tc>
          <w:tcPr>
            <w:tcW w:w="1477" w:type="dxa"/>
          </w:tcPr>
          <w:p w14:paraId="077FAAFD" w14:textId="77777777" w:rsidR="0050336A" w:rsidRPr="00B26146" w:rsidRDefault="0050336A" w:rsidP="00B26146">
            <w:pPr>
              <w:pStyle w:val="Question"/>
              <w:tabs>
                <w:tab w:val="left" w:pos="601"/>
                <w:tab w:val="left" w:pos="1034"/>
              </w:tabs>
              <w:ind w:right="183" w:firstLine="0"/>
              <w:rPr>
                <w:rFonts w:ascii="Verdana" w:eastAsia="Arial Unicode MS" w:hAnsi="Verdana" w:cs="Arial Unicode MS"/>
              </w:rPr>
            </w:pPr>
            <w:r w:rsidRPr="00B26146">
              <w:rPr>
                <w:rFonts w:ascii="Verdana" w:eastAsia="Arial Unicode MS" w:hAnsi="Verdana" w:cs="Arial Unicode MS"/>
              </w:rPr>
              <w:fldChar w:fldCharType="begin">
                <w:ffData>
                  <w:name w:val="Text7"/>
                  <w:enabled/>
                  <w:calcOnExit w:val="0"/>
                  <w:textInput/>
                </w:ffData>
              </w:fldChar>
            </w:r>
            <w:r w:rsidRPr="00B26146">
              <w:rPr>
                <w:rFonts w:ascii="Verdana" w:eastAsia="Arial Unicode MS" w:hAnsi="Verdana" w:cs="Arial Unicode MS"/>
              </w:rPr>
              <w:instrText xml:space="preserve"> FORMTEXT </w:instrText>
            </w:r>
            <w:r w:rsidRPr="00B26146">
              <w:rPr>
                <w:rFonts w:ascii="Verdana" w:eastAsia="Arial Unicode MS" w:hAnsi="Verdana" w:cs="Arial Unicode MS"/>
              </w:rPr>
            </w:r>
            <w:r w:rsidRPr="00B26146">
              <w:rPr>
                <w:rFonts w:ascii="Verdana" w:eastAsia="Arial Unicode MS" w:hAnsi="Verdana" w:cs="Arial Unicode MS"/>
              </w:rPr>
              <w:fldChar w:fldCharType="separate"/>
            </w:r>
            <w:r w:rsidRPr="00B26146">
              <w:rPr>
                <w:rFonts w:ascii="Verdana" w:eastAsia="Arial Unicode MS" w:hAnsi="Verdana" w:cs="Arial Unicode MS"/>
              </w:rPr>
              <w:t> </w:t>
            </w:r>
            <w:r w:rsidRPr="00B26146">
              <w:rPr>
                <w:rFonts w:ascii="Verdana" w:eastAsia="Arial Unicode MS" w:hAnsi="Verdana" w:cs="Arial Unicode MS"/>
              </w:rPr>
              <w:t> </w:t>
            </w:r>
            <w:r w:rsidRPr="00B26146">
              <w:rPr>
                <w:rFonts w:ascii="Verdana" w:eastAsia="Arial Unicode MS" w:hAnsi="Verdana" w:cs="Arial Unicode MS"/>
              </w:rPr>
              <w:t> </w:t>
            </w:r>
            <w:r w:rsidRPr="00B26146">
              <w:rPr>
                <w:rFonts w:ascii="Verdana" w:eastAsia="Arial Unicode MS" w:hAnsi="Verdana" w:cs="Arial Unicode MS"/>
              </w:rPr>
              <w:t> </w:t>
            </w:r>
            <w:r w:rsidRPr="00B26146">
              <w:rPr>
                <w:rFonts w:ascii="Verdana" w:eastAsia="Arial Unicode MS" w:hAnsi="Verdana" w:cs="Arial Unicode MS"/>
              </w:rPr>
              <w:t> </w:t>
            </w:r>
            <w:r w:rsidRPr="00B26146">
              <w:rPr>
                <w:rFonts w:ascii="Verdana" w:eastAsia="Arial Unicode MS" w:hAnsi="Verdana" w:cs="Arial Unicode MS"/>
              </w:rPr>
              <w:fldChar w:fldCharType="end"/>
            </w:r>
          </w:p>
        </w:tc>
      </w:tr>
      <w:tr w:rsidR="0050336A" w14:paraId="5EB98206" w14:textId="77777777" w:rsidTr="00B55791">
        <w:trPr>
          <w:trHeight w:val="1134"/>
        </w:trPr>
        <w:tc>
          <w:tcPr>
            <w:tcW w:w="1206" w:type="dxa"/>
          </w:tcPr>
          <w:p w14:paraId="7AD2DBE4" w14:textId="77777777" w:rsidR="0050336A" w:rsidRDefault="0050336A" w:rsidP="00B55791">
            <w:pPr>
              <w:pStyle w:val="Question"/>
              <w:ind w:right="0"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88" w:type="dxa"/>
          </w:tcPr>
          <w:p w14:paraId="064AB025" w14:textId="77777777" w:rsidR="0050336A" w:rsidRDefault="0050336A" w:rsidP="00B55791">
            <w:pPr>
              <w:pStyle w:val="Question"/>
              <w:ind w:right="108"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7A5427B9" w14:textId="77777777" w:rsidR="0050336A" w:rsidRDefault="0050336A" w:rsidP="00BC622B">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134" w:type="dxa"/>
          </w:tcPr>
          <w:p w14:paraId="0984CB76" w14:textId="77777777" w:rsidR="0050336A" w:rsidRDefault="0050336A" w:rsidP="00BC622B">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276" w:type="dxa"/>
          </w:tcPr>
          <w:p w14:paraId="7385723C"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617C6440"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467E2D08" w14:textId="654A6EB1" w:rsidR="0050336A" w:rsidRPr="0050336A" w:rsidRDefault="0050336A" w:rsidP="00BC622B">
            <w:pPr>
              <w:pStyle w:val="Question"/>
              <w:tabs>
                <w:tab w:val="left" w:pos="601"/>
                <w:tab w:val="left" w:pos="1034"/>
              </w:tabs>
              <w:ind w:right="177" w:firstLine="0"/>
              <w:rPr>
                <w:rFonts w:ascii="Verdana" w:hAnsi="Verdana" w:cs="Arial"/>
              </w:rPr>
            </w:pPr>
          </w:p>
        </w:tc>
        <w:tc>
          <w:tcPr>
            <w:tcW w:w="1430" w:type="dxa"/>
            <w:gridSpan w:val="2"/>
          </w:tcPr>
          <w:p w14:paraId="57D07DEF"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747C2F3C"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71926A77" w14:textId="6EF8BF51" w:rsidR="0050336A" w:rsidRPr="00B26146" w:rsidRDefault="0050336A" w:rsidP="00B26146">
            <w:pPr>
              <w:pStyle w:val="Question"/>
              <w:tabs>
                <w:tab w:val="left" w:pos="607"/>
              </w:tabs>
              <w:ind w:right="183" w:firstLine="0"/>
              <w:rPr>
                <w:rFonts w:ascii="Verdana" w:hAnsi="Verdana"/>
                <w:b/>
              </w:rPr>
            </w:pPr>
          </w:p>
        </w:tc>
        <w:tc>
          <w:tcPr>
            <w:tcW w:w="1477" w:type="dxa"/>
          </w:tcPr>
          <w:p w14:paraId="190B39EA" w14:textId="77777777" w:rsidR="0050336A" w:rsidRDefault="0050336A" w:rsidP="00B26146">
            <w:pPr>
              <w:pStyle w:val="Question"/>
              <w:tabs>
                <w:tab w:val="left" w:pos="601"/>
                <w:tab w:val="left" w:pos="1034"/>
              </w:tabs>
              <w:ind w:right="183" w:firstLine="0"/>
              <w:rPr>
                <w:rFonts w:ascii="Verdana" w:hAnsi="Verdana"/>
                <w:b/>
              </w:rPr>
            </w:pPr>
            <w:r w:rsidRPr="00B26146">
              <w:rPr>
                <w:rFonts w:ascii="Verdana" w:hAnsi="Verdana"/>
                <w:b/>
              </w:rPr>
              <w:fldChar w:fldCharType="begin">
                <w:ffData>
                  <w:name w:val="Text7"/>
                  <w:enabled/>
                  <w:calcOnExit w:val="0"/>
                  <w:textInput/>
                </w:ffData>
              </w:fldChar>
            </w:r>
            <w:r w:rsidRPr="00B26146">
              <w:rPr>
                <w:rFonts w:ascii="Verdana" w:hAnsi="Verdana"/>
                <w:b/>
              </w:rPr>
              <w:instrText xml:space="preserve"> FORMTEXT </w:instrText>
            </w:r>
            <w:r w:rsidRPr="00B26146">
              <w:rPr>
                <w:rFonts w:ascii="Verdana" w:hAnsi="Verdana"/>
                <w:b/>
              </w:rPr>
            </w:r>
            <w:r w:rsidRPr="00B26146">
              <w:rPr>
                <w:rFonts w:ascii="Verdana" w:hAnsi="Verdana"/>
                <w:b/>
              </w:rPr>
              <w:fldChar w:fldCharType="separate"/>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fldChar w:fldCharType="end"/>
            </w:r>
          </w:p>
        </w:tc>
      </w:tr>
      <w:tr w:rsidR="0050336A" w14:paraId="1BF77091" w14:textId="77777777" w:rsidTr="00B55791">
        <w:trPr>
          <w:trHeight w:val="1134"/>
        </w:trPr>
        <w:tc>
          <w:tcPr>
            <w:tcW w:w="1206" w:type="dxa"/>
          </w:tcPr>
          <w:p w14:paraId="0DBE0CFB" w14:textId="77777777" w:rsidR="0050336A" w:rsidRDefault="0050336A" w:rsidP="00B55791">
            <w:pPr>
              <w:pStyle w:val="Question"/>
              <w:ind w:right="0"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88" w:type="dxa"/>
          </w:tcPr>
          <w:p w14:paraId="4F04A2C5" w14:textId="77777777" w:rsidR="0050336A" w:rsidRDefault="0050336A" w:rsidP="00B55791">
            <w:pPr>
              <w:pStyle w:val="Question"/>
              <w:ind w:right="108"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7FE53222" w14:textId="77777777" w:rsidR="0050336A" w:rsidRDefault="0050336A" w:rsidP="00BC622B">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134" w:type="dxa"/>
          </w:tcPr>
          <w:p w14:paraId="16C14900" w14:textId="77777777" w:rsidR="0050336A" w:rsidRDefault="0050336A" w:rsidP="00BC622B">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276" w:type="dxa"/>
          </w:tcPr>
          <w:p w14:paraId="53042AF9"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61F183EF"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01A4837" w14:textId="34A903D1" w:rsidR="0050336A" w:rsidRPr="0050336A" w:rsidRDefault="0050336A" w:rsidP="00BC622B">
            <w:pPr>
              <w:pStyle w:val="Question"/>
              <w:tabs>
                <w:tab w:val="left" w:pos="601"/>
                <w:tab w:val="left" w:pos="1034"/>
              </w:tabs>
              <w:ind w:right="177" w:firstLine="0"/>
              <w:rPr>
                <w:rFonts w:ascii="Verdana" w:hAnsi="Verdana" w:cs="Arial"/>
              </w:rPr>
            </w:pPr>
          </w:p>
        </w:tc>
        <w:tc>
          <w:tcPr>
            <w:tcW w:w="1430" w:type="dxa"/>
            <w:gridSpan w:val="2"/>
          </w:tcPr>
          <w:p w14:paraId="79429129"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09C7BE05"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5B5116D5" w14:textId="743D9323" w:rsidR="0050336A" w:rsidRPr="00B26146" w:rsidRDefault="0050336A" w:rsidP="00B26146">
            <w:pPr>
              <w:pStyle w:val="Question"/>
              <w:tabs>
                <w:tab w:val="left" w:pos="607"/>
              </w:tabs>
              <w:ind w:right="183" w:firstLine="0"/>
              <w:rPr>
                <w:rFonts w:ascii="Verdana" w:hAnsi="Verdana"/>
                <w:b/>
              </w:rPr>
            </w:pPr>
          </w:p>
        </w:tc>
        <w:tc>
          <w:tcPr>
            <w:tcW w:w="1477" w:type="dxa"/>
          </w:tcPr>
          <w:p w14:paraId="50E5D3B4" w14:textId="77777777" w:rsidR="0050336A" w:rsidRDefault="0050336A" w:rsidP="00B26146">
            <w:pPr>
              <w:pStyle w:val="Question"/>
              <w:tabs>
                <w:tab w:val="left" w:pos="601"/>
                <w:tab w:val="left" w:pos="1034"/>
              </w:tabs>
              <w:ind w:right="183" w:firstLine="0"/>
              <w:rPr>
                <w:rFonts w:ascii="Verdana" w:hAnsi="Verdana"/>
                <w:b/>
              </w:rPr>
            </w:pPr>
            <w:r w:rsidRPr="00B26146">
              <w:rPr>
                <w:rFonts w:ascii="Verdana" w:hAnsi="Verdana"/>
                <w:b/>
              </w:rPr>
              <w:fldChar w:fldCharType="begin">
                <w:ffData>
                  <w:name w:val="Text7"/>
                  <w:enabled/>
                  <w:calcOnExit w:val="0"/>
                  <w:textInput/>
                </w:ffData>
              </w:fldChar>
            </w:r>
            <w:r w:rsidRPr="00B26146">
              <w:rPr>
                <w:rFonts w:ascii="Verdana" w:hAnsi="Verdana"/>
                <w:b/>
              </w:rPr>
              <w:instrText xml:space="preserve"> FORMTEXT </w:instrText>
            </w:r>
            <w:r w:rsidRPr="00B26146">
              <w:rPr>
                <w:rFonts w:ascii="Verdana" w:hAnsi="Verdana"/>
                <w:b/>
              </w:rPr>
            </w:r>
            <w:r w:rsidRPr="00B26146">
              <w:rPr>
                <w:rFonts w:ascii="Verdana" w:hAnsi="Verdana"/>
                <w:b/>
              </w:rPr>
              <w:fldChar w:fldCharType="separate"/>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fldChar w:fldCharType="end"/>
            </w:r>
          </w:p>
        </w:tc>
      </w:tr>
      <w:tr w:rsidR="0050336A" w14:paraId="30839FB0" w14:textId="77777777" w:rsidTr="00B55791">
        <w:trPr>
          <w:trHeight w:val="1134"/>
        </w:trPr>
        <w:tc>
          <w:tcPr>
            <w:tcW w:w="1206" w:type="dxa"/>
          </w:tcPr>
          <w:p w14:paraId="7EA62BC9" w14:textId="77777777" w:rsidR="0050336A" w:rsidRDefault="0050336A" w:rsidP="00B55791">
            <w:pPr>
              <w:pStyle w:val="Question"/>
              <w:ind w:right="0"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88" w:type="dxa"/>
          </w:tcPr>
          <w:p w14:paraId="47EAB84D" w14:textId="77777777" w:rsidR="0050336A" w:rsidRDefault="0050336A" w:rsidP="00B55791">
            <w:pPr>
              <w:pStyle w:val="Question"/>
              <w:ind w:right="108"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12AD4C99" w14:textId="77777777" w:rsidR="0050336A" w:rsidRDefault="0050336A" w:rsidP="00BC622B">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134" w:type="dxa"/>
          </w:tcPr>
          <w:p w14:paraId="1D604F45" w14:textId="77777777" w:rsidR="0050336A" w:rsidRDefault="0050336A" w:rsidP="00BC622B">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276" w:type="dxa"/>
          </w:tcPr>
          <w:p w14:paraId="70640E4D"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49858234"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2CDBAB3" w14:textId="2DAA113D" w:rsidR="0050336A" w:rsidRPr="0050336A" w:rsidRDefault="0050336A" w:rsidP="00BC622B">
            <w:pPr>
              <w:pStyle w:val="Question"/>
              <w:tabs>
                <w:tab w:val="left" w:pos="601"/>
                <w:tab w:val="left" w:pos="1034"/>
              </w:tabs>
              <w:ind w:right="177" w:firstLine="0"/>
              <w:rPr>
                <w:rFonts w:ascii="Verdana" w:hAnsi="Verdana" w:cs="Arial"/>
              </w:rPr>
            </w:pPr>
          </w:p>
        </w:tc>
        <w:tc>
          <w:tcPr>
            <w:tcW w:w="1430" w:type="dxa"/>
            <w:gridSpan w:val="2"/>
          </w:tcPr>
          <w:p w14:paraId="6DA13DFD"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5DD3F55D"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79801414" w14:textId="3E917779" w:rsidR="0050336A" w:rsidRPr="00B26146" w:rsidRDefault="0050336A" w:rsidP="00B26146">
            <w:pPr>
              <w:pStyle w:val="Question"/>
              <w:tabs>
                <w:tab w:val="left" w:pos="607"/>
              </w:tabs>
              <w:ind w:right="183" w:firstLine="0"/>
              <w:rPr>
                <w:rFonts w:ascii="Verdana" w:hAnsi="Verdana"/>
                <w:b/>
              </w:rPr>
            </w:pPr>
          </w:p>
        </w:tc>
        <w:tc>
          <w:tcPr>
            <w:tcW w:w="1477" w:type="dxa"/>
          </w:tcPr>
          <w:p w14:paraId="418F462A" w14:textId="77777777" w:rsidR="0050336A" w:rsidRDefault="0050336A" w:rsidP="00B26146">
            <w:pPr>
              <w:pStyle w:val="Question"/>
              <w:tabs>
                <w:tab w:val="left" w:pos="601"/>
                <w:tab w:val="left" w:pos="1034"/>
              </w:tabs>
              <w:ind w:right="183" w:firstLine="0"/>
              <w:rPr>
                <w:rFonts w:ascii="Verdana" w:hAnsi="Verdana"/>
                <w:b/>
              </w:rPr>
            </w:pPr>
            <w:r w:rsidRPr="00B26146">
              <w:rPr>
                <w:rFonts w:ascii="Verdana" w:hAnsi="Verdana"/>
                <w:b/>
              </w:rPr>
              <w:fldChar w:fldCharType="begin">
                <w:ffData>
                  <w:name w:val="Text7"/>
                  <w:enabled/>
                  <w:calcOnExit w:val="0"/>
                  <w:textInput/>
                </w:ffData>
              </w:fldChar>
            </w:r>
            <w:r w:rsidRPr="00B26146">
              <w:rPr>
                <w:rFonts w:ascii="Verdana" w:hAnsi="Verdana"/>
                <w:b/>
              </w:rPr>
              <w:instrText xml:space="preserve"> FORMTEXT </w:instrText>
            </w:r>
            <w:r w:rsidRPr="00B26146">
              <w:rPr>
                <w:rFonts w:ascii="Verdana" w:hAnsi="Verdana"/>
                <w:b/>
              </w:rPr>
            </w:r>
            <w:r w:rsidRPr="00B26146">
              <w:rPr>
                <w:rFonts w:ascii="Verdana" w:hAnsi="Verdana"/>
                <w:b/>
              </w:rPr>
              <w:fldChar w:fldCharType="separate"/>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fldChar w:fldCharType="end"/>
            </w:r>
          </w:p>
        </w:tc>
      </w:tr>
    </w:tbl>
    <w:p w14:paraId="211C0494" w14:textId="77777777" w:rsidR="009D701B" w:rsidRPr="003C1C0D" w:rsidRDefault="009D701B" w:rsidP="008C6DFC">
      <w:pPr>
        <w:pStyle w:val="Question"/>
        <w:tabs>
          <w:tab w:val="clear" w:pos="-142"/>
        </w:tabs>
        <w:spacing w:before="20"/>
        <w:ind w:firstLine="0"/>
        <w:rPr>
          <w:rFonts w:ascii="Verdana" w:hAnsi="Verdana"/>
        </w:rPr>
      </w:pPr>
    </w:p>
    <w:p w14:paraId="75768F1A" w14:textId="77777777" w:rsidR="00154C9A" w:rsidRPr="001A1FEA" w:rsidRDefault="00154C9A" w:rsidP="00556D0F">
      <w:pPr>
        <w:pStyle w:val="Question"/>
        <w:tabs>
          <w:tab w:val="clear" w:pos="-142"/>
        </w:tabs>
        <w:spacing w:before="20"/>
        <w:ind w:firstLine="0"/>
        <w:rPr>
          <w:rFonts w:ascii="Verdana" w:hAnsi="Verdana"/>
          <w:b/>
          <w:bCs/>
        </w:rPr>
      </w:pPr>
    </w:p>
    <w:p w14:paraId="7FFD481C" w14:textId="77777777" w:rsidR="00EA7F47" w:rsidRDefault="00EA7F47">
      <w:pPr>
        <w:rPr>
          <w:rFonts w:ascii="Verdana" w:eastAsia="Times New Roman" w:hAnsi="Verdana" w:cs="Times New Roman"/>
          <w:b/>
          <w:sz w:val="18"/>
          <w:szCs w:val="20"/>
          <w:lang w:eastAsia="en-GB"/>
        </w:rPr>
      </w:pPr>
    </w:p>
    <w:p w14:paraId="30F73031" w14:textId="77777777" w:rsidR="00736E72" w:rsidRDefault="00736E72">
      <w:pPr>
        <w:rPr>
          <w:rFonts w:ascii="Verdana" w:eastAsia="Times New Roman" w:hAnsi="Verdana" w:cs="Times New Roman"/>
          <w:b/>
          <w:sz w:val="18"/>
          <w:szCs w:val="20"/>
          <w:lang w:eastAsia="en-GB"/>
        </w:rPr>
      </w:pPr>
    </w:p>
    <w:p w14:paraId="31F53A5D" w14:textId="77777777" w:rsidR="00736E72" w:rsidRDefault="00736E72">
      <w:pPr>
        <w:rPr>
          <w:rFonts w:ascii="Verdana" w:eastAsia="Times New Roman" w:hAnsi="Verdana" w:cs="Times New Roman"/>
          <w:b/>
          <w:sz w:val="18"/>
          <w:szCs w:val="20"/>
          <w:lang w:eastAsia="en-GB"/>
        </w:rPr>
      </w:pPr>
    </w:p>
    <w:p w14:paraId="7D61DC50" w14:textId="52B49319" w:rsidR="00736E72" w:rsidRDefault="00736E72">
      <w:pPr>
        <w:rPr>
          <w:rFonts w:ascii="Verdana" w:eastAsia="Times New Roman" w:hAnsi="Verdana" w:cs="Times New Roman"/>
          <w:b/>
          <w:sz w:val="18"/>
          <w:szCs w:val="20"/>
          <w:lang w:eastAsia="en-GB"/>
        </w:rPr>
        <w:sectPr w:rsidR="00736E72" w:rsidSect="002A0F5F">
          <w:pgSz w:w="11901" w:h="16846" w:code="9"/>
          <w:pgMar w:top="1276" w:right="680" w:bottom="907" w:left="3402" w:header="567" w:footer="482" w:gutter="0"/>
          <w:pgNumType w:chapStyle="1"/>
          <w:cols w:space="720"/>
          <w:titlePg/>
        </w:sectPr>
      </w:pPr>
    </w:p>
    <w:p w14:paraId="5B418813" w14:textId="23D3E017" w:rsidR="0094495C" w:rsidRDefault="0094495C">
      <w:pPr>
        <w:rPr>
          <w:rFonts w:ascii="Verdana" w:eastAsia="Times New Roman" w:hAnsi="Verdana" w:cs="Times New Roman"/>
          <w:b/>
          <w:sz w:val="18"/>
          <w:szCs w:val="20"/>
          <w:lang w:eastAsia="en-GB"/>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4495C" w:rsidRPr="00E03255" w14:paraId="0D6BD165" w14:textId="77777777" w:rsidTr="0094495C">
        <w:trPr>
          <w:trHeight w:hRule="exact" w:val="903"/>
        </w:trPr>
        <w:tc>
          <w:tcPr>
            <w:tcW w:w="2268" w:type="dxa"/>
            <w:shd w:val="clear" w:color="auto" w:fill="701B45"/>
            <w:vAlign w:val="center"/>
          </w:tcPr>
          <w:p w14:paraId="28E58156" w14:textId="40C23FE9" w:rsidR="0094495C" w:rsidRPr="00EB352E" w:rsidRDefault="0094495C" w:rsidP="00B03385">
            <w:pPr>
              <w:pStyle w:val="Sectionheading"/>
              <w:tabs>
                <w:tab w:val="right" w:pos="-142"/>
              </w:tabs>
              <w:spacing w:before="0"/>
              <w:ind w:right="142"/>
              <w:jc w:val="right"/>
              <w:rPr>
                <w:rFonts w:ascii="Verdana" w:hAnsi="Verdana"/>
                <w:sz w:val="32"/>
              </w:rPr>
            </w:pPr>
            <w:r w:rsidRPr="00EB352E">
              <w:rPr>
                <w:rFonts w:ascii="Verdana" w:hAnsi="Verdana"/>
              </w:rPr>
              <w:br w:type="page"/>
            </w:r>
            <w:r w:rsidRPr="00EB352E">
              <w:rPr>
                <w:rFonts w:ascii="Verdana" w:hAnsi="Verdana"/>
              </w:rPr>
              <w:br w:type="page"/>
            </w:r>
            <w:r w:rsidR="00DE0428">
              <w:rPr>
                <w:rFonts w:ascii="Verdana" w:hAnsi="Verdana"/>
                <w:sz w:val="32"/>
              </w:rPr>
              <w:t>6</w:t>
            </w:r>
          </w:p>
        </w:tc>
        <w:tc>
          <w:tcPr>
            <w:tcW w:w="7825" w:type="dxa"/>
            <w:shd w:val="clear" w:color="auto" w:fill="701B45"/>
            <w:vAlign w:val="center"/>
          </w:tcPr>
          <w:p w14:paraId="079F82DB" w14:textId="31A14B6C" w:rsidR="0094495C" w:rsidRPr="00E03255" w:rsidRDefault="00974468" w:rsidP="00B03385">
            <w:pPr>
              <w:pStyle w:val="Sectionheading"/>
              <w:spacing w:before="0"/>
              <w:rPr>
                <w:rFonts w:ascii="Verdana" w:hAnsi="Verdana"/>
              </w:rPr>
            </w:pPr>
            <w:r>
              <w:rPr>
                <w:rFonts w:ascii="Verdana" w:hAnsi="Verdana"/>
              </w:rPr>
              <w:t>C</w:t>
            </w:r>
            <w:r w:rsidR="0094495C" w:rsidRPr="00E03255">
              <w:rPr>
                <w:rFonts w:ascii="Verdana" w:hAnsi="Verdana"/>
              </w:rPr>
              <w:t>ontrolled functions – Appointed Representatives</w:t>
            </w:r>
          </w:p>
        </w:tc>
      </w:tr>
    </w:tbl>
    <w:p w14:paraId="7C4CCE41" w14:textId="77777777" w:rsidR="0094495C" w:rsidRDefault="0094495C" w:rsidP="0094495C">
      <w:pPr>
        <w:pStyle w:val="Question"/>
        <w:tabs>
          <w:tab w:val="clear" w:pos="-142"/>
        </w:tabs>
        <w:spacing w:before="20"/>
        <w:ind w:firstLine="0"/>
        <w:rPr>
          <w:rFonts w:ascii="Verdana" w:hAnsi="Verdana"/>
        </w:rPr>
      </w:pPr>
    </w:p>
    <w:p w14:paraId="184EB334" w14:textId="77777777" w:rsidR="00BA2722" w:rsidRPr="001309EF" w:rsidRDefault="00BA2722" w:rsidP="00BA2722">
      <w:pPr>
        <w:pStyle w:val="Question"/>
        <w:tabs>
          <w:tab w:val="clear" w:pos="-142"/>
        </w:tabs>
        <w:spacing w:before="20"/>
        <w:ind w:firstLine="0"/>
        <w:rPr>
          <w:rFonts w:ascii="Verdana" w:hAnsi="Verdana"/>
        </w:rPr>
      </w:pPr>
      <w:r w:rsidRPr="00851FFE">
        <w:rPr>
          <w:rFonts w:ascii="Verdana" w:hAnsi="Verdana"/>
        </w:rPr>
        <w:t>For limited permission consumer credit firms that are also appointed representatives, only the customer function is relevant in this section. For these firms, relevant senior management functions apply instead of the governing functions (ie CF1 (AR), CF3 (AR), CF4 (AR) and CF5 (AR)). We do not expect this to apply to many firms.</w:t>
      </w:r>
    </w:p>
    <w:p w14:paraId="0492E197" w14:textId="4A872F0A" w:rsidR="00387FEA" w:rsidRPr="00387FEA" w:rsidRDefault="00AE3C2F" w:rsidP="00387FEA">
      <w:pPr>
        <w:pStyle w:val="Question"/>
        <w:rPr>
          <w:rFonts w:ascii="Verdana" w:hAnsi="Verdana"/>
          <w:b/>
        </w:rPr>
      </w:pPr>
      <w:r w:rsidRPr="00B27110">
        <w:rPr>
          <w:rFonts w:ascii="Verdana" w:hAnsi="Verdana"/>
          <w:b/>
        </w:rPr>
        <w:tab/>
      </w:r>
      <w:r w:rsidR="00BA2722">
        <w:rPr>
          <w:rFonts w:ascii="Verdana" w:hAnsi="Verdana"/>
          <w:b/>
        </w:rPr>
        <w:t>6</w:t>
      </w:r>
      <w:r w:rsidRPr="00B27110">
        <w:rPr>
          <w:rFonts w:ascii="Verdana" w:hAnsi="Verdana"/>
          <w:b/>
        </w:rPr>
        <w:t>.</w:t>
      </w:r>
      <w:r w:rsidR="00BA2722">
        <w:rPr>
          <w:rFonts w:ascii="Verdana" w:hAnsi="Verdana"/>
          <w:b/>
        </w:rPr>
        <w:t>1</w:t>
      </w:r>
      <w:r w:rsidRPr="00B27110">
        <w:rPr>
          <w:rFonts w:ascii="Verdana" w:hAnsi="Verdana"/>
          <w:b/>
        </w:rPr>
        <w:tab/>
      </w:r>
      <w:r w:rsidR="00387FEA" w:rsidRPr="00387FEA">
        <w:rPr>
          <w:rFonts w:ascii="Verdana" w:hAnsi="Verdana"/>
          <w:b/>
        </w:rPr>
        <w:t xml:space="preserve">For applications from a single firm, tick the boxes that correspond to the controlled functions to be performed. If the controlled functions are to be performed for more than one firm, go to </w:t>
      </w:r>
      <w:r w:rsidR="00AA4714">
        <w:rPr>
          <w:rFonts w:ascii="Verdana" w:hAnsi="Verdana"/>
          <w:b/>
        </w:rPr>
        <w:t>Q</w:t>
      </w:r>
      <w:r w:rsidR="00387FEA" w:rsidRPr="00387FEA">
        <w:rPr>
          <w:rFonts w:ascii="Verdana" w:hAnsi="Verdana"/>
          <w:b/>
        </w:rPr>
        <w:t xml:space="preserve">uestion </w:t>
      </w:r>
      <w:r w:rsidR="00AA4714">
        <w:rPr>
          <w:rFonts w:ascii="Verdana" w:hAnsi="Verdana"/>
          <w:b/>
        </w:rPr>
        <w:t>6.4</w:t>
      </w:r>
      <w:r w:rsidR="00387FEA" w:rsidRPr="00387FEA">
        <w:rPr>
          <w:rFonts w:ascii="Verdana" w:hAnsi="Verdana"/>
          <w:b/>
        </w:rPr>
        <w:t>.</w:t>
      </w:r>
    </w:p>
    <w:p w14:paraId="076AD1EA" w14:textId="77777777" w:rsidR="00387FEA" w:rsidRDefault="00387FEA" w:rsidP="00387FEA">
      <w:pPr>
        <w:pStyle w:val="Question"/>
        <w:tabs>
          <w:tab w:val="clear" w:pos="-142"/>
        </w:tabs>
        <w:spacing w:before="20"/>
        <w:ind w:firstLine="0"/>
        <w:rPr>
          <w:rFonts w:ascii="Verdana" w:hAnsi="Verdana"/>
          <w:b/>
          <w:bCs/>
        </w:rPr>
      </w:pPr>
    </w:p>
    <w:p w14:paraId="3B88097C" w14:textId="771A1384" w:rsidR="00387FEA" w:rsidRPr="00DC4240" w:rsidRDefault="00387FEA" w:rsidP="00387FEA">
      <w:pPr>
        <w:pStyle w:val="Question"/>
        <w:tabs>
          <w:tab w:val="clear" w:pos="-142"/>
        </w:tabs>
        <w:spacing w:before="20"/>
        <w:ind w:firstLine="0"/>
        <w:rPr>
          <w:rFonts w:ascii="Verdana" w:hAnsi="Verdana"/>
          <w:b/>
          <w:u w:val="single"/>
        </w:rPr>
      </w:pPr>
      <w:r w:rsidRPr="00DC4240">
        <w:rPr>
          <w:rFonts w:ascii="Verdana" w:hAnsi="Verdana"/>
          <w:b/>
          <w:u w:val="single"/>
        </w:rPr>
        <w:t>Significant influence functions</w:t>
      </w:r>
    </w:p>
    <w:p w14:paraId="3B499EA3" w14:textId="5F5DDEFC" w:rsidR="00AE3C2F" w:rsidRDefault="00AE3C2F" w:rsidP="00387FE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r>
      <w:r w:rsidR="001C47BB">
        <w:rPr>
          <w:rFonts w:ascii="Verdana" w:hAnsi="Verdana"/>
        </w:rPr>
        <w:t>CF 1 (AR) Director function</w:t>
      </w:r>
    </w:p>
    <w:p w14:paraId="07CDEAF4" w14:textId="77777777" w:rsidR="00707DB2" w:rsidRDefault="00707DB2" w:rsidP="00707DB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CF 2 (AR) Non-executive director function</w:t>
      </w:r>
    </w:p>
    <w:p w14:paraId="1257A929" w14:textId="7D7CBB86" w:rsidR="00AE3C2F" w:rsidRPr="003C1C0D" w:rsidRDefault="00AE3C2F" w:rsidP="00AE3C2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1C47BB">
        <w:rPr>
          <w:rFonts w:ascii="Verdana" w:hAnsi="Verdana"/>
        </w:rPr>
        <w:t>CF 3 (AR) Chief executive function</w:t>
      </w:r>
    </w:p>
    <w:p w14:paraId="48014A7C" w14:textId="784F36DB" w:rsidR="00AE3C2F" w:rsidRDefault="00AE3C2F" w:rsidP="00AE3C2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1C47BB">
        <w:rPr>
          <w:rFonts w:ascii="Verdana" w:hAnsi="Verdana"/>
        </w:rPr>
        <w:t>CF 4 (AR) Partner function</w:t>
      </w:r>
    </w:p>
    <w:p w14:paraId="04658C43" w14:textId="6835F546" w:rsidR="001C47BB" w:rsidRPr="003C1C0D" w:rsidRDefault="001C47BB" w:rsidP="001C47B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CF </w:t>
      </w:r>
      <w:r w:rsidR="00FC0F37">
        <w:rPr>
          <w:rFonts w:ascii="Verdana" w:hAnsi="Verdana"/>
        </w:rPr>
        <w:t>5</w:t>
      </w:r>
      <w:r>
        <w:rPr>
          <w:rFonts w:ascii="Verdana" w:hAnsi="Verdana"/>
        </w:rPr>
        <w:t xml:space="preserve"> (AR) </w:t>
      </w:r>
      <w:r w:rsidR="00FC0F37">
        <w:rPr>
          <w:rFonts w:ascii="Verdana" w:hAnsi="Verdana"/>
        </w:rPr>
        <w:t xml:space="preserve">Director of an unincorporated association </w:t>
      </w:r>
      <w:r>
        <w:rPr>
          <w:rFonts w:ascii="Verdana" w:hAnsi="Verdana"/>
        </w:rPr>
        <w:t>function</w:t>
      </w:r>
    </w:p>
    <w:p w14:paraId="11F879CE" w14:textId="13F3B949" w:rsidR="001C47BB" w:rsidRDefault="001C47BB" w:rsidP="00AE3C2F">
      <w:pPr>
        <w:pStyle w:val="Question"/>
        <w:tabs>
          <w:tab w:val="clear" w:pos="-142"/>
        </w:tabs>
        <w:spacing w:before="20"/>
        <w:ind w:firstLine="0"/>
        <w:rPr>
          <w:rFonts w:ascii="Verdana" w:hAnsi="Verdana"/>
        </w:rPr>
      </w:pPr>
    </w:p>
    <w:p w14:paraId="15376876" w14:textId="16C71280" w:rsidR="00FC0F37" w:rsidRPr="00387FEA" w:rsidRDefault="00FC0F37" w:rsidP="00FC0F37">
      <w:pPr>
        <w:pStyle w:val="Question"/>
        <w:tabs>
          <w:tab w:val="clear" w:pos="-142"/>
        </w:tabs>
        <w:spacing w:before="20"/>
        <w:ind w:firstLine="0"/>
        <w:rPr>
          <w:rFonts w:ascii="Verdana" w:hAnsi="Verdana"/>
          <w:b/>
          <w:bCs/>
        </w:rPr>
      </w:pPr>
      <w:r>
        <w:rPr>
          <w:rFonts w:ascii="Verdana" w:hAnsi="Verdana"/>
          <w:b/>
          <w:bCs/>
        </w:rPr>
        <w:t>Senio</w:t>
      </w:r>
      <w:r w:rsidR="007C3458">
        <w:rPr>
          <w:rFonts w:ascii="Verdana" w:hAnsi="Verdana"/>
          <w:b/>
          <w:bCs/>
        </w:rPr>
        <w:t xml:space="preserve">r Management </w:t>
      </w:r>
      <w:r w:rsidRPr="00387FEA">
        <w:rPr>
          <w:rFonts w:ascii="Verdana" w:hAnsi="Verdana"/>
          <w:b/>
          <w:bCs/>
        </w:rPr>
        <w:t>functions</w:t>
      </w:r>
      <w:r w:rsidR="00980011">
        <w:rPr>
          <w:rFonts w:ascii="Verdana" w:hAnsi="Verdana"/>
          <w:b/>
          <w:bCs/>
        </w:rPr>
        <w:t xml:space="preserve"> </w:t>
      </w:r>
      <w:r w:rsidR="00980011" w:rsidRPr="00651F11">
        <w:rPr>
          <w:rFonts w:ascii="Verdana" w:hAnsi="Verdana"/>
        </w:rPr>
        <w:t>(only applicable for limited permission consumer credit firms that are ARs for other businesses)</w:t>
      </w:r>
    </w:p>
    <w:p w14:paraId="09AF20FB" w14:textId="361137A5" w:rsidR="00FC0F37" w:rsidRDefault="00FC0F37" w:rsidP="00FC0F3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r>
      <w:r w:rsidR="007C3458">
        <w:rPr>
          <w:rFonts w:ascii="Verdana" w:hAnsi="Verdana"/>
        </w:rPr>
        <w:t>SM</w:t>
      </w:r>
      <w:r>
        <w:rPr>
          <w:rFonts w:ascii="Verdana" w:hAnsi="Verdana"/>
        </w:rPr>
        <w:t xml:space="preserve">F 1 (AR) </w:t>
      </w:r>
      <w:r w:rsidR="007C3458">
        <w:rPr>
          <w:rFonts w:ascii="Verdana" w:hAnsi="Verdana"/>
        </w:rPr>
        <w:t xml:space="preserve">Chief Executive </w:t>
      </w:r>
      <w:r>
        <w:rPr>
          <w:rFonts w:ascii="Verdana" w:hAnsi="Verdana"/>
        </w:rPr>
        <w:t>function</w:t>
      </w:r>
    </w:p>
    <w:p w14:paraId="1E90F3CF" w14:textId="619F9326" w:rsidR="00FC0F37" w:rsidRPr="003C1C0D" w:rsidRDefault="00FC0F37" w:rsidP="00FC0F3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7C3458">
        <w:rPr>
          <w:rFonts w:ascii="Verdana" w:hAnsi="Verdana"/>
        </w:rPr>
        <w:t>SMF</w:t>
      </w:r>
      <w:r>
        <w:rPr>
          <w:rFonts w:ascii="Verdana" w:hAnsi="Verdana"/>
        </w:rPr>
        <w:t xml:space="preserve"> 3 (AR) </w:t>
      </w:r>
      <w:r w:rsidR="007C3458">
        <w:rPr>
          <w:rFonts w:ascii="Verdana" w:hAnsi="Verdana"/>
        </w:rPr>
        <w:t xml:space="preserve">Executive Director </w:t>
      </w:r>
      <w:r>
        <w:rPr>
          <w:rFonts w:ascii="Verdana" w:hAnsi="Verdana"/>
        </w:rPr>
        <w:t>function</w:t>
      </w:r>
    </w:p>
    <w:p w14:paraId="39E60FA3" w14:textId="0F5F449A" w:rsidR="00FC0F37" w:rsidRDefault="00FC0F37" w:rsidP="00FC0F3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7C3458">
        <w:rPr>
          <w:rFonts w:ascii="Verdana" w:hAnsi="Verdana"/>
        </w:rPr>
        <w:t xml:space="preserve">SMF </w:t>
      </w:r>
      <w:r w:rsidR="0004478C">
        <w:rPr>
          <w:rFonts w:ascii="Verdana" w:hAnsi="Verdana"/>
        </w:rPr>
        <w:t>4</w:t>
      </w:r>
      <w:r>
        <w:rPr>
          <w:rFonts w:ascii="Verdana" w:hAnsi="Verdana"/>
        </w:rPr>
        <w:t xml:space="preserve"> (AR) Partner function</w:t>
      </w:r>
    </w:p>
    <w:p w14:paraId="0817D447" w14:textId="73F62288" w:rsidR="00FC0F37" w:rsidRDefault="00FC0F37" w:rsidP="00AE3C2F">
      <w:pPr>
        <w:pStyle w:val="Question"/>
        <w:tabs>
          <w:tab w:val="clear" w:pos="-142"/>
        </w:tabs>
        <w:spacing w:before="20"/>
        <w:ind w:firstLine="0"/>
        <w:rPr>
          <w:rFonts w:ascii="Verdana" w:hAnsi="Verdana"/>
        </w:rPr>
      </w:pPr>
    </w:p>
    <w:p w14:paraId="09534076" w14:textId="5841FC1C" w:rsidR="00651F11" w:rsidRPr="00387FEA" w:rsidRDefault="00651F11" w:rsidP="00651F11">
      <w:pPr>
        <w:pStyle w:val="Question"/>
        <w:tabs>
          <w:tab w:val="clear" w:pos="-142"/>
        </w:tabs>
        <w:spacing w:before="20"/>
        <w:ind w:firstLine="0"/>
        <w:rPr>
          <w:rFonts w:ascii="Verdana" w:hAnsi="Verdana"/>
          <w:b/>
          <w:bCs/>
        </w:rPr>
      </w:pPr>
      <w:r>
        <w:rPr>
          <w:rFonts w:ascii="Verdana" w:hAnsi="Verdana"/>
          <w:b/>
          <w:bCs/>
        </w:rPr>
        <w:t xml:space="preserve">Customer </w:t>
      </w:r>
      <w:r w:rsidRPr="00387FEA">
        <w:rPr>
          <w:rFonts w:ascii="Verdana" w:hAnsi="Verdana"/>
          <w:b/>
          <w:bCs/>
        </w:rPr>
        <w:t>function</w:t>
      </w:r>
      <w:r>
        <w:rPr>
          <w:rFonts w:ascii="Verdana" w:hAnsi="Verdana"/>
          <w:b/>
          <w:bCs/>
        </w:rPr>
        <w:t xml:space="preserve"> </w:t>
      </w:r>
    </w:p>
    <w:p w14:paraId="59DCA078" w14:textId="5CD48A88" w:rsidR="00651F11" w:rsidRDefault="00651F11" w:rsidP="00651F1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CF 30 (AR) Customer function</w:t>
      </w:r>
    </w:p>
    <w:p w14:paraId="0DA70A01" w14:textId="2971D1A9" w:rsidR="00A352BC" w:rsidRPr="00B27110" w:rsidRDefault="00A352BC" w:rsidP="00A352BC">
      <w:pPr>
        <w:pStyle w:val="Question"/>
        <w:rPr>
          <w:rFonts w:ascii="Verdana" w:hAnsi="Verdana"/>
          <w:b/>
        </w:rPr>
      </w:pPr>
      <w:r w:rsidRPr="00B27110">
        <w:rPr>
          <w:rFonts w:ascii="Verdana" w:hAnsi="Verdana"/>
          <w:b/>
        </w:rPr>
        <w:tab/>
      </w:r>
      <w:r>
        <w:rPr>
          <w:rFonts w:ascii="Verdana" w:hAnsi="Verdana"/>
          <w:b/>
        </w:rPr>
        <w:t>6.2</w:t>
      </w:r>
      <w:r w:rsidRPr="00ED1D1E">
        <w:rPr>
          <w:rFonts w:ascii="Verdana" w:hAnsi="Verdana"/>
          <w:b/>
        </w:rPr>
        <w:tab/>
      </w:r>
      <w:r w:rsidR="00734F48">
        <w:rPr>
          <w:rFonts w:ascii="Verdana" w:hAnsi="Verdana"/>
          <w:b/>
        </w:rPr>
        <w:t>Candidate’s j</w:t>
      </w:r>
      <w:r>
        <w:rPr>
          <w:rFonts w:ascii="Verdana" w:hAnsi="Verdana"/>
          <w:b/>
        </w:rPr>
        <w:t>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352BC" w:rsidRPr="00E0460D" w14:paraId="59E3FE44" w14:textId="77777777" w:rsidTr="00151E93">
        <w:trPr>
          <w:trHeight w:hRule="exact" w:val="397"/>
        </w:trPr>
        <w:tc>
          <w:tcPr>
            <w:tcW w:w="7088" w:type="dxa"/>
            <w:vAlign w:val="center"/>
          </w:tcPr>
          <w:p w14:paraId="5C378B33" w14:textId="77777777" w:rsidR="00A352BC" w:rsidRPr="00E0460D" w:rsidRDefault="00A352BC"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E1B6143" w14:textId="5E4220FD" w:rsidR="00AC7B7F" w:rsidRDefault="00AC7B7F" w:rsidP="00AC7B7F">
      <w:pPr>
        <w:pStyle w:val="Question"/>
        <w:rPr>
          <w:rFonts w:ascii="Verdana" w:hAnsi="Verdana"/>
          <w:b/>
        </w:rPr>
      </w:pPr>
      <w:r>
        <w:rPr>
          <w:rFonts w:ascii="Verdana" w:hAnsi="Verdana"/>
          <w:b/>
        </w:rPr>
        <w:tab/>
      </w:r>
      <w:r w:rsidR="00AA4714">
        <w:rPr>
          <w:rFonts w:ascii="Verdana" w:hAnsi="Verdana"/>
          <w:b/>
        </w:rPr>
        <w:t>6.</w:t>
      </w:r>
      <w:r w:rsidR="00F4393A">
        <w:rPr>
          <w:rFonts w:ascii="Verdana" w:hAnsi="Verdana"/>
          <w:b/>
        </w:rPr>
        <w:t>3</w:t>
      </w:r>
      <w:r>
        <w:rPr>
          <w:rFonts w:ascii="Verdana" w:hAnsi="Verdana"/>
          <w:b/>
        </w:rPr>
        <w:tab/>
      </w:r>
      <w:r w:rsidR="0086191E">
        <w:rPr>
          <w:rFonts w:ascii="Verdana" w:hAnsi="Verdana"/>
          <w:b/>
        </w:rPr>
        <w:t>When will the candidate start using the functions?</w:t>
      </w:r>
      <w:r w:rsidR="009A432D">
        <w:rPr>
          <w:rFonts w:ascii="Verdana" w:hAnsi="Verdana"/>
          <w:b/>
        </w:rPr>
        <w:t xml:space="preserve"> (dd/mm/yyyy)</w:t>
      </w:r>
    </w:p>
    <w:p w14:paraId="016B779B" w14:textId="67819888" w:rsidR="00473868" w:rsidRPr="00BE4699" w:rsidRDefault="00473868" w:rsidP="00473868">
      <w:pPr>
        <w:pStyle w:val="Question"/>
        <w:tabs>
          <w:tab w:val="clear" w:pos="-142"/>
        </w:tabs>
        <w:spacing w:before="20"/>
        <w:ind w:firstLine="0"/>
        <w:rPr>
          <w:rFonts w:ascii="Verdana" w:hAnsi="Verdana"/>
        </w:rPr>
      </w:pPr>
      <w:r w:rsidRPr="00BE4699">
        <w:rPr>
          <w:rFonts w:ascii="Verdana" w:hAnsi="Verdana"/>
        </w:rPr>
        <w:t xml:space="preserve">For example, </w:t>
      </w:r>
      <w:r w:rsidR="00FD4386">
        <w:rPr>
          <w:rFonts w:ascii="Verdana" w:hAnsi="Verdana"/>
        </w:rPr>
        <w:t>09</w:t>
      </w:r>
      <w:r w:rsidR="00FD4386" w:rsidRPr="00BE4699">
        <w:rPr>
          <w:rFonts w:ascii="Verdana" w:hAnsi="Verdana"/>
        </w:rPr>
        <w:t xml:space="preserve"> </w:t>
      </w:r>
      <w:r w:rsidR="00FD4386">
        <w:rPr>
          <w:rFonts w:ascii="Verdana" w:hAnsi="Verdana"/>
        </w:rPr>
        <w:t>07</w:t>
      </w:r>
      <w:r w:rsidRPr="00BE4699">
        <w:rPr>
          <w:rFonts w:ascii="Verdana" w:hAnsi="Verdana"/>
        </w:rPr>
        <w:t xml:space="preserve"> </w:t>
      </w:r>
      <w:r w:rsidR="00FB5F1E">
        <w:rPr>
          <w:rFonts w:ascii="Verdana" w:hAnsi="Verdana"/>
        </w:rPr>
        <w:t>2024</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AC7B7F" w:rsidRPr="00B27110" w14:paraId="565542FF" w14:textId="77777777" w:rsidTr="00B03385">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C2DD73B" w14:textId="77777777" w:rsidR="00AC7B7F" w:rsidRPr="00B27110" w:rsidRDefault="00AC7B7F"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5A6D81C" w14:textId="77777777" w:rsidR="00AC7B7F" w:rsidRPr="00B27110" w:rsidRDefault="00AC7B7F"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CBD96AB" w14:textId="77777777" w:rsidR="00AC7B7F" w:rsidRPr="00B27110" w:rsidRDefault="00AC7B7F" w:rsidP="00B0338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049F890" w14:textId="77777777" w:rsidR="00AC7B7F" w:rsidRPr="00B27110" w:rsidRDefault="00AC7B7F"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0D16901" w14:textId="77777777" w:rsidR="00AC7B7F" w:rsidRPr="00B27110" w:rsidRDefault="00AC7B7F"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CB62A27" w14:textId="77777777" w:rsidR="00AC7B7F" w:rsidRPr="00B27110" w:rsidRDefault="00AC7B7F" w:rsidP="00B0338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437BC507" w14:textId="77777777" w:rsidR="00AC7B7F" w:rsidRPr="00B27110" w:rsidRDefault="00AC7B7F"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E42737B" w14:textId="77777777" w:rsidR="00AC7B7F" w:rsidRPr="00B27110" w:rsidRDefault="00AC7B7F"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3BF1E518" w14:textId="77777777" w:rsidR="00736E72" w:rsidRDefault="00736E72">
      <w:pPr>
        <w:rPr>
          <w:rFonts w:ascii="Verdana" w:hAnsi="Verdana"/>
          <w:b/>
        </w:rPr>
      </w:pPr>
    </w:p>
    <w:p w14:paraId="636FD1D6" w14:textId="77777777" w:rsidR="00736E72" w:rsidRDefault="00736E72">
      <w:pPr>
        <w:rPr>
          <w:rFonts w:ascii="Verdana" w:hAnsi="Verdana"/>
          <w:b/>
        </w:rPr>
      </w:pPr>
    </w:p>
    <w:p w14:paraId="5DFE0F7C" w14:textId="49EEA654" w:rsidR="00154C9A" w:rsidRDefault="00154C9A">
      <w:pPr>
        <w:rPr>
          <w:rFonts w:ascii="Verdana" w:eastAsia="Times New Roman" w:hAnsi="Verdana" w:cs="Times New Roman"/>
          <w:b/>
          <w:sz w:val="18"/>
          <w:szCs w:val="20"/>
          <w:lang w:eastAsia="en-GB"/>
        </w:rPr>
      </w:pPr>
      <w:r>
        <w:rPr>
          <w:rFonts w:ascii="Verdana" w:hAnsi="Verdana"/>
          <w:b/>
        </w:rPr>
        <w:br w:type="page"/>
      </w:r>
    </w:p>
    <w:p w14:paraId="3E27E7E2" w14:textId="2308601A" w:rsidR="00154C9A" w:rsidRDefault="00154C9A" w:rsidP="00154C9A">
      <w:pPr>
        <w:pStyle w:val="Question"/>
        <w:rPr>
          <w:rFonts w:ascii="Verdana" w:hAnsi="Verdana"/>
          <w:b/>
        </w:rPr>
      </w:pPr>
      <w:r>
        <w:rPr>
          <w:rFonts w:ascii="Verdana" w:hAnsi="Verdana"/>
          <w:b/>
        </w:rPr>
        <w:lastRenderedPageBreak/>
        <w:tab/>
      </w:r>
      <w:r w:rsidR="0003500F">
        <w:rPr>
          <w:rFonts w:ascii="Verdana" w:hAnsi="Verdana"/>
          <w:b/>
        </w:rPr>
        <w:t>6.4</w:t>
      </w:r>
      <w:r>
        <w:rPr>
          <w:rFonts w:ascii="Verdana" w:hAnsi="Verdana"/>
          <w:b/>
        </w:rPr>
        <w:tab/>
        <w:t>Complete this section only if the application is on behalf of more than one firm.</w:t>
      </w:r>
    </w:p>
    <w:p w14:paraId="687AC5CB" w14:textId="2943A028" w:rsidR="00154C9A" w:rsidRDefault="00154C9A" w:rsidP="00154C9A">
      <w:pPr>
        <w:rPr>
          <w:rFonts w:ascii="Verdana" w:eastAsia="Times New Roman" w:hAnsi="Verdana" w:cs="Times New Roman"/>
          <w:bCs/>
          <w:sz w:val="18"/>
          <w:szCs w:val="20"/>
          <w:lang w:eastAsia="en-GB"/>
        </w:rPr>
      </w:pPr>
      <w:r>
        <w:rPr>
          <w:rFonts w:ascii="Verdana" w:eastAsia="Times New Roman" w:hAnsi="Verdana" w:cs="Times New Roman"/>
          <w:bCs/>
          <w:sz w:val="18"/>
          <w:szCs w:val="20"/>
          <w:lang w:eastAsia="en-GB"/>
        </w:rPr>
        <w:t>List all firms within the group (including the firm entered in Question 2.1) for which the candidate requires approval and the requested controlled function for that firm.</w:t>
      </w:r>
    </w:p>
    <w:tbl>
      <w:tblPr>
        <w:tblStyle w:val="TableGrid"/>
        <w:tblW w:w="0" w:type="auto"/>
        <w:tblInd w:w="-1168" w:type="dxa"/>
        <w:tblLayout w:type="fixed"/>
        <w:tblLook w:val="04A0" w:firstRow="1" w:lastRow="0" w:firstColumn="1" w:lastColumn="0" w:noHBand="0" w:noVBand="1"/>
      </w:tblPr>
      <w:tblGrid>
        <w:gridCol w:w="1418"/>
        <w:gridCol w:w="1985"/>
        <w:gridCol w:w="1701"/>
        <w:gridCol w:w="2268"/>
        <w:gridCol w:w="1831"/>
      </w:tblGrid>
      <w:tr w:rsidR="00154C9A" w14:paraId="01B2E1F5" w14:textId="77777777" w:rsidTr="00FB5F1E">
        <w:tc>
          <w:tcPr>
            <w:tcW w:w="1418" w:type="dxa"/>
            <w:shd w:val="clear" w:color="auto" w:fill="D9D9D9" w:themeFill="background1" w:themeFillShade="D9"/>
          </w:tcPr>
          <w:p w14:paraId="60938851" w14:textId="77777777" w:rsidR="00154C9A" w:rsidRDefault="00154C9A" w:rsidP="00B03385">
            <w:pPr>
              <w:pStyle w:val="Question"/>
              <w:tabs>
                <w:tab w:val="clear" w:pos="284"/>
              </w:tabs>
              <w:ind w:right="386" w:firstLine="0"/>
              <w:rPr>
                <w:rFonts w:ascii="Verdana" w:hAnsi="Verdana"/>
                <w:b/>
              </w:rPr>
            </w:pPr>
            <w:r>
              <w:rPr>
                <w:rFonts w:ascii="Verdana" w:hAnsi="Verdana"/>
                <w:b/>
              </w:rPr>
              <w:t>FRN</w:t>
            </w:r>
          </w:p>
        </w:tc>
        <w:tc>
          <w:tcPr>
            <w:tcW w:w="1985" w:type="dxa"/>
            <w:shd w:val="clear" w:color="auto" w:fill="D9D9D9" w:themeFill="background1" w:themeFillShade="D9"/>
          </w:tcPr>
          <w:p w14:paraId="16E16D82" w14:textId="77777777" w:rsidR="00154C9A" w:rsidRDefault="00154C9A" w:rsidP="00B03385">
            <w:pPr>
              <w:pStyle w:val="Question"/>
              <w:ind w:right="170" w:firstLine="0"/>
              <w:rPr>
                <w:rFonts w:ascii="Verdana" w:hAnsi="Verdana"/>
                <w:b/>
              </w:rPr>
            </w:pPr>
            <w:r>
              <w:rPr>
                <w:rFonts w:ascii="Verdana" w:hAnsi="Verdana"/>
                <w:b/>
              </w:rPr>
              <w:t>Name of firm</w:t>
            </w:r>
          </w:p>
        </w:tc>
        <w:tc>
          <w:tcPr>
            <w:tcW w:w="1701" w:type="dxa"/>
            <w:shd w:val="clear" w:color="auto" w:fill="D9D9D9" w:themeFill="background1" w:themeFillShade="D9"/>
          </w:tcPr>
          <w:p w14:paraId="6132E526" w14:textId="77777777" w:rsidR="00154C9A" w:rsidRDefault="00154C9A" w:rsidP="00B03385">
            <w:pPr>
              <w:pStyle w:val="Question"/>
              <w:ind w:right="29" w:firstLine="0"/>
              <w:rPr>
                <w:rFonts w:ascii="Verdana" w:hAnsi="Verdana"/>
                <w:b/>
              </w:rPr>
            </w:pPr>
            <w:r>
              <w:rPr>
                <w:rFonts w:ascii="Verdana" w:hAnsi="Verdana"/>
                <w:b/>
              </w:rPr>
              <w:t>Controlled Function</w:t>
            </w:r>
          </w:p>
        </w:tc>
        <w:tc>
          <w:tcPr>
            <w:tcW w:w="2268" w:type="dxa"/>
            <w:shd w:val="clear" w:color="auto" w:fill="D9D9D9" w:themeFill="background1" w:themeFillShade="D9"/>
          </w:tcPr>
          <w:p w14:paraId="788DC33C" w14:textId="135B9147" w:rsidR="00154C9A" w:rsidRDefault="0003500F" w:rsidP="00B03385">
            <w:pPr>
              <w:pStyle w:val="Question"/>
              <w:ind w:right="0" w:firstLine="0"/>
              <w:rPr>
                <w:rFonts w:ascii="Verdana" w:hAnsi="Verdana"/>
                <w:b/>
              </w:rPr>
            </w:pPr>
            <w:r>
              <w:rPr>
                <w:rFonts w:ascii="Verdana" w:hAnsi="Verdana"/>
                <w:b/>
              </w:rPr>
              <w:t>Candidate’s j</w:t>
            </w:r>
            <w:r w:rsidR="00154C9A">
              <w:rPr>
                <w:rFonts w:ascii="Verdana" w:hAnsi="Verdana"/>
                <w:b/>
              </w:rPr>
              <w:t>ob title</w:t>
            </w:r>
          </w:p>
        </w:tc>
        <w:tc>
          <w:tcPr>
            <w:tcW w:w="1831" w:type="dxa"/>
            <w:shd w:val="clear" w:color="auto" w:fill="D9D9D9" w:themeFill="background1" w:themeFillShade="D9"/>
          </w:tcPr>
          <w:p w14:paraId="7187CC3B" w14:textId="2F304606" w:rsidR="00154C9A" w:rsidRDefault="0003500F" w:rsidP="00FD4386">
            <w:pPr>
              <w:pStyle w:val="Question"/>
              <w:tabs>
                <w:tab w:val="left" w:pos="1034"/>
              </w:tabs>
              <w:ind w:right="0" w:firstLine="0"/>
              <w:rPr>
                <w:rFonts w:ascii="Verdana" w:hAnsi="Verdana"/>
                <w:b/>
              </w:rPr>
            </w:pPr>
            <w:r>
              <w:rPr>
                <w:rFonts w:ascii="Verdana" w:hAnsi="Verdana"/>
                <w:b/>
              </w:rPr>
              <w:t>When will the candidate start using the functions? (dd/mm/yyyy)</w:t>
            </w:r>
          </w:p>
        </w:tc>
      </w:tr>
      <w:tr w:rsidR="00154C9A" w14:paraId="79B99004" w14:textId="77777777" w:rsidTr="00FB5F1E">
        <w:trPr>
          <w:trHeight w:val="1134"/>
        </w:trPr>
        <w:tc>
          <w:tcPr>
            <w:tcW w:w="1418" w:type="dxa"/>
          </w:tcPr>
          <w:p w14:paraId="4693247C" w14:textId="77777777" w:rsidR="00154C9A" w:rsidRDefault="00154C9A" w:rsidP="00B03385">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985" w:type="dxa"/>
          </w:tcPr>
          <w:p w14:paraId="15EB7089" w14:textId="77777777" w:rsidR="00154C9A" w:rsidRDefault="00154C9A" w:rsidP="00B03385">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701" w:type="dxa"/>
          </w:tcPr>
          <w:p w14:paraId="0448E6D4" w14:textId="77777777" w:rsidR="00154C9A" w:rsidRDefault="00154C9A" w:rsidP="00B03385">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2268" w:type="dxa"/>
          </w:tcPr>
          <w:p w14:paraId="7BCC092F" w14:textId="77777777" w:rsidR="00154C9A" w:rsidRDefault="00154C9A" w:rsidP="00B03385">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831" w:type="dxa"/>
          </w:tcPr>
          <w:p w14:paraId="5D895CCA" w14:textId="77777777" w:rsidR="00154C9A" w:rsidRDefault="00154C9A" w:rsidP="00B03385">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154C9A" w:rsidRPr="001E4580" w14:paraId="3FAB7D38" w14:textId="77777777" w:rsidTr="00FB5F1E">
        <w:trPr>
          <w:trHeight w:val="1134"/>
        </w:trPr>
        <w:tc>
          <w:tcPr>
            <w:tcW w:w="1418" w:type="dxa"/>
          </w:tcPr>
          <w:p w14:paraId="5ED6D31A" w14:textId="77777777" w:rsidR="00154C9A" w:rsidRPr="001E4580" w:rsidRDefault="00154C9A" w:rsidP="00B03385">
            <w:pPr>
              <w:pStyle w:val="Question"/>
              <w:ind w:right="386"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985" w:type="dxa"/>
          </w:tcPr>
          <w:p w14:paraId="726D6AC7" w14:textId="77777777" w:rsidR="00154C9A" w:rsidRPr="001E4580" w:rsidRDefault="00154C9A" w:rsidP="00B03385">
            <w:pPr>
              <w:pStyle w:val="Question"/>
              <w:ind w:right="17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701" w:type="dxa"/>
          </w:tcPr>
          <w:p w14:paraId="6AA6486E" w14:textId="77777777" w:rsidR="00154C9A" w:rsidRPr="001E4580" w:rsidRDefault="00154C9A" w:rsidP="00B03385">
            <w:pPr>
              <w:pStyle w:val="Question"/>
              <w:ind w:right="29"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2268" w:type="dxa"/>
          </w:tcPr>
          <w:p w14:paraId="083592C9" w14:textId="77777777" w:rsidR="00154C9A" w:rsidRPr="001E4580" w:rsidRDefault="00154C9A" w:rsidP="00B03385">
            <w:pPr>
              <w:pStyle w:val="Question"/>
              <w:ind w:right="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831" w:type="dxa"/>
          </w:tcPr>
          <w:p w14:paraId="0A4CCEF0" w14:textId="77777777" w:rsidR="00154C9A" w:rsidRPr="001E4580" w:rsidRDefault="00154C9A" w:rsidP="00B03385">
            <w:pPr>
              <w:pStyle w:val="Question"/>
              <w:tabs>
                <w:tab w:val="left" w:pos="601"/>
                <w:tab w:val="left" w:pos="1034"/>
              </w:tabs>
              <w:ind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r>
      <w:tr w:rsidR="00154C9A" w14:paraId="4B43E565" w14:textId="77777777" w:rsidTr="00FB5F1E">
        <w:trPr>
          <w:trHeight w:val="1134"/>
        </w:trPr>
        <w:tc>
          <w:tcPr>
            <w:tcW w:w="1418" w:type="dxa"/>
          </w:tcPr>
          <w:p w14:paraId="30EF9161" w14:textId="77777777" w:rsidR="00154C9A" w:rsidRDefault="00154C9A" w:rsidP="00B03385">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985" w:type="dxa"/>
          </w:tcPr>
          <w:p w14:paraId="71A90D61" w14:textId="77777777" w:rsidR="00154C9A" w:rsidRDefault="00154C9A" w:rsidP="00B03385">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701" w:type="dxa"/>
          </w:tcPr>
          <w:p w14:paraId="7D732597" w14:textId="77777777" w:rsidR="00154C9A" w:rsidRDefault="00154C9A" w:rsidP="00B03385">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2268" w:type="dxa"/>
          </w:tcPr>
          <w:p w14:paraId="45760CAA" w14:textId="77777777" w:rsidR="00154C9A" w:rsidRDefault="00154C9A" w:rsidP="00B03385">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831" w:type="dxa"/>
          </w:tcPr>
          <w:p w14:paraId="5CD0A482" w14:textId="77777777" w:rsidR="00154C9A" w:rsidRDefault="00154C9A" w:rsidP="00B03385">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154C9A" w14:paraId="45AED356" w14:textId="77777777" w:rsidTr="00FB5F1E">
        <w:trPr>
          <w:trHeight w:val="1134"/>
        </w:trPr>
        <w:tc>
          <w:tcPr>
            <w:tcW w:w="1418" w:type="dxa"/>
          </w:tcPr>
          <w:p w14:paraId="06C42930" w14:textId="77777777" w:rsidR="00154C9A" w:rsidRDefault="00154C9A" w:rsidP="00B03385">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985" w:type="dxa"/>
          </w:tcPr>
          <w:p w14:paraId="2E6CD395" w14:textId="77777777" w:rsidR="00154C9A" w:rsidRDefault="00154C9A" w:rsidP="00B03385">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701" w:type="dxa"/>
          </w:tcPr>
          <w:p w14:paraId="1FFDB700" w14:textId="77777777" w:rsidR="00154C9A" w:rsidRDefault="00154C9A" w:rsidP="00B03385">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2268" w:type="dxa"/>
          </w:tcPr>
          <w:p w14:paraId="6362337E" w14:textId="77777777" w:rsidR="00154C9A" w:rsidRDefault="00154C9A" w:rsidP="00B03385">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831" w:type="dxa"/>
          </w:tcPr>
          <w:p w14:paraId="495E6754" w14:textId="77777777" w:rsidR="00154C9A" w:rsidRDefault="00154C9A" w:rsidP="00B03385">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154C9A" w14:paraId="03045D5F" w14:textId="77777777" w:rsidTr="00FB5F1E">
        <w:trPr>
          <w:trHeight w:val="1134"/>
        </w:trPr>
        <w:tc>
          <w:tcPr>
            <w:tcW w:w="1418" w:type="dxa"/>
          </w:tcPr>
          <w:p w14:paraId="5EEE7191" w14:textId="77777777" w:rsidR="00154C9A" w:rsidRDefault="00154C9A" w:rsidP="00B03385">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985" w:type="dxa"/>
          </w:tcPr>
          <w:p w14:paraId="7C87B405" w14:textId="77777777" w:rsidR="00154C9A" w:rsidRDefault="00154C9A" w:rsidP="00B03385">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701" w:type="dxa"/>
          </w:tcPr>
          <w:p w14:paraId="7D1216AE" w14:textId="77777777" w:rsidR="00154C9A" w:rsidRDefault="00154C9A" w:rsidP="00B03385">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2268" w:type="dxa"/>
          </w:tcPr>
          <w:p w14:paraId="39FCFC95" w14:textId="77777777" w:rsidR="00154C9A" w:rsidRDefault="00154C9A" w:rsidP="00B03385">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831" w:type="dxa"/>
          </w:tcPr>
          <w:p w14:paraId="3972C535" w14:textId="77777777" w:rsidR="00154C9A" w:rsidRDefault="00154C9A" w:rsidP="00B03385">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bl>
    <w:p w14:paraId="2263E09F" w14:textId="6CACEF2D" w:rsidR="00154C9A" w:rsidRDefault="00154C9A" w:rsidP="00154C9A">
      <w:pPr>
        <w:rPr>
          <w:rFonts w:ascii="Verdana" w:eastAsia="Times New Roman" w:hAnsi="Verdana" w:cs="Times New Roman"/>
          <w:bCs/>
          <w:sz w:val="18"/>
          <w:szCs w:val="20"/>
          <w:lang w:eastAsia="en-GB"/>
        </w:rPr>
      </w:pPr>
    </w:p>
    <w:p w14:paraId="41609320" w14:textId="3B2F190B" w:rsidR="00154C9A" w:rsidRDefault="00154C9A" w:rsidP="00154C9A">
      <w:pPr>
        <w:rPr>
          <w:rFonts w:ascii="Verdana" w:eastAsia="Times New Roman" w:hAnsi="Verdana" w:cs="Times New Roman"/>
          <w:bCs/>
          <w:sz w:val="18"/>
          <w:szCs w:val="20"/>
          <w:lang w:eastAsia="en-GB"/>
        </w:rPr>
      </w:pPr>
    </w:p>
    <w:p w14:paraId="18E0870D" w14:textId="78A9BF35" w:rsidR="001A6CBF" w:rsidRDefault="001A6CBF" w:rsidP="00154C9A">
      <w:pPr>
        <w:rPr>
          <w:rFonts w:ascii="Verdana" w:eastAsia="Times New Roman" w:hAnsi="Verdana" w:cs="Times New Roman"/>
          <w:bCs/>
          <w:sz w:val="18"/>
          <w:szCs w:val="20"/>
          <w:lang w:eastAsia="en-GB"/>
        </w:rPr>
      </w:pPr>
    </w:p>
    <w:p w14:paraId="23194B04" w14:textId="1C5FAE8C" w:rsidR="001A6CBF" w:rsidRDefault="001A6CBF" w:rsidP="00154C9A">
      <w:pPr>
        <w:rPr>
          <w:rFonts w:ascii="Verdana" w:eastAsia="Times New Roman" w:hAnsi="Verdana" w:cs="Times New Roman"/>
          <w:bCs/>
          <w:sz w:val="18"/>
          <w:szCs w:val="20"/>
          <w:lang w:eastAsia="en-GB"/>
        </w:rPr>
      </w:pPr>
    </w:p>
    <w:p w14:paraId="1DB7FF63" w14:textId="36CD3A3A" w:rsidR="001A6CBF" w:rsidRDefault="001A6CBF" w:rsidP="00154C9A">
      <w:pPr>
        <w:rPr>
          <w:rFonts w:ascii="Verdana" w:eastAsia="Times New Roman" w:hAnsi="Verdana" w:cs="Times New Roman"/>
          <w:bCs/>
          <w:sz w:val="18"/>
          <w:szCs w:val="20"/>
          <w:lang w:eastAsia="en-GB"/>
        </w:rPr>
      </w:pPr>
    </w:p>
    <w:p w14:paraId="66738CFD" w14:textId="79F4A4C4" w:rsidR="001A6CBF" w:rsidRDefault="001A6CBF" w:rsidP="00154C9A">
      <w:pPr>
        <w:rPr>
          <w:rFonts w:ascii="Verdana" w:eastAsia="Times New Roman" w:hAnsi="Verdana" w:cs="Times New Roman"/>
          <w:bCs/>
          <w:sz w:val="18"/>
          <w:szCs w:val="20"/>
          <w:lang w:eastAsia="en-GB"/>
        </w:rPr>
      </w:pPr>
    </w:p>
    <w:p w14:paraId="3961F1C2" w14:textId="7D84715F" w:rsidR="001A6CBF" w:rsidRDefault="001A6CBF" w:rsidP="00154C9A">
      <w:pPr>
        <w:rPr>
          <w:rFonts w:ascii="Verdana" w:eastAsia="Times New Roman" w:hAnsi="Verdana" w:cs="Times New Roman"/>
          <w:bCs/>
          <w:sz w:val="18"/>
          <w:szCs w:val="20"/>
          <w:lang w:eastAsia="en-GB"/>
        </w:rPr>
      </w:pPr>
    </w:p>
    <w:p w14:paraId="5CFE37CE" w14:textId="1FAFC210" w:rsidR="001A6CBF" w:rsidRDefault="001A6CBF" w:rsidP="00154C9A">
      <w:pPr>
        <w:rPr>
          <w:rFonts w:ascii="Verdana" w:eastAsia="Times New Roman" w:hAnsi="Verdana" w:cs="Times New Roman"/>
          <w:bCs/>
          <w:sz w:val="18"/>
          <w:szCs w:val="20"/>
          <w:lang w:eastAsia="en-GB"/>
        </w:rPr>
      </w:pPr>
    </w:p>
    <w:p w14:paraId="34B4ACB1" w14:textId="1251C3B7" w:rsidR="001A6CBF" w:rsidRDefault="001A6CBF" w:rsidP="00154C9A">
      <w:pPr>
        <w:rPr>
          <w:rFonts w:ascii="Verdana" w:eastAsia="Times New Roman" w:hAnsi="Verdana" w:cs="Times New Roman"/>
          <w:bCs/>
          <w:sz w:val="18"/>
          <w:szCs w:val="20"/>
          <w:lang w:eastAsia="en-GB"/>
        </w:rPr>
      </w:pPr>
    </w:p>
    <w:p w14:paraId="65CE0CE9" w14:textId="4B967D55" w:rsidR="009F32C0" w:rsidRDefault="009F32C0">
      <w:pPr>
        <w:rPr>
          <w:rFonts w:ascii="Verdana" w:eastAsia="Times New Roman" w:hAnsi="Verdana" w:cs="Times New Roman"/>
          <w:bCs/>
          <w:sz w:val="18"/>
          <w:szCs w:val="20"/>
          <w:lang w:eastAsia="en-GB"/>
        </w:rPr>
      </w:pPr>
      <w:r>
        <w:rPr>
          <w:rFonts w:ascii="Verdana" w:eastAsia="Times New Roman" w:hAnsi="Verdana" w:cs="Times New Roman"/>
          <w:bCs/>
          <w:sz w:val="18"/>
          <w:szCs w:val="20"/>
          <w:lang w:eastAsia="en-G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F32C0" w:rsidRPr="00EB352E" w14:paraId="7FEE8BE9" w14:textId="77777777" w:rsidTr="00151E93">
        <w:trPr>
          <w:trHeight w:hRule="exact" w:val="862"/>
        </w:trPr>
        <w:tc>
          <w:tcPr>
            <w:tcW w:w="2268" w:type="dxa"/>
            <w:shd w:val="clear" w:color="auto" w:fill="701B45"/>
            <w:vAlign w:val="center"/>
          </w:tcPr>
          <w:p w14:paraId="1E6A1F7D" w14:textId="3DEA4E14" w:rsidR="009F32C0" w:rsidRPr="00EB352E" w:rsidRDefault="009F32C0" w:rsidP="00151E93">
            <w:pPr>
              <w:pStyle w:val="Sectionheading"/>
              <w:tabs>
                <w:tab w:val="right" w:pos="-142"/>
              </w:tabs>
              <w:spacing w:before="0"/>
              <w:ind w:right="142"/>
              <w:jc w:val="right"/>
              <w:rPr>
                <w:rFonts w:ascii="Verdana" w:hAnsi="Verdana"/>
                <w:sz w:val="32"/>
              </w:rPr>
            </w:pPr>
            <w:r>
              <w:rPr>
                <w:rFonts w:ascii="Verdana" w:hAnsi="Verdana"/>
                <w:sz w:val="32"/>
              </w:rPr>
              <w:lastRenderedPageBreak/>
              <w:t>7</w:t>
            </w:r>
          </w:p>
        </w:tc>
        <w:tc>
          <w:tcPr>
            <w:tcW w:w="7825" w:type="dxa"/>
            <w:shd w:val="clear" w:color="auto" w:fill="701B45"/>
            <w:vAlign w:val="center"/>
          </w:tcPr>
          <w:p w14:paraId="6846D1E1" w14:textId="77777777" w:rsidR="009F32C0" w:rsidRPr="00EB352E" w:rsidRDefault="009F32C0" w:rsidP="00151E93">
            <w:pPr>
              <w:pStyle w:val="Sectionheading"/>
              <w:spacing w:before="0"/>
              <w:rPr>
                <w:rFonts w:ascii="Verdana" w:hAnsi="Verdana"/>
              </w:rPr>
            </w:pPr>
            <w:r>
              <w:rPr>
                <w:rFonts w:ascii="Verdana" w:hAnsi="Verdana"/>
              </w:rPr>
              <w:t>Statement of responsibilities</w:t>
            </w:r>
          </w:p>
        </w:tc>
      </w:tr>
    </w:tbl>
    <w:p w14:paraId="7D7A6E6A" w14:textId="77777777" w:rsidR="009F32C0" w:rsidRDefault="009F32C0" w:rsidP="009F32C0">
      <w:pPr>
        <w:pStyle w:val="Question"/>
        <w:tabs>
          <w:tab w:val="clear" w:pos="-142"/>
        </w:tabs>
        <w:spacing w:before="20"/>
        <w:ind w:firstLine="0"/>
        <w:rPr>
          <w:rFonts w:ascii="Verdana" w:hAnsi="Verdana"/>
        </w:rPr>
      </w:pPr>
    </w:p>
    <w:p w14:paraId="5CEAD39D" w14:textId="1ABFEA23" w:rsidR="009F32C0" w:rsidRDefault="009F32C0" w:rsidP="009F32C0">
      <w:pPr>
        <w:pStyle w:val="Question"/>
        <w:tabs>
          <w:tab w:val="clear" w:pos="-142"/>
        </w:tabs>
        <w:spacing w:before="20"/>
        <w:ind w:firstLine="0"/>
        <w:rPr>
          <w:rFonts w:ascii="Verdana" w:hAnsi="Verdana"/>
        </w:rPr>
      </w:pPr>
      <w:r w:rsidRPr="001309EF">
        <w:rPr>
          <w:rFonts w:ascii="Verdana" w:hAnsi="Verdana"/>
        </w:rPr>
        <w:t>Complete this section if the application is for a</w:t>
      </w:r>
      <w:r>
        <w:rPr>
          <w:rFonts w:ascii="Verdana" w:hAnsi="Verdana"/>
        </w:rPr>
        <w:t xml:space="preserve"> senior management function</w:t>
      </w:r>
      <w:r w:rsidRPr="001309EF">
        <w:rPr>
          <w:rFonts w:ascii="Verdana" w:hAnsi="Verdana"/>
        </w:rPr>
        <w:t xml:space="preserve">. If you are </w:t>
      </w:r>
      <w:proofErr w:type="gramStart"/>
      <w:r w:rsidRPr="001309EF">
        <w:rPr>
          <w:rFonts w:ascii="Verdana" w:hAnsi="Verdana"/>
        </w:rPr>
        <w:t>submitting an application</w:t>
      </w:r>
      <w:proofErr w:type="gramEnd"/>
      <w:r w:rsidRPr="001309EF">
        <w:rPr>
          <w:rFonts w:ascii="Verdana" w:hAnsi="Verdana"/>
        </w:rPr>
        <w:t xml:space="preserve"> for a </w:t>
      </w:r>
      <w:r>
        <w:rPr>
          <w:rFonts w:ascii="Verdana" w:hAnsi="Verdana"/>
        </w:rPr>
        <w:t xml:space="preserve">controlled </w:t>
      </w:r>
      <w:r w:rsidRPr="001309EF">
        <w:rPr>
          <w:rFonts w:ascii="Verdana" w:hAnsi="Verdana"/>
        </w:rPr>
        <w:t>function</w:t>
      </w:r>
      <w:r>
        <w:rPr>
          <w:rFonts w:ascii="Verdana" w:hAnsi="Verdana"/>
        </w:rPr>
        <w:t xml:space="preserve"> at an appointed representative (AR) continue to </w:t>
      </w:r>
      <w:r w:rsidRPr="001309EF">
        <w:rPr>
          <w:rFonts w:ascii="Verdana" w:hAnsi="Verdana"/>
        </w:rPr>
        <w:t xml:space="preserve">Section </w:t>
      </w:r>
      <w:r>
        <w:rPr>
          <w:rFonts w:ascii="Verdana" w:hAnsi="Verdana"/>
        </w:rPr>
        <w:t>8</w:t>
      </w:r>
      <w:r w:rsidRPr="001309EF">
        <w:rPr>
          <w:rFonts w:ascii="Verdana" w:hAnsi="Verdana"/>
        </w:rPr>
        <w:t>.</w:t>
      </w:r>
    </w:p>
    <w:p w14:paraId="37C518A9" w14:textId="11907297" w:rsidR="009F32C0" w:rsidRDefault="009F32C0" w:rsidP="009F32C0">
      <w:pPr>
        <w:pStyle w:val="Question"/>
        <w:rPr>
          <w:rFonts w:ascii="Verdana" w:hAnsi="Verdana"/>
          <w:b/>
        </w:rPr>
      </w:pPr>
      <w:r>
        <w:rPr>
          <w:rFonts w:ascii="Verdana" w:hAnsi="Verdana"/>
          <w:b/>
        </w:rPr>
        <w:tab/>
        <w:t>7.1</w:t>
      </w:r>
      <w:r>
        <w:rPr>
          <w:rFonts w:ascii="Verdana" w:hAnsi="Verdana"/>
          <w:b/>
        </w:rPr>
        <w:tab/>
        <w:t xml:space="preserve">You must complete a Statement of Responsibilities for each firm the candidate is applying for - </w:t>
      </w:r>
      <w:hyperlink r:id="rId34" w:history="1">
        <w:r w:rsidR="00673EBD" w:rsidRPr="00EA45F9">
          <w:rPr>
            <w:rStyle w:val="Hyperlink"/>
            <w:rFonts w:ascii="Verdana" w:hAnsi="Verdana"/>
            <w:b/>
          </w:rPr>
          <w:t>https://www.handbook.fca.org.uk/form/sup/SUP_10C_Ann_10D_SOR_20191209.pdf</w:t>
        </w:r>
      </w:hyperlink>
      <w:r w:rsidR="00673EBD">
        <w:rPr>
          <w:rFonts w:ascii="Verdana" w:hAnsi="Verdana"/>
          <w:b/>
        </w:rPr>
        <w:t xml:space="preserve"> </w:t>
      </w:r>
    </w:p>
    <w:p w14:paraId="5414C342" w14:textId="713C23CD" w:rsidR="009F32C0" w:rsidRDefault="009F32C0" w:rsidP="00FD6629">
      <w:pPr>
        <w:pStyle w:val="Question"/>
        <w:rPr>
          <w:rFonts w:ascii="Verdana" w:hAnsi="Verdana"/>
        </w:rPr>
      </w:pPr>
      <w:r>
        <w:rPr>
          <w:rFonts w:ascii="Verdana" w:hAnsi="Verdana"/>
          <w:b/>
        </w:rPr>
        <w:tab/>
      </w:r>
      <w:r>
        <w:rPr>
          <w:rFonts w:ascii="Verdana" w:hAnsi="Verdana"/>
          <w:b/>
        </w:rPr>
        <w:tab/>
      </w: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6753081A" w14:textId="77777777" w:rsidR="001A6CBF" w:rsidRDefault="001A6CBF" w:rsidP="00154C9A">
      <w:pPr>
        <w:rPr>
          <w:rFonts w:ascii="Verdana" w:eastAsia="Times New Roman" w:hAnsi="Verdana" w:cs="Times New Roman"/>
          <w:bCs/>
          <w:sz w:val="18"/>
          <w:szCs w:val="20"/>
          <w:lang w:eastAsia="en-GB"/>
        </w:rPr>
      </w:pPr>
    </w:p>
    <w:p w14:paraId="17789243" w14:textId="4A19288F" w:rsidR="001605F4" w:rsidRDefault="001605F4">
      <w:pPr>
        <w:rPr>
          <w:rFonts w:ascii="Verdana" w:hAnsi="Verdana"/>
          <w:b/>
        </w:rPr>
      </w:pPr>
      <w:r>
        <w:rPr>
          <w:rFonts w:ascii="Verdana" w:hAnsi="Verdana"/>
          <w:b/>
        </w:rPr>
        <w:br w:type="page"/>
      </w:r>
    </w:p>
    <w:p w14:paraId="4235E571" w14:textId="77777777" w:rsidR="00154C9A" w:rsidRDefault="00154C9A" w:rsidP="00154C9A">
      <w:pPr>
        <w:rPr>
          <w:rFonts w:ascii="Verdana" w:hAnsi="Verdana"/>
          <w:b/>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722CC3" w:rsidRPr="00EB352E" w14:paraId="0DDBDCAA" w14:textId="77777777" w:rsidTr="00BC622B">
        <w:trPr>
          <w:trHeight w:hRule="exact" w:val="862"/>
        </w:trPr>
        <w:tc>
          <w:tcPr>
            <w:tcW w:w="2268" w:type="dxa"/>
            <w:shd w:val="clear" w:color="auto" w:fill="701B45"/>
            <w:vAlign w:val="center"/>
          </w:tcPr>
          <w:p w14:paraId="3EA45087" w14:textId="60C238FE" w:rsidR="00722CC3" w:rsidRPr="00EB352E" w:rsidRDefault="001605F4" w:rsidP="00BC622B">
            <w:pPr>
              <w:pStyle w:val="Sectionheading"/>
              <w:tabs>
                <w:tab w:val="right" w:pos="-142"/>
              </w:tabs>
              <w:spacing w:before="0"/>
              <w:ind w:right="142"/>
              <w:jc w:val="right"/>
              <w:rPr>
                <w:rFonts w:ascii="Verdana" w:hAnsi="Verdana"/>
                <w:sz w:val="32"/>
              </w:rPr>
            </w:pPr>
            <w:r>
              <w:rPr>
                <w:rFonts w:ascii="Verdana" w:hAnsi="Verdana"/>
              </w:rPr>
              <w:t>8</w:t>
            </w:r>
          </w:p>
        </w:tc>
        <w:tc>
          <w:tcPr>
            <w:tcW w:w="7825" w:type="dxa"/>
            <w:shd w:val="clear" w:color="auto" w:fill="701B45"/>
            <w:vAlign w:val="center"/>
          </w:tcPr>
          <w:p w14:paraId="40B22901" w14:textId="0455B006" w:rsidR="00722CC3" w:rsidRPr="00EB352E" w:rsidRDefault="00722CC3" w:rsidP="00BC622B">
            <w:pPr>
              <w:pStyle w:val="Sectionheading"/>
              <w:spacing w:before="0"/>
              <w:rPr>
                <w:rFonts w:ascii="Verdana" w:hAnsi="Verdana"/>
              </w:rPr>
            </w:pPr>
            <w:r>
              <w:rPr>
                <w:rFonts w:ascii="Verdana" w:hAnsi="Verdana"/>
              </w:rPr>
              <w:t>Fitness and propriety</w:t>
            </w:r>
          </w:p>
        </w:tc>
      </w:tr>
    </w:tbl>
    <w:p w14:paraId="10726D4B" w14:textId="77777777" w:rsidR="00B71EBF" w:rsidRDefault="00B71EBF" w:rsidP="00B71EBF">
      <w:pPr>
        <w:pStyle w:val="Question"/>
        <w:tabs>
          <w:tab w:val="clear" w:pos="-142"/>
        </w:tabs>
        <w:spacing w:before="20"/>
        <w:ind w:firstLine="0"/>
        <w:rPr>
          <w:rFonts w:ascii="Verdana" w:hAnsi="Verdana"/>
        </w:rPr>
      </w:pPr>
    </w:p>
    <w:p w14:paraId="5FD5763F" w14:textId="77777777" w:rsidR="00537252" w:rsidRPr="00A4472A" w:rsidRDefault="00537252" w:rsidP="00537252">
      <w:pPr>
        <w:pStyle w:val="Question"/>
        <w:tabs>
          <w:tab w:val="clear" w:pos="-142"/>
        </w:tabs>
        <w:spacing w:before="20"/>
        <w:ind w:firstLine="0"/>
        <w:rPr>
          <w:rFonts w:ascii="Verdana" w:hAnsi="Verdana"/>
        </w:rPr>
      </w:pPr>
      <w:r w:rsidRPr="00A4472A">
        <w:rPr>
          <w:rFonts w:ascii="Verdana" w:hAnsi="Verdana"/>
        </w:rPr>
        <w:t>Firms must disclose all relevant information relating to a candidate's fitness and propriety. If there is any doubt that the information is relevant, it should be disclosed.</w:t>
      </w:r>
    </w:p>
    <w:p w14:paraId="1B264487" w14:textId="77777777" w:rsidR="00537252" w:rsidRPr="00A4472A" w:rsidRDefault="00537252" w:rsidP="00537252">
      <w:pPr>
        <w:pStyle w:val="Question"/>
        <w:tabs>
          <w:tab w:val="clear" w:pos="-142"/>
        </w:tabs>
        <w:spacing w:before="20"/>
        <w:ind w:firstLine="0"/>
        <w:rPr>
          <w:rFonts w:ascii="Verdana" w:hAnsi="Verdana"/>
        </w:rPr>
      </w:pPr>
      <w:r w:rsidRPr="00A4472A">
        <w:rPr>
          <w:rFonts w:ascii="Verdana" w:hAnsi="Verdana"/>
        </w:rPr>
        <w:t>The FCA takes non-disclosure very seriously and may consider it to be evidence of dishonesty or lack of integrity. In all circumstances, disclosures should be full, frank and unambiguous. If in doubt, disclose.</w:t>
      </w:r>
    </w:p>
    <w:p w14:paraId="261FA944" w14:textId="77777777" w:rsidR="00537252" w:rsidRPr="00A4472A" w:rsidRDefault="00537252" w:rsidP="00537252">
      <w:pPr>
        <w:pStyle w:val="Question"/>
        <w:tabs>
          <w:tab w:val="clear" w:pos="-142"/>
        </w:tabs>
        <w:spacing w:before="20"/>
        <w:ind w:firstLine="0"/>
        <w:rPr>
          <w:rFonts w:ascii="Verdana" w:hAnsi="Verdana"/>
        </w:rPr>
      </w:pPr>
      <w:r w:rsidRPr="00A4472A">
        <w:rPr>
          <w:rFonts w:ascii="Verdana" w:hAnsi="Verdana"/>
        </w:rPr>
        <w:t>Candidates subject to the law of:</w:t>
      </w:r>
    </w:p>
    <w:p w14:paraId="27AD4E5A" w14:textId="77777777" w:rsidR="00537252" w:rsidRPr="00A4472A" w:rsidRDefault="00537252" w:rsidP="00537252">
      <w:pPr>
        <w:pStyle w:val="Question"/>
        <w:numPr>
          <w:ilvl w:val="0"/>
          <w:numId w:val="16"/>
        </w:numPr>
        <w:tabs>
          <w:tab w:val="clear" w:pos="-142"/>
        </w:tabs>
        <w:spacing w:before="20"/>
        <w:rPr>
          <w:rFonts w:ascii="Verdana" w:hAnsi="Verdana"/>
        </w:rPr>
      </w:pPr>
      <w:r w:rsidRPr="00A4472A">
        <w:rPr>
          <w:rFonts w:ascii="Verdana" w:hAnsi="Verdana"/>
        </w:rPr>
        <w:t>England and Wales must disclose spent convictions and cautions (other than a protected conviction or caution), because of the Rehabilitation of Offenders Act 1974 (Exceptions) Order 1975</w:t>
      </w:r>
    </w:p>
    <w:p w14:paraId="3EA39276" w14:textId="77777777" w:rsidR="00537252" w:rsidRPr="00A4472A" w:rsidRDefault="00537252" w:rsidP="00537252">
      <w:pPr>
        <w:pStyle w:val="Question"/>
        <w:numPr>
          <w:ilvl w:val="0"/>
          <w:numId w:val="16"/>
        </w:numPr>
        <w:tabs>
          <w:tab w:val="clear" w:pos="-142"/>
        </w:tabs>
        <w:spacing w:before="20"/>
        <w:rPr>
          <w:rFonts w:ascii="Verdana" w:hAnsi="Verdana"/>
        </w:rPr>
      </w:pPr>
      <w:r w:rsidRPr="00A4472A">
        <w:rPr>
          <w:rFonts w:ascii="Verdana" w:hAnsi="Verdana"/>
        </w:rPr>
        <w:t>Scotland must disclose spent convictions (other than a protected conviction) because of the Rehabilitation of Offenders Act 1974 (Exclusions and Exceptions) (Scotland) Order 2013</w:t>
      </w:r>
    </w:p>
    <w:p w14:paraId="24368273" w14:textId="77777777" w:rsidR="00537252" w:rsidRPr="00A4472A" w:rsidRDefault="00537252" w:rsidP="00537252">
      <w:pPr>
        <w:pStyle w:val="Question"/>
        <w:numPr>
          <w:ilvl w:val="0"/>
          <w:numId w:val="16"/>
        </w:numPr>
        <w:tabs>
          <w:tab w:val="clear" w:pos="-142"/>
        </w:tabs>
        <w:spacing w:before="20"/>
        <w:rPr>
          <w:rFonts w:ascii="Verdana" w:hAnsi="Verdana"/>
        </w:rPr>
      </w:pPr>
      <w:r w:rsidRPr="00A4472A">
        <w:rPr>
          <w:rFonts w:ascii="Verdana" w:hAnsi="Verdana"/>
        </w:rPr>
        <w:t>Northern Ireland must disclose spent convictions (other than a protected conviction) because of the Rehabilitation of Offenders (Exceptions) Order (Northern Ireland) 1979</w:t>
      </w:r>
    </w:p>
    <w:p w14:paraId="4A318C69" w14:textId="0408DADB" w:rsidR="00CB5ECC" w:rsidRPr="009254F3" w:rsidRDefault="00CB5ECC" w:rsidP="00CB5ECC">
      <w:pPr>
        <w:pStyle w:val="Qsheading1"/>
        <w:tabs>
          <w:tab w:val="clear" w:pos="284"/>
          <w:tab w:val="left" w:pos="-851"/>
        </w:tabs>
        <w:ind w:left="-709"/>
        <w:outlineLvl w:val="0"/>
        <w:rPr>
          <w:rFonts w:ascii="Verdana" w:hAnsi="Verdana"/>
          <w:szCs w:val="22"/>
        </w:rPr>
      </w:pPr>
      <w:r>
        <w:rPr>
          <w:rFonts w:ascii="Verdana" w:hAnsi="Verdana"/>
          <w:szCs w:val="22"/>
        </w:rPr>
        <w:tab/>
        <w:t>Criminal Proceedings</w:t>
      </w:r>
    </w:p>
    <w:p w14:paraId="2FE06E64" w14:textId="7037E8B0" w:rsidR="00457670" w:rsidRPr="008B2ED4" w:rsidRDefault="00457670" w:rsidP="00457670">
      <w:pPr>
        <w:pStyle w:val="Question"/>
        <w:tabs>
          <w:tab w:val="clear" w:pos="-142"/>
        </w:tabs>
        <w:spacing w:before="20"/>
        <w:ind w:firstLine="0"/>
        <w:rPr>
          <w:rFonts w:ascii="Verdana" w:hAnsi="Verdana"/>
        </w:rPr>
      </w:pPr>
      <w:r w:rsidRPr="008B2ED4">
        <w:rPr>
          <w:rFonts w:ascii="Verdana" w:hAnsi="Verdana"/>
        </w:rPr>
        <w:t>You should include information about proceedings in the United Kingdom and elsewhere in your answers.</w:t>
      </w:r>
    </w:p>
    <w:p w14:paraId="2CB2B1D5" w14:textId="77777777" w:rsidR="00457670" w:rsidRDefault="00457670" w:rsidP="00457670">
      <w:pPr>
        <w:pStyle w:val="Question"/>
        <w:tabs>
          <w:tab w:val="clear" w:pos="-142"/>
        </w:tabs>
        <w:spacing w:before="20"/>
        <w:ind w:firstLine="0"/>
        <w:rPr>
          <w:rFonts w:ascii="Verdana" w:hAnsi="Verdana"/>
          <w:b/>
          <w:bCs/>
        </w:rPr>
      </w:pPr>
    </w:p>
    <w:p w14:paraId="6EF06FD8" w14:textId="0FB1A279" w:rsidR="00457670" w:rsidRPr="009E1031" w:rsidRDefault="00457670" w:rsidP="00457670">
      <w:pPr>
        <w:pStyle w:val="Question"/>
        <w:tabs>
          <w:tab w:val="clear" w:pos="-142"/>
        </w:tabs>
        <w:spacing w:before="20"/>
        <w:ind w:firstLine="0"/>
        <w:rPr>
          <w:rFonts w:ascii="Verdana" w:hAnsi="Verdana"/>
          <w:b/>
          <w:bCs/>
        </w:rPr>
      </w:pPr>
      <w:r w:rsidRPr="009E1031">
        <w:rPr>
          <w:rFonts w:ascii="Verdana" w:hAnsi="Verdana"/>
          <w:b/>
          <w:bCs/>
        </w:rPr>
        <w:t>What to include</w:t>
      </w:r>
    </w:p>
    <w:p w14:paraId="4ED13CDF" w14:textId="77777777" w:rsidR="00457670" w:rsidRPr="008B2ED4" w:rsidRDefault="00457670" w:rsidP="00457670">
      <w:pPr>
        <w:pStyle w:val="Question"/>
        <w:tabs>
          <w:tab w:val="clear" w:pos="-142"/>
        </w:tabs>
        <w:spacing w:before="20"/>
        <w:ind w:firstLine="0"/>
        <w:rPr>
          <w:rFonts w:ascii="Verdana" w:hAnsi="Verdana"/>
        </w:rPr>
      </w:pPr>
      <w:r w:rsidRPr="008B2ED4">
        <w:rPr>
          <w:rFonts w:ascii="Verdana" w:hAnsi="Verdana"/>
        </w:rPr>
        <w:t>We need to know if the candidate has been convicted of, is the subject of or has been involved in any criminal offence. Criminal convictions, whether spent or unspent, in the United Kingdom or elsewhere must be disclosed, except protected convictions which do not need to be disclosed when the law in England and Wales applies.</w:t>
      </w:r>
    </w:p>
    <w:p w14:paraId="4C19144C" w14:textId="77777777" w:rsidR="00457670" w:rsidRDefault="00457670" w:rsidP="00457670">
      <w:pPr>
        <w:pStyle w:val="Question"/>
        <w:tabs>
          <w:tab w:val="clear" w:pos="-142"/>
        </w:tabs>
        <w:spacing w:before="20"/>
        <w:ind w:firstLine="0"/>
        <w:rPr>
          <w:rFonts w:ascii="Verdana" w:hAnsi="Verdana"/>
        </w:rPr>
      </w:pPr>
    </w:p>
    <w:p w14:paraId="792C9261" w14:textId="77777777" w:rsidR="00457670" w:rsidRDefault="00457670" w:rsidP="00457670">
      <w:pPr>
        <w:pStyle w:val="Question"/>
        <w:tabs>
          <w:tab w:val="clear" w:pos="-142"/>
        </w:tabs>
        <w:spacing w:before="20"/>
        <w:ind w:firstLine="0"/>
        <w:rPr>
          <w:rFonts w:ascii="Verdana" w:hAnsi="Verdana"/>
        </w:rPr>
      </w:pPr>
      <w:r w:rsidRPr="008B2ED4">
        <w:rPr>
          <w:rFonts w:ascii="Verdana" w:hAnsi="Verdana"/>
        </w:rPr>
        <w:t>You should include any conviction of an offence where the candidate received an absolute or conditional discharge.</w:t>
      </w:r>
    </w:p>
    <w:p w14:paraId="3DF88D39" w14:textId="77777777" w:rsidR="005805F2" w:rsidRDefault="005805F2" w:rsidP="00457670">
      <w:pPr>
        <w:pStyle w:val="Question"/>
        <w:tabs>
          <w:tab w:val="clear" w:pos="-142"/>
        </w:tabs>
        <w:spacing w:before="20"/>
        <w:ind w:firstLine="0"/>
        <w:rPr>
          <w:rFonts w:ascii="Verdana" w:hAnsi="Verdana"/>
        </w:rPr>
      </w:pPr>
    </w:p>
    <w:p w14:paraId="034E9276" w14:textId="77777777" w:rsidR="00457670" w:rsidRPr="008B2ED4" w:rsidRDefault="00457670" w:rsidP="00457670">
      <w:pPr>
        <w:pStyle w:val="Question"/>
        <w:tabs>
          <w:tab w:val="clear" w:pos="-142"/>
        </w:tabs>
        <w:spacing w:before="20"/>
        <w:ind w:firstLine="0"/>
        <w:rPr>
          <w:rFonts w:ascii="Verdana" w:hAnsi="Verdana"/>
        </w:rPr>
      </w:pPr>
      <w:r w:rsidRPr="008B2ED4">
        <w:rPr>
          <w:rFonts w:ascii="Verdana" w:hAnsi="Verdana"/>
        </w:rPr>
        <w:t>Traffic offences only need to be disclosed if they resulted in a ban or involved driving without insurance.</w:t>
      </w:r>
    </w:p>
    <w:p w14:paraId="496FF0AA" w14:textId="4FBF913B" w:rsidR="002E34DD" w:rsidRPr="005942B3" w:rsidRDefault="001605F4" w:rsidP="002E34DD">
      <w:pPr>
        <w:pStyle w:val="Question"/>
        <w:rPr>
          <w:rFonts w:ascii="Verdana" w:hAnsi="Verdana"/>
          <w:b/>
        </w:rPr>
      </w:pPr>
      <w:r>
        <w:rPr>
          <w:rFonts w:ascii="Verdana" w:hAnsi="Verdana"/>
          <w:b/>
        </w:rPr>
        <w:t>8</w:t>
      </w:r>
      <w:r w:rsidR="002E34DD">
        <w:rPr>
          <w:rFonts w:ascii="Verdana" w:hAnsi="Verdana"/>
          <w:b/>
        </w:rPr>
        <w:t>.1.1</w:t>
      </w:r>
      <w:r w:rsidR="005F70D9">
        <w:rPr>
          <w:rFonts w:ascii="Verdana" w:hAnsi="Verdana"/>
          <w:b/>
        </w:rPr>
        <w:t xml:space="preserve"> </w:t>
      </w:r>
      <w:r w:rsidR="002E34DD" w:rsidRPr="00475467">
        <w:rPr>
          <w:rFonts w:ascii="Verdana" w:hAnsi="Verdana"/>
          <w:b/>
        </w:rPr>
        <w:t>Has the candidate ever been convicted of any criminal offence, whether spent or unspent that:</w:t>
      </w:r>
    </w:p>
    <w:p w14:paraId="66708B16" w14:textId="77777777" w:rsidR="002E34DD" w:rsidRPr="00475467" w:rsidRDefault="002E34DD" w:rsidP="002E34DD">
      <w:pPr>
        <w:pStyle w:val="QsyesnoCharChar"/>
        <w:keepNext/>
        <w:numPr>
          <w:ilvl w:val="0"/>
          <w:numId w:val="2"/>
        </w:numPr>
        <w:tabs>
          <w:tab w:val="left" w:pos="709"/>
        </w:tabs>
        <w:rPr>
          <w:rFonts w:ascii="Verdana" w:hAnsi="Verdana"/>
        </w:rPr>
      </w:pPr>
      <w:r w:rsidRPr="00475467">
        <w:rPr>
          <w:rFonts w:ascii="Verdana" w:hAnsi="Verdana"/>
        </w:rPr>
        <w:t>involves fraud, theft, false accounting, offences against the administration of public justice, (like perjury, perverting the course of justice and intimidation of witnesses or jurors), serious tax offences or other dishonesty?</w:t>
      </w:r>
    </w:p>
    <w:p w14:paraId="0694C953" w14:textId="77777777" w:rsidR="002E34DD" w:rsidRPr="00475467" w:rsidRDefault="002E34DD" w:rsidP="002E34DD">
      <w:pPr>
        <w:pStyle w:val="QsyesnoCharChar"/>
        <w:keepNext/>
        <w:numPr>
          <w:ilvl w:val="0"/>
          <w:numId w:val="2"/>
        </w:numPr>
        <w:tabs>
          <w:tab w:val="left" w:pos="709"/>
        </w:tabs>
        <w:rPr>
          <w:rFonts w:ascii="Verdana" w:hAnsi="Verdana"/>
        </w:rPr>
      </w:pPr>
      <w:r w:rsidRPr="00475467">
        <w:rPr>
          <w:rFonts w:ascii="Verdana" w:hAnsi="Verdana"/>
        </w:rPr>
        <w:t>relates to companies, building societies, industrial and provident societies, credit unions, friendly societies, insurance, banking or other financial services, insolvency, consumer credit or consumer protection, money laundering, market manipulations or insider dealing?</w:t>
      </w:r>
    </w:p>
    <w:p w14:paraId="247F0FAB" w14:textId="77777777" w:rsidR="009867C8" w:rsidRDefault="006F19D8" w:rsidP="006F19D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6471B5">
        <w:rPr>
          <w:rFonts w:ascii="Verdana" w:hAnsi="Verdana"/>
        </w:rPr>
        <w:t xml:space="preserve"> </w:t>
      </w:r>
      <w:r w:rsidR="009867C8">
        <w:rPr>
          <w:rFonts w:ascii="Verdana" w:hAnsi="Verdana"/>
        </w:rPr>
        <w:t>Provide information about the events which resulted in the criminal offence</w:t>
      </w:r>
      <w:r w:rsidR="009867C8" w:rsidRPr="00D6079D">
        <w:rPr>
          <w:rFonts w:ascii="Verdana" w:hAnsi="Verdana"/>
        </w:rPr>
        <w:t xml:space="preserve"> </w:t>
      </w:r>
    </w:p>
    <w:p w14:paraId="3752974F" w14:textId="45F6B4B3" w:rsidR="006F19D8" w:rsidRDefault="006F19D8" w:rsidP="006F19D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F19D8" w:rsidRPr="00E0460D" w14:paraId="2F873F11" w14:textId="77777777" w:rsidTr="00151E93">
        <w:trPr>
          <w:trHeight w:hRule="exact" w:val="413"/>
        </w:trPr>
        <w:tc>
          <w:tcPr>
            <w:tcW w:w="7088" w:type="dxa"/>
            <w:vAlign w:val="center"/>
          </w:tcPr>
          <w:p w14:paraId="76838B63" w14:textId="77777777" w:rsidR="006F19D8" w:rsidRPr="00E0460D" w:rsidRDefault="006F19D8"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6AD1C4E" w14:textId="34215AE0" w:rsidR="00722CC3" w:rsidRDefault="00722CC3" w:rsidP="00722CC3">
      <w:pPr>
        <w:pStyle w:val="Question"/>
        <w:rPr>
          <w:rFonts w:ascii="Verdana" w:hAnsi="Verdana"/>
          <w:b/>
        </w:rPr>
      </w:pPr>
      <w:r w:rsidRPr="00B27110">
        <w:rPr>
          <w:rFonts w:ascii="Verdana" w:hAnsi="Verdana"/>
          <w:b/>
        </w:rPr>
        <w:tab/>
      </w:r>
      <w:r w:rsidR="001605F4">
        <w:rPr>
          <w:rFonts w:ascii="Verdana" w:hAnsi="Verdana"/>
          <w:b/>
        </w:rPr>
        <w:t>8</w:t>
      </w:r>
      <w:r w:rsidRPr="00B27110">
        <w:rPr>
          <w:rFonts w:ascii="Verdana" w:hAnsi="Verdana"/>
          <w:b/>
        </w:rPr>
        <w:t>.1</w:t>
      </w:r>
      <w:r w:rsidR="00E8173B">
        <w:rPr>
          <w:rFonts w:ascii="Verdana" w:hAnsi="Verdana"/>
          <w:b/>
        </w:rPr>
        <w:t>.</w:t>
      </w:r>
      <w:r w:rsidR="008C720D">
        <w:rPr>
          <w:rFonts w:ascii="Verdana" w:hAnsi="Verdana"/>
          <w:b/>
        </w:rPr>
        <w:t>2</w:t>
      </w:r>
      <w:r w:rsidR="00E8173B">
        <w:rPr>
          <w:rFonts w:ascii="Verdana" w:hAnsi="Verdana"/>
          <w:b/>
        </w:rPr>
        <w:t xml:space="preserve"> </w:t>
      </w:r>
      <w:r w:rsidR="00E8173B" w:rsidRPr="00117EC7">
        <w:rPr>
          <w:rFonts w:ascii="Verdana" w:hAnsi="Verdana"/>
          <w:b/>
        </w:rPr>
        <w:t>Is the candidate currently the subject of any criminal proceedings?</w:t>
      </w:r>
    </w:p>
    <w:p w14:paraId="6773DA84" w14:textId="77777777" w:rsidR="00901158" w:rsidRDefault="00901158" w:rsidP="0090115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6471B5">
        <w:rPr>
          <w:rFonts w:ascii="Verdana" w:hAnsi="Verdana"/>
        </w:rPr>
        <w:t xml:space="preserve"> </w:t>
      </w:r>
      <w:r>
        <w:rPr>
          <w:rFonts w:ascii="Verdana" w:hAnsi="Verdana"/>
        </w:rPr>
        <w:t>Provide information about the criminal proceedings</w:t>
      </w:r>
    </w:p>
    <w:p w14:paraId="6292DF7B" w14:textId="77777777" w:rsidR="00901158" w:rsidRDefault="00901158" w:rsidP="0090115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01158" w:rsidRPr="00E0460D" w14:paraId="4FD73D34" w14:textId="77777777" w:rsidTr="00151E93">
        <w:trPr>
          <w:trHeight w:hRule="exact" w:val="413"/>
        </w:trPr>
        <w:tc>
          <w:tcPr>
            <w:tcW w:w="7088" w:type="dxa"/>
            <w:vAlign w:val="center"/>
          </w:tcPr>
          <w:p w14:paraId="3794503E" w14:textId="77777777" w:rsidR="00901158" w:rsidRPr="00E0460D" w:rsidRDefault="00901158"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7427302" w14:textId="6346ABE0" w:rsidR="00154C9A" w:rsidRDefault="00BB50A1" w:rsidP="00117EC7">
      <w:pPr>
        <w:pStyle w:val="Question"/>
        <w:rPr>
          <w:rFonts w:ascii="Verdana" w:hAnsi="Verdana"/>
          <w:b/>
        </w:rPr>
      </w:pPr>
      <w:r>
        <w:rPr>
          <w:rFonts w:ascii="Verdana" w:hAnsi="Verdana"/>
          <w:b/>
        </w:rPr>
        <w:lastRenderedPageBreak/>
        <w:tab/>
      </w:r>
      <w:r w:rsidR="001605F4">
        <w:rPr>
          <w:rFonts w:ascii="Verdana" w:hAnsi="Verdana"/>
          <w:b/>
        </w:rPr>
        <w:t>8</w:t>
      </w:r>
      <w:r w:rsidR="00117EC7">
        <w:rPr>
          <w:rFonts w:ascii="Verdana" w:hAnsi="Verdana"/>
          <w:b/>
        </w:rPr>
        <w:t>.1.</w:t>
      </w:r>
      <w:r w:rsidR="008C720D">
        <w:rPr>
          <w:rFonts w:ascii="Verdana" w:hAnsi="Verdana"/>
          <w:b/>
        </w:rPr>
        <w:t>3</w:t>
      </w:r>
      <w:r>
        <w:rPr>
          <w:rFonts w:ascii="Verdana" w:hAnsi="Verdana"/>
          <w:b/>
        </w:rPr>
        <w:t xml:space="preserve"> </w:t>
      </w:r>
      <w:r w:rsidR="00117EC7" w:rsidRPr="00117EC7">
        <w:rPr>
          <w:rFonts w:ascii="Verdana" w:hAnsi="Verdana"/>
          <w:b/>
        </w:rPr>
        <w:t>Has the candidate ever been given a caution relati</w:t>
      </w:r>
      <w:r w:rsidR="00426894">
        <w:rPr>
          <w:rFonts w:ascii="Verdana" w:hAnsi="Verdana"/>
          <w:b/>
        </w:rPr>
        <w:t xml:space="preserve">ng </w:t>
      </w:r>
      <w:r w:rsidR="00117EC7" w:rsidRPr="00117EC7">
        <w:rPr>
          <w:rFonts w:ascii="Verdana" w:hAnsi="Verdana"/>
          <w:b/>
        </w:rPr>
        <w:t>to any criminal offence?</w:t>
      </w:r>
    </w:p>
    <w:p w14:paraId="4E7F8829" w14:textId="77777777" w:rsidR="00646C4C" w:rsidRDefault="00646C4C" w:rsidP="00646C4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the caution</w:t>
      </w:r>
    </w:p>
    <w:p w14:paraId="0D97726D" w14:textId="77777777" w:rsidR="00646C4C" w:rsidRDefault="00646C4C" w:rsidP="00646C4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46C4C" w:rsidRPr="00E0460D" w14:paraId="4DB9896D" w14:textId="77777777" w:rsidTr="00151E93">
        <w:trPr>
          <w:trHeight w:hRule="exact" w:val="413"/>
        </w:trPr>
        <w:tc>
          <w:tcPr>
            <w:tcW w:w="7088" w:type="dxa"/>
            <w:vAlign w:val="center"/>
          </w:tcPr>
          <w:p w14:paraId="060D77CC" w14:textId="77777777" w:rsidR="00646C4C" w:rsidRPr="00E0460D" w:rsidRDefault="00646C4C"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5AFFFFB" w14:textId="2D540DC7" w:rsidR="00BB50A1" w:rsidRPr="000871F0" w:rsidRDefault="000871F0" w:rsidP="00117EC7">
      <w:pPr>
        <w:pStyle w:val="Question"/>
        <w:rPr>
          <w:rFonts w:ascii="Verdana" w:hAnsi="Verdana"/>
          <w:b/>
        </w:rPr>
      </w:pPr>
      <w:r>
        <w:rPr>
          <w:rFonts w:ascii="Verdana" w:hAnsi="Verdana"/>
          <w:b/>
        </w:rPr>
        <w:tab/>
      </w:r>
      <w:r w:rsidR="001605F4">
        <w:rPr>
          <w:rFonts w:ascii="Verdana" w:hAnsi="Verdana"/>
          <w:b/>
        </w:rPr>
        <w:t>8</w:t>
      </w:r>
      <w:r>
        <w:rPr>
          <w:rFonts w:ascii="Verdana" w:hAnsi="Verdana"/>
          <w:b/>
        </w:rPr>
        <w:t>.1.</w:t>
      </w:r>
      <w:r w:rsidR="008B5783">
        <w:rPr>
          <w:rFonts w:ascii="Verdana" w:hAnsi="Verdana"/>
          <w:b/>
        </w:rPr>
        <w:t>4</w:t>
      </w:r>
      <w:r>
        <w:rPr>
          <w:rFonts w:ascii="Verdana" w:hAnsi="Verdana"/>
          <w:b/>
        </w:rPr>
        <w:tab/>
      </w:r>
      <w:r w:rsidR="00A92FE5">
        <w:rPr>
          <w:rFonts w:ascii="Verdana" w:hAnsi="Verdana"/>
          <w:b/>
        </w:rPr>
        <w:t xml:space="preserve">Does the </w:t>
      </w:r>
      <w:r w:rsidR="00BB50A1" w:rsidRPr="000871F0">
        <w:rPr>
          <w:rFonts w:ascii="Verdana" w:hAnsi="Verdana"/>
          <w:b/>
        </w:rPr>
        <w:t xml:space="preserve">candidate </w:t>
      </w:r>
      <w:r w:rsidR="00A92FE5">
        <w:rPr>
          <w:rFonts w:ascii="Verdana" w:hAnsi="Verdana"/>
          <w:b/>
        </w:rPr>
        <w:t xml:space="preserve">have </w:t>
      </w:r>
      <w:r w:rsidR="00BB50A1" w:rsidRPr="000871F0">
        <w:rPr>
          <w:rFonts w:ascii="Verdana" w:hAnsi="Verdana"/>
          <w:b/>
        </w:rPr>
        <w:t xml:space="preserve">any convictions for any other </w:t>
      </w:r>
      <w:r w:rsidR="00A92FE5">
        <w:rPr>
          <w:rFonts w:ascii="Verdana" w:hAnsi="Verdana"/>
          <w:b/>
        </w:rPr>
        <w:t>offences?</w:t>
      </w:r>
    </w:p>
    <w:p w14:paraId="0D1C318F" w14:textId="77777777" w:rsidR="00624B9B" w:rsidRDefault="00624B9B" w:rsidP="00624B9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convictions for the other offences</w:t>
      </w:r>
    </w:p>
    <w:p w14:paraId="0DA603DC" w14:textId="77777777" w:rsidR="00624B9B" w:rsidRDefault="00624B9B" w:rsidP="00624B9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24B9B" w:rsidRPr="00E0460D" w14:paraId="4520862F" w14:textId="77777777" w:rsidTr="00151E93">
        <w:trPr>
          <w:trHeight w:hRule="exact" w:val="413"/>
        </w:trPr>
        <w:tc>
          <w:tcPr>
            <w:tcW w:w="7088" w:type="dxa"/>
            <w:vAlign w:val="center"/>
          </w:tcPr>
          <w:p w14:paraId="34EEB849" w14:textId="77777777" w:rsidR="00624B9B" w:rsidRPr="00E0460D" w:rsidRDefault="00624B9B"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24BBFDA" w14:textId="26725DDF" w:rsidR="00BB50A1" w:rsidRPr="000871F0" w:rsidRDefault="00F85F3F" w:rsidP="00117EC7">
      <w:pPr>
        <w:pStyle w:val="Question"/>
        <w:rPr>
          <w:rFonts w:ascii="Verdana" w:hAnsi="Verdana"/>
          <w:b/>
        </w:rPr>
      </w:pPr>
      <w:r>
        <w:rPr>
          <w:rFonts w:ascii="Verdana" w:hAnsi="Verdana"/>
          <w:b/>
        </w:rPr>
        <w:tab/>
      </w:r>
      <w:r w:rsidR="001605F4">
        <w:rPr>
          <w:rFonts w:ascii="Verdana" w:hAnsi="Verdana"/>
          <w:b/>
        </w:rPr>
        <w:t>8</w:t>
      </w:r>
      <w:r>
        <w:rPr>
          <w:rFonts w:ascii="Verdana" w:hAnsi="Verdana"/>
          <w:b/>
        </w:rPr>
        <w:t>.1.</w:t>
      </w:r>
      <w:r w:rsidR="008B5783">
        <w:rPr>
          <w:rFonts w:ascii="Verdana" w:hAnsi="Verdana"/>
          <w:b/>
        </w:rPr>
        <w:t>5</w:t>
      </w:r>
      <w:r>
        <w:rPr>
          <w:rFonts w:ascii="Verdana" w:hAnsi="Verdana"/>
          <w:b/>
        </w:rPr>
        <w:tab/>
      </w:r>
      <w:r w:rsidR="00BB50A1" w:rsidRPr="000871F0">
        <w:rPr>
          <w:rFonts w:ascii="Verdana" w:hAnsi="Verdana"/>
          <w:b/>
        </w:rPr>
        <w:t>Is the candidate the subject of any ongoing criminal investigation?</w:t>
      </w:r>
    </w:p>
    <w:p w14:paraId="39E77870" w14:textId="77777777" w:rsidR="00BB020E" w:rsidRDefault="00BB020E" w:rsidP="00BB020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the ongoing investigation</w:t>
      </w:r>
    </w:p>
    <w:p w14:paraId="00043AC1" w14:textId="77777777" w:rsidR="00BB020E" w:rsidRDefault="00BB020E" w:rsidP="00BB020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B020E" w:rsidRPr="00E0460D" w14:paraId="10E8698C" w14:textId="77777777" w:rsidTr="00151E93">
        <w:trPr>
          <w:trHeight w:hRule="exact" w:val="413"/>
        </w:trPr>
        <w:tc>
          <w:tcPr>
            <w:tcW w:w="7088" w:type="dxa"/>
            <w:vAlign w:val="center"/>
          </w:tcPr>
          <w:p w14:paraId="3D4EBE54" w14:textId="77777777" w:rsidR="00BB020E" w:rsidRPr="00E0460D" w:rsidRDefault="00BB020E"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CDED309" w14:textId="56CDE0CD" w:rsidR="000871F0" w:rsidRDefault="001605F4" w:rsidP="00BB020E">
      <w:pPr>
        <w:pStyle w:val="Question"/>
        <w:rPr>
          <w:rFonts w:ascii="Verdana" w:hAnsi="Verdana"/>
          <w:b/>
        </w:rPr>
      </w:pPr>
      <w:r>
        <w:rPr>
          <w:rFonts w:ascii="Verdana" w:hAnsi="Verdana"/>
          <w:b/>
          <w:bCs/>
        </w:rPr>
        <w:t>8</w:t>
      </w:r>
      <w:r w:rsidR="00F85F3F">
        <w:rPr>
          <w:rFonts w:ascii="Verdana" w:hAnsi="Verdana"/>
          <w:b/>
        </w:rPr>
        <w:t>.1.</w:t>
      </w:r>
      <w:r w:rsidR="008B5783">
        <w:rPr>
          <w:rFonts w:ascii="Verdana" w:hAnsi="Verdana"/>
          <w:b/>
        </w:rPr>
        <w:t>6</w:t>
      </w:r>
      <w:r w:rsidR="00F85F3F">
        <w:rPr>
          <w:rFonts w:ascii="Verdana" w:hAnsi="Verdana"/>
          <w:b/>
        </w:rPr>
        <w:tab/>
      </w:r>
      <w:r w:rsidR="000871F0" w:rsidRPr="000871F0">
        <w:rPr>
          <w:rFonts w:ascii="Verdana" w:hAnsi="Verdana"/>
          <w:b/>
        </w:rPr>
        <w:t>Has the candidate been ordered to produce documents pursuant to any ongoing criminal investigation or been the subject of a search with or without a warrant</w:t>
      </w:r>
      <w:r w:rsidR="00BA4487">
        <w:rPr>
          <w:rFonts w:ascii="Verdana" w:hAnsi="Verdana"/>
          <w:b/>
        </w:rPr>
        <w:t>?</w:t>
      </w:r>
      <w:r w:rsidR="000871F0" w:rsidRPr="000871F0">
        <w:rPr>
          <w:rFonts w:ascii="Verdana" w:hAnsi="Verdana"/>
          <w:b/>
        </w:rPr>
        <w:t xml:space="preserve"> </w:t>
      </w:r>
    </w:p>
    <w:p w14:paraId="254EE71D" w14:textId="7CCC51E3" w:rsidR="000B7A1A" w:rsidRPr="005F6A9F" w:rsidRDefault="000B7A1A" w:rsidP="00DC4240">
      <w:pPr>
        <w:pStyle w:val="Question"/>
        <w:tabs>
          <w:tab w:val="clear" w:pos="-142"/>
        </w:tabs>
        <w:spacing w:before="20"/>
        <w:ind w:firstLine="0"/>
        <w:rPr>
          <w:rFonts w:ascii="Verdana" w:hAnsi="Verdana"/>
        </w:rPr>
      </w:pPr>
      <w:r>
        <w:rPr>
          <w:rFonts w:ascii="Verdana" w:hAnsi="Verdana"/>
        </w:rPr>
        <w:t>Y</w:t>
      </w:r>
      <w:r w:rsidRPr="005F6A9F">
        <w:rPr>
          <w:rFonts w:ascii="Verdana" w:hAnsi="Verdana"/>
        </w:rPr>
        <w:t>ou must include all matters, even where the candidate was not the subject of the investigation</w:t>
      </w:r>
    </w:p>
    <w:p w14:paraId="5F0516A1" w14:textId="77777777" w:rsidR="000B7A1A" w:rsidRDefault="000B7A1A" w:rsidP="000B7A1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the order to produce documents</w:t>
      </w:r>
    </w:p>
    <w:p w14:paraId="6142092F" w14:textId="77777777" w:rsidR="000B7A1A" w:rsidRDefault="000B7A1A" w:rsidP="000B7A1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B7A1A" w:rsidRPr="00E0460D" w14:paraId="3D859C3A" w14:textId="77777777" w:rsidTr="00151E93">
        <w:trPr>
          <w:trHeight w:hRule="exact" w:val="413"/>
        </w:trPr>
        <w:tc>
          <w:tcPr>
            <w:tcW w:w="7088" w:type="dxa"/>
            <w:vAlign w:val="center"/>
          </w:tcPr>
          <w:p w14:paraId="3D674317" w14:textId="77777777" w:rsidR="000B7A1A" w:rsidRPr="00E0460D" w:rsidRDefault="000B7A1A"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DC1945A" w14:textId="116B26EF" w:rsidR="008D31DF" w:rsidRPr="005A1A27" w:rsidRDefault="005A1A27" w:rsidP="00117EC7">
      <w:pPr>
        <w:pStyle w:val="Question"/>
        <w:rPr>
          <w:rFonts w:ascii="Verdana" w:hAnsi="Verdana"/>
          <w:b/>
        </w:rPr>
      </w:pPr>
      <w:r>
        <w:rPr>
          <w:rFonts w:ascii="Verdana" w:hAnsi="Verdana"/>
          <w:b/>
        </w:rPr>
        <w:tab/>
      </w:r>
      <w:r w:rsidR="001605F4">
        <w:rPr>
          <w:rFonts w:ascii="Verdana" w:hAnsi="Verdana"/>
          <w:b/>
        </w:rPr>
        <w:t>8</w:t>
      </w:r>
      <w:r>
        <w:rPr>
          <w:rFonts w:ascii="Verdana" w:hAnsi="Verdana"/>
          <w:b/>
        </w:rPr>
        <w:t>.1.</w:t>
      </w:r>
      <w:r w:rsidR="008B5783">
        <w:rPr>
          <w:rFonts w:ascii="Verdana" w:hAnsi="Verdana"/>
          <w:b/>
        </w:rPr>
        <w:t>7</w:t>
      </w:r>
      <w:r>
        <w:rPr>
          <w:rFonts w:ascii="Verdana" w:hAnsi="Verdana"/>
          <w:b/>
        </w:rPr>
        <w:tab/>
      </w:r>
      <w:r w:rsidR="008D31DF" w:rsidRPr="005A1A27">
        <w:rPr>
          <w:rFonts w:ascii="Verdana" w:hAnsi="Verdana"/>
          <w:b/>
        </w:rPr>
        <w:t xml:space="preserve">Has any firm </w:t>
      </w:r>
      <w:r w:rsidR="000B7A1A">
        <w:rPr>
          <w:rFonts w:ascii="Verdana" w:hAnsi="Verdana"/>
          <w:b/>
        </w:rPr>
        <w:t xml:space="preserve">where </w:t>
      </w:r>
      <w:r w:rsidR="008D31DF" w:rsidRPr="005A1A27">
        <w:rPr>
          <w:rFonts w:ascii="Verdana" w:hAnsi="Verdana"/>
          <w:b/>
        </w:rPr>
        <w:t>the candidate holds or has held a position of influence ever</w:t>
      </w:r>
      <w:r w:rsidR="00286B7F">
        <w:rPr>
          <w:rFonts w:ascii="Verdana" w:hAnsi="Verdana"/>
          <w:b/>
        </w:rPr>
        <w:t xml:space="preserve"> been</w:t>
      </w:r>
      <w:r w:rsidR="008D31DF" w:rsidRPr="005A1A27">
        <w:rPr>
          <w:rFonts w:ascii="Verdana" w:hAnsi="Verdana"/>
          <w:b/>
        </w:rPr>
        <w:t xml:space="preserve">: </w:t>
      </w:r>
    </w:p>
    <w:p w14:paraId="4CCB5502" w14:textId="77777777" w:rsidR="00F44B6E" w:rsidRPr="00365AA6" w:rsidRDefault="00F44B6E" w:rsidP="00F44B6E">
      <w:pPr>
        <w:pStyle w:val="Question"/>
        <w:tabs>
          <w:tab w:val="clear" w:pos="-142"/>
        </w:tabs>
        <w:spacing w:before="20"/>
        <w:ind w:firstLine="0"/>
        <w:rPr>
          <w:rFonts w:ascii="Verdana" w:hAnsi="Verdana"/>
        </w:rPr>
      </w:pPr>
      <w:r w:rsidRPr="00365AA6">
        <w:rPr>
          <w:rFonts w:ascii="Verdana" w:hAnsi="Verdana"/>
        </w:rPr>
        <w:t>Include all matters even when the summons, charge, prosecution or investigation did not result in a conviction, and even where the firm was not the subject of the investigation.</w:t>
      </w:r>
    </w:p>
    <w:p w14:paraId="2F890073" w14:textId="77777777" w:rsidR="00F44B6E" w:rsidRPr="00365AA6" w:rsidRDefault="00F44B6E" w:rsidP="00F44B6E">
      <w:pPr>
        <w:pStyle w:val="Question"/>
        <w:tabs>
          <w:tab w:val="clear" w:pos="-142"/>
        </w:tabs>
        <w:spacing w:before="20"/>
        <w:ind w:firstLine="0"/>
        <w:rPr>
          <w:rFonts w:ascii="Verdana" w:hAnsi="Verdana"/>
        </w:rPr>
      </w:pPr>
      <w:r w:rsidRPr="00365AA6">
        <w:rPr>
          <w:rFonts w:ascii="Verdana" w:hAnsi="Verdana"/>
        </w:rPr>
        <w:t>Firms do not need to disclose details of any specific individuals who were subject to historic criminal investigations, prosecutions, summons or other historical criminal proceedings.</w:t>
      </w:r>
    </w:p>
    <w:p w14:paraId="486439D4" w14:textId="623507F7" w:rsidR="008D31DF" w:rsidRDefault="005A1A27" w:rsidP="00117EC7">
      <w:pPr>
        <w:pStyle w:val="Question"/>
        <w:rPr>
          <w:rFonts w:ascii="Verdana" w:hAnsi="Verdana"/>
          <w:b/>
        </w:rPr>
      </w:pPr>
      <w:r>
        <w:rPr>
          <w:rFonts w:ascii="Verdana" w:hAnsi="Verdana"/>
          <w:b/>
        </w:rPr>
        <w:tab/>
        <w:t>a</w:t>
      </w:r>
      <w:r>
        <w:rPr>
          <w:rFonts w:ascii="Verdana" w:hAnsi="Verdana"/>
          <w:b/>
        </w:rPr>
        <w:tab/>
      </w:r>
      <w:r w:rsidR="008D31DF" w:rsidRPr="005A1A27">
        <w:rPr>
          <w:rFonts w:ascii="Verdana" w:hAnsi="Verdana"/>
          <w:b/>
        </w:rPr>
        <w:t>convicted of any criminal offence?</w:t>
      </w:r>
    </w:p>
    <w:p w14:paraId="0F2A994F" w14:textId="77777777" w:rsidR="00DC1F2A" w:rsidRDefault="00DC1F2A" w:rsidP="00DC1F2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F27C17">
        <w:rPr>
          <w:rFonts w:ascii="Verdana" w:hAnsi="Verdana"/>
        </w:rPr>
        <w:t xml:space="preserve"> </w:t>
      </w:r>
      <w:r>
        <w:rPr>
          <w:rFonts w:ascii="Verdana" w:hAnsi="Verdana"/>
        </w:rPr>
        <w:t>Provide information about the firm’s conviction</w:t>
      </w:r>
    </w:p>
    <w:p w14:paraId="70482ED5" w14:textId="77777777" w:rsidR="00DC1F2A" w:rsidRDefault="00DC1F2A" w:rsidP="00DC1F2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C1F2A" w:rsidRPr="00E0460D" w14:paraId="6888B36D" w14:textId="77777777" w:rsidTr="00151E93">
        <w:trPr>
          <w:trHeight w:hRule="exact" w:val="413"/>
        </w:trPr>
        <w:tc>
          <w:tcPr>
            <w:tcW w:w="7088" w:type="dxa"/>
            <w:vAlign w:val="center"/>
          </w:tcPr>
          <w:p w14:paraId="1C3997FE" w14:textId="77777777" w:rsidR="00DC1F2A" w:rsidRPr="00E0460D" w:rsidRDefault="00DC1F2A"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A1BC404" w14:textId="26CCBEFE" w:rsidR="008D31DF" w:rsidRDefault="008A1750" w:rsidP="00117EC7">
      <w:pPr>
        <w:pStyle w:val="Question"/>
        <w:rPr>
          <w:rFonts w:ascii="Verdana" w:hAnsi="Verdana"/>
          <w:b/>
        </w:rPr>
      </w:pPr>
      <w:r>
        <w:rPr>
          <w:rFonts w:ascii="Verdana" w:hAnsi="Verdana"/>
          <w:b/>
        </w:rPr>
        <w:tab/>
        <w:t>b</w:t>
      </w:r>
      <w:r>
        <w:rPr>
          <w:rFonts w:ascii="Verdana" w:hAnsi="Verdana"/>
          <w:b/>
        </w:rPr>
        <w:tab/>
      </w:r>
      <w:r w:rsidR="008D31DF" w:rsidRPr="005A1A27">
        <w:rPr>
          <w:rFonts w:ascii="Verdana" w:hAnsi="Verdana"/>
          <w:b/>
        </w:rPr>
        <w:t>summoned, charged</w:t>
      </w:r>
      <w:r w:rsidR="0035796F">
        <w:rPr>
          <w:rFonts w:ascii="Verdana" w:hAnsi="Verdana"/>
          <w:b/>
        </w:rPr>
        <w:t xml:space="preserve"> with</w:t>
      </w:r>
      <w:r w:rsidR="00542495">
        <w:rPr>
          <w:rFonts w:ascii="Verdana" w:hAnsi="Verdana"/>
          <w:b/>
        </w:rPr>
        <w:t xml:space="preserve">, investigated </w:t>
      </w:r>
      <w:r w:rsidR="007140E1">
        <w:rPr>
          <w:rFonts w:ascii="Verdana" w:hAnsi="Verdana"/>
          <w:b/>
        </w:rPr>
        <w:t xml:space="preserve">or prosecuted for any </w:t>
      </w:r>
      <w:r w:rsidR="008D31DF" w:rsidRPr="005A1A27">
        <w:rPr>
          <w:rFonts w:ascii="Verdana" w:hAnsi="Verdana"/>
          <w:b/>
        </w:rPr>
        <w:t>criminal offence?</w:t>
      </w:r>
    </w:p>
    <w:p w14:paraId="6AFFA504" w14:textId="77777777" w:rsidR="00876C53" w:rsidRDefault="00876C53" w:rsidP="00876C5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F27C17">
        <w:rPr>
          <w:rFonts w:ascii="Verdana" w:hAnsi="Verdana"/>
        </w:rPr>
        <w:t xml:space="preserve"> </w:t>
      </w:r>
      <w:r>
        <w:rPr>
          <w:rFonts w:ascii="Verdana" w:hAnsi="Verdana"/>
        </w:rPr>
        <w:t>Provide information about the firm’s summons, charge, investigation or prosecution</w:t>
      </w:r>
    </w:p>
    <w:p w14:paraId="6C6A7EE4" w14:textId="77777777" w:rsidR="00876C53" w:rsidRDefault="00876C53" w:rsidP="00876C5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76C53" w:rsidRPr="00E0460D" w14:paraId="3B77DA30" w14:textId="77777777" w:rsidTr="00151E93">
        <w:trPr>
          <w:trHeight w:hRule="exact" w:val="413"/>
        </w:trPr>
        <w:tc>
          <w:tcPr>
            <w:tcW w:w="7088" w:type="dxa"/>
            <w:vAlign w:val="center"/>
          </w:tcPr>
          <w:p w14:paraId="4C92EC16" w14:textId="77777777" w:rsidR="00876C53" w:rsidRPr="00E0460D" w:rsidRDefault="00876C53"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9EAAE49" w14:textId="74506E99" w:rsidR="008D31DF" w:rsidRDefault="008A1750" w:rsidP="00117EC7">
      <w:pPr>
        <w:pStyle w:val="Question"/>
        <w:rPr>
          <w:rFonts w:ascii="Verdana" w:hAnsi="Verdana"/>
          <w:b/>
        </w:rPr>
      </w:pPr>
      <w:r>
        <w:rPr>
          <w:rFonts w:ascii="Verdana" w:hAnsi="Verdana"/>
          <w:b/>
        </w:rPr>
        <w:tab/>
        <w:t>c</w:t>
      </w:r>
      <w:r>
        <w:rPr>
          <w:rFonts w:ascii="Verdana" w:hAnsi="Verdana"/>
          <w:b/>
        </w:rPr>
        <w:tab/>
      </w:r>
      <w:r w:rsidR="008D31DF" w:rsidRPr="005A1A27">
        <w:rPr>
          <w:rFonts w:ascii="Verdana" w:hAnsi="Verdana"/>
          <w:b/>
        </w:rPr>
        <w:t xml:space="preserve">the subject of any criminal proceeding </w:t>
      </w:r>
      <w:r w:rsidR="00876C53">
        <w:rPr>
          <w:rFonts w:ascii="Verdana" w:hAnsi="Verdana"/>
          <w:b/>
        </w:rPr>
        <w:t xml:space="preserve">that did </w:t>
      </w:r>
      <w:r w:rsidR="008D31DF" w:rsidRPr="005A1A27">
        <w:rPr>
          <w:rFonts w:ascii="Verdana" w:hAnsi="Verdana"/>
          <w:b/>
        </w:rPr>
        <w:t>not result in a conviction?</w:t>
      </w:r>
    </w:p>
    <w:p w14:paraId="094CA46F" w14:textId="77777777" w:rsidR="00777F26" w:rsidRDefault="00777F26" w:rsidP="00777F2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the firm’s criminal proceeding</w:t>
      </w:r>
    </w:p>
    <w:p w14:paraId="5C4CE1A2" w14:textId="77777777" w:rsidR="00777F26" w:rsidRDefault="00777F26" w:rsidP="00777F2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77F26" w:rsidRPr="00E0460D" w14:paraId="13CC61C0" w14:textId="77777777" w:rsidTr="00151E93">
        <w:trPr>
          <w:trHeight w:hRule="exact" w:val="413"/>
        </w:trPr>
        <w:tc>
          <w:tcPr>
            <w:tcW w:w="7088" w:type="dxa"/>
            <w:vAlign w:val="center"/>
          </w:tcPr>
          <w:p w14:paraId="0C78DD3F" w14:textId="77777777" w:rsidR="00777F26" w:rsidRPr="00E0460D" w:rsidRDefault="00777F26"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DFE8713" w14:textId="0EC73DF2" w:rsidR="008D31DF" w:rsidRDefault="008A1750" w:rsidP="00117EC7">
      <w:pPr>
        <w:pStyle w:val="Question"/>
        <w:rPr>
          <w:rFonts w:ascii="Verdana" w:hAnsi="Verdana"/>
          <w:b/>
        </w:rPr>
      </w:pPr>
      <w:r>
        <w:rPr>
          <w:rFonts w:ascii="Verdana" w:hAnsi="Verdana"/>
          <w:b/>
        </w:rPr>
        <w:tab/>
        <w:t>d</w:t>
      </w:r>
      <w:r>
        <w:rPr>
          <w:rFonts w:ascii="Verdana" w:hAnsi="Verdana"/>
          <w:b/>
        </w:rPr>
        <w:tab/>
      </w:r>
      <w:r w:rsidR="008D31DF" w:rsidRPr="005A1A27">
        <w:rPr>
          <w:rFonts w:ascii="Verdana" w:hAnsi="Verdana"/>
          <w:b/>
        </w:rPr>
        <w:t xml:space="preserve">ordered to produce documents </w:t>
      </w:r>
      <w:r w:rsidR="00777F26">
        <w:rPr>
          <w:rFonts w:ascii="Verdana" w:hAnsi="Verdana"/>
          <w:b/>
        </w:rPr>
        <w:t xml:space="preserve">relating </w:t>
      </w:r>
      <w:r w:rsidR="008D31DF" w:rsidRPr="005A1A27">
        <w:rPr>
          <w:rFonts w:ascii="Verdana" w:hAnsi="Verdana"/>
          <w:b/>
        </w:rPr>
        <w:t>to any criminal investigation</w:t>
      </w:r>
      <w:r w:rsidR="00777F26">
        <w:rPr>
          <w:rFonts w:ascii="Verdana" w:hAnsi="Verdana"/>
          <w:b/>
        </w:rPr>
        <w:t>s</w:t>
      </w:r>
      <w:r w:rsidR="008D31DF" w:rsidRPr="005A1A27">
        <w:rPr>
          <w:rFonts w:ascii="Verdana" w:hAnsi="Verdana"/>
          <w:b/>
        </w:rPr>
        <w:t xml:space="preserve"> or been the subject of a search</w:t>
      </w:r>
      <w:r w:rsidR="00777F26">
        <w:rPr>
          <w:rFonts w:ascii="Verdana" w:hAnsi="Verdana"/>
          <w:b/>
        </w:rPr>
        <w:t>,</w:t>
      </w:r>
      <w:r w:rsidR="008D31DF" w:rsidRPr="005A1A27">
        <w:rPr>
          <w:rFonts w:ascii="Verdana" w:hAnsi="Verdana"/>
          <w:b/>
        </w:rPr>
        <w:t xml:space="preserve"> with or without a warrant</w:t>
      </w:r>
      <w:r w:rsidR="00A45630">
        <w:rPr>
          <w:rFonts w:ascii="Verdana" w:hAnsi="Verdana"/>
          <w:b/>
        </w:rPr>
        <w:t>,</w:t>
      </w:r>
      <w:r w:rsidR="008D31DF" w:rsidRPr="005A1A27">
        <w:rPr>
          <w:rFonts w:ascii="Verdana" w:hAnsi="Verdana"/>
          <w:b/>
        </w:rPr>
        <w:t xml:space="preserve"> relati</w:t>
      </w:r>
      <w:r w:rsidR="00A45630">
        <w:rPr>
          <w:rFonts w:ascii="Verdana" w:hAnsi="Verdana"/>
          <w:b/>
        </w:rPr>
        <w:t>ng</w:t>
      </w:r>
      <w:r w:rsidR="008D31DF" w:rsidRPr="005A1A27">
        <w:rPr>
          <w:rFonts w:ascii="Verdana" w:hAnsi="Verdana"/>
          <w:b/>
        </w:rPr>
        <w:t xml:space="preserve"> to any criminal investigation?</w:t>
      </w:r>
    </w:p>
    <w:p w14:paraId="0974F022" w14:textId="77777777" w:rsidR="00332B86" w:rsidRDefault="00332B86" w:rsidP="00332B8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F27C17">
        <w:rPr>
          <w:rFonts w:ascii="Verdana" w:hAnsi="Verdana"/>
        </w:rPr>
        <w:t xml:space="preserve"> </w:t>
      </w:r>
      <w:r>
        <w:rPr>
          <w:rFonts w:ascii="Verdana" w:hAnsi="Verdana"/>
        </w:rPr>
        <w:t>Provide information about the order for the firm to produce documents</w:t>
      </w:r>
    </w:p>
    <w:p w14:paraId="662CF77B" w14:textId="77777777" w:rsidR="00332B86" w:rsidRDefault="00332B86" w:rsidP="00332B8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32B86" w:rsidRPr="00E0460D" w14:paraId="5049CCAB" w14:textId="77777777" w:rsidTr="00151E93">
        <w:trPr>
          <w:trHeight w:hRule="exact" w:val="413"/>
        </w:trPr>
        <w:tc>
          <w:tcPr>
            <w:tcW w:w="7088" w:type="dxa"/>
            <w:vAlign w:val="center"/>
          </w:tcPr>
          <w:p w14:paraId="661F0D30" w14:textId="77777777" w:rsidR="00332B86" w:rsidRPr="00E0460D" w:rsidRDefault="00332B86"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lastRenderedPageBreak/>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658B581" w14:textId="74380C06" w:rsidR="005A1A27" w:rsidRDefault="005A1A27" w:rsidP="00117EC7">
      <w:pPr>
        <w:pStyle w:val="Question"/>
      </w:pPr>
    </w:p>
    <w:p w14:paraId="08A0331C" w14:textId="6AE6BC46" w:rsidR="00CB5ECC" w:rsidRDefault="00CB5ECC" w:rsidP="00CB5ECC">
      <w:pPr>
        <w:pStyle w:val="Qsheading1"/>
        <w:tabs>
          <w:tab w:val="clear" w:pos="284"/>
          <w:tab w:val="left" w:pos="-851"/>
        </w:tabs>
        <w:ind w:left="-709"/>
        <w:outlineLvl w:val="0"/>
        <w:rPr>
          <w:rFonts w:ascii="Verdana" w:hAnsi="Verdana"/>
          <w:szCs w:val="22"/>
        </w:rPr>
      </w:pPr>
      <w:r>
        <w:rPr>
          <w:rFonts w:ascii="Verdana" w:hAnsi="Verdana"/>
          <w:szCs w:val="22"/>
        </w:rPr>
        <w:tab/>
        <w:t>Civil Proceedings</w:t>
      </w:r>
    </w:p>
    <w:p w14:paraId="73AFE8F1" w14:textId="77777777" w:rsidR="00695340" w:rsidRPr="00C71017" w:rsidRDefault="00695340" w:rsidP="00695340">
      <w:pPr>
        <w:pStyle w:val="Question"/>
        <w:tabs>
          <w:tab w:val="clear" w:pos="-142"/>
        </w:tabs>
        <w:spacing w:before="20"/>
        <w:ind w:firstLine="0"/>
        <w:rPr>
          <w:rFonts w:ascii="Verdana" w:hAnsi="Verdana"/>
        </w:rPr>
      </w:pPr>
      <w:r w:rsidRPr="00C71017">
        <w:rPr>
          <w:rFonts w:ascii="Verdana" w:hAnsi="Verdana"/>
        </w:rPr>
        <w:t>You should include information about proceedings in the United Kingdom and elsewhere in your answers.</w:t>
      </w:r>
    </w:p>
    <w:p w14:paraId="3E886800" w14:textId="77777777" w:rsidR="00695340" w:rsidRDefault="00695340" w:rsidP="00695340">
      <w:pPr>
        <w:pStyle w:val="Question"/>
        <w:tabs>
          <w:tab w:val="clear" w:pos="-142"/>
        </w:tabs>
        <w:spacing w:before="20"/>
        <w:ind w:firstLine="0"/>
        <w:rPr>
          <w:rFonts w:ascii="Verdana" w:hAnsi="Verdana"/>
        </w:rPr>
      </w:pPr>
    </w:p>
    <w:p w14:paraId="120AAAFC" w14:textId="77777777" w:rsidR="00695340" w:rsidRPr="00B770BB" w:rsidRDefault="00695340" w:rsidP="00695340">
      <w:pPr>
        <w:pStyle w:val="Question"/>
        <w:tabs>
          <w:tab w:val="clear" w:pos="-142"/>
        </w:tabs>
        <w:spacing w:before="20"/>
        <w:ind w:firstLine="0"/>
        <w:rPr>
          <w:rFonts w:ascii="Verdana" w:hAnsi="Verdana"/>
          <w:b/>
          <w:bCs/>
        </w:rPr>
      </w:pPr>
      <w:r w:rsidRPr="00B770BB">
        <w:rPr>
          <w:rFonts w:ascii="Verdana" w:hAnsi="Verdana"/>
          <w:b/>
          <w:bCs/>
        </w:rPr>
        <w:t>What to include</w:t>
      </w:r>
    </w:p>
    <w:p w14:paraId="3E4E3700" w14:textId="77777777" w:rsidR="00695340" w:rsidRPr="00C71017" w:rsidRDefault="00695340" w:rsidP="00695340">
      <w:pPr>
        <w:pStyle w:val="Question"/>
        <w:tabs>
          <w:tab w:val="clear" w:pos="-142"/>
        </w:tabs>
        <w:spacing w:before="20"/>
        <w:ind w:firstLine="0"/>
        <w:rPr>
          <w:rFonts w:ascii="Verdana" w:hAnsi="Verdana"/>
        </w:rPr>
      </w:pPr>
      <w:r>
        <w:rPr>
          <w:rFonts w:ascii="Verdana" w:hAnsi="Verdana"/>
        </w:rPr>
        <w:t>Include all County Court Judgments made against the candidate, whether satisfied or not.</w:t>
      </w:r>
    </w:p>
    <w:p w14:paraId="50953F0A" w14:textId="410A1AE3" w:rsidR="00CB5ECC" w:rsidRDefault="001605F4" w:rsidP="001071C7">
      <w:pPr>
        <w:pStyle w:val="Question"/>
        <w:rPr>
          <w:rFonts w:ascii="Verdana" w:hAnsi="Verdana"/>
          <w:b/>
        </w:rPr>
      </w:pPr>
      <w:r>
        <w:rPr>
          <w:rFonts w:ascii="Verdana" w:hAnsi="Verdana"/>
          <w:b/>
        </w:rPr>
        <w:t>8</w:t>
      </w:r>
      <w:r w:rsidR="001071C7">
        <w:rPr>
          <w:rFonts w:ascii="Verdana" w:hAnsi="Verdana"/>
          <w:b/>
        </w:rPr>
        <w:t>.2.1</w:t>
      </w:r>
      <w:r w:rsidR="001071C7">
        <w:rPr>
          <w:rFonts w:ascii="Verdana" w:hAnsi="Verdana"/>
          <w:b/>
        </w:rPr>
        <w:tab/>
      </w:r>
      <w:r w:rsidR="00D82701" w:rsidRPr="001071C7">
        <w:rPr>
          <w:rFonts w:ascii="Verdana" w:hAnsi="Verdana"/>
          <w:b/>
        </w:rPr>
        <w:t>Has the candidate ever been the subject of a judgment debt or award against the</w:t>
      </w:r>
      <w:r w:rsidR="0083486F">
        <w:rPr>
          <w:rFonts w:ascii="Verdana" w:hAnsi="Verdana"/>
          <w:b/>
        </w:rPr>
        <w:t>m</w:t>
      </w:r>
      <w:r w:rsidR="00F85A09">
        <w:rPr>
          <w:rFonts w:ascii="Verdana" w:hAnsi="Verdana"/>
          <w:b/>
        </w:rPr>
        <w:t>?</w:t>
      </w:r>
      <w:r w:rsidR="00D82701" w:rsidRPr="001071C7">
        <w:rPr>
          <w:rFonts w:ascii="Verdana" w:hAnsi="Verdana"/>
          <w:b/>
        </w:rPr>
        <w:t xml:space="preserve"> </w:t>
      </w:r>
    </w:p>
    <w:p w14:paraId="681D2308" w14:textId="77777777" w:rsidR="008D2179" w:rsidRDefault="008D2179" w:rsidP="008D217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 xml:space="preserve">Provide information and include the: </w:t>
      </w:r>
    </w:p>
    <w:p w14:paraId="40D5D2A8" w14:textId="77777777" w:rsidR="008D2179" w:rsidRDefault="008D2179" w:rsidP="008D2179">
      <w:pPr>
        <w:pStyle w:val="Question"/>
        <w:numPr>
          <w:ilvl w:val="0"/>
          <w:numId w:val="17"/>
        </w:numPr>
        <w:tabs>
          <w:tab w:val="clear" w:pos="-142"/>
        </w:tabs>
        <w:spacing w:before="20"/>
        <w:ind w:hanging="87"/>
        <w:rPr>
          <w:rFonts w:ascii="Verdana" w:hAnsi="Verdana"/>
        </w:rPr>
      </w:pPr>
      <w:r>
        <w:rPr>
          <w:rFonts w:ascii="Verdana" w:hAnsi="Verdana"/>
        </w:rPr>
        <w:t>amount and date of all judgment debts, awards or County Court Judgments</w:t>
      </w:r>
    </w:p>
    <w:p w14:paraId="65FF4E52" w14:textId="77777777" w:rsidR="008D2179" w:rsidRDefault="008D2179" w:rsidP="008D2179">
      <w:pPr>
        <w:pStyle w:val="Question"/>
        <w:numPr>
          <w:ilvl w:val="0"/>
          <w:numId w:val="17"/>
        </w:numPr>
        <w:tabs>
          <w:tab w:val="clear" w:pos="-142"/>
        </w:tabs>
        <w:spacing w:before="20"/>
        <w:ind w:hanging="87"/>
        <w:rPr>
          <w:rFonts w:ascii="Verdana" w:hAnsi="Verdana"/>
        </w:rPr>
      </w:pPr>
      <w:r>
        <w:rPr>
          <w:rFonts w:ascii="Verdana" w:hAnsi="Verdana"/>
        </w:rPr>
        <w:t>number of all judgment debts, awards or County Court Judgments ordered</w:t>
      </w:r>
    </w:p>
    <w:p w14:paraId="0E6C9116" w14:textId="77777777" w:rsidR="008D2179" w:rsidRDefault="008D2179" w:rsidP="008D217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D2179" w:rsidRPr="00E0460D" w14:paraId="7702610F" w14:textId="77777777" w:rsidTr="00151E93">
        <w:trPr>
          <w:trHeight w:hRule="exact" w:val="413"/>
        </w:trPr>
        <w:tc>
          <w:tcPr>
            <w:tcW w:w="7088" w:type="dxa"/>
            <w:vAlign w:val="center"/>
          </w:tcPr>
          <w:p w14:paraId="76069EAE" w14:textId="77777777" w:rsidR="008D2179" w:rsidRPr="00E0460D" w:rsidRDefault="008D2179"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8605E2B" w14:textId="7407AA0A" w:rsidR="00D82701" w:rsidRPr="00EA35FB" w:rsidRDefault="001605F4" w:rsidP="00EA35FB">
      <w:pPr>
        <w:pStyle w:val="Question"/>
        <w:rPr>
          <w:rFonts w:ascii="Verdana" w:hAnsi="Verdana"/>
          <w:b/>
        </w:rPr>
      </w:pPr>
      <w:r>
        <w:rPr>
          <w:rFonts w:ascii="Verdana" w:hAnsi="Verdana"/>
          <w:b/>
        </w:rPr>
        <w:t>8</w:t>
      </w:r>
      <w:r w:rsidR="00490159">
        <w:rPr>
          <w:rFonts w:ascii="Verdana" w:hAnsi="Verdana"/>
          <w:b/>
        </w:rPr>
        <w:t>.2.2</w:t>
      </w:r>
      <w:r w:rsidR="00490159">
        <w:rPr>
          <w:rFonts w:ascii="Verdana" w:hAnsi="Verdana"/>
          <w:b/>
        </w:rPr>
        <w:tab/>
      </w:r>
      <w:r w:rsidR="00D82701" w:rsidRPr="00EA35FB">
        <w:rPr>
          <w:rFonts w:ascii="Verdana" w:hAnsi="Verdana"/>
          <w:b/>
        </w:rPr>
        <w:t xml:space="preserve">Has the candidate ever been party to any civil proceedings which resulted in any order against </w:t>
      </w:r>
      <w:r w:rsidR="00FF6454">
        <w:rPr>
          <w:rFonts w:ascii="Verdana" w:hAnsi="Verdana"/>
          <w:b/>
        </w:rPr>
        <w:t>them</w:t>
      </w:r>
      <w:r w:rsidR="0023408B">
        <w:rPr>
          <w:rFonts w:ascii="Verdana" w:hAnsi="Verdana"/>
          <w:b/>
        </w:rPr>
        <w:t>,</w:t>
      </w:r>
      <w:r w:rsidR="001E235D">
        <w:rPr>
          <w:rFonts w:ascii="Verdana" w:hAnsi="Verdana"/>
          <w:b/>
        </w:rPr>
        <w:t xml:space="preserve"> </w:t>
      </w:r>
      <w:r w:rsidR="00D82701" w:rsidRPr="00EA35FB">
        <w:rPr>
          <w:rFonts w:ascii="Verdana" w:hAnsi="Verdana"/>
          <w:b/>
        </w:rPr>
        <w:t>other than a judgement debt or award</w:t>
      </w:r>
      <w:r w:rsidR="001E235D">
        <w:rPr>
          <w:rFonts w:ascii="Verdana" w:hAnsi="Verdana"/>
          <w:b/>
        </w:rPr>
        <w:t>?</w:t>
      </w:r>
      <w:r w:rsidR="00D82701" w:rsidRPr="00EA35FB">
        <w:rPr>
          <w:rFonts w:ascii="Verdana" w:hAnsi="Verdana"/>
          <w:b/>
        </w:rPr>
        <w:t xml:space="preserve"> </w:t>
      </w:r>
    </w:p>
    <w:p w14:paraId="6A72CD63" w14:textId="77777777" w:rsidR="000E6FA5" w:rsidRDefault="000E6FA5" w:rsidP="000E6FA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and include, for example, injunctions and employment tribunal proceedings</w:t>
      </w:r>
    </w:p>
    <w:p w14:paraId="513E3CE2" w14:textId="77777777" w:rsidR="000E6FA5" w:rsidRDefault="000E6FA5" w:rsidP="000E6FA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E6FA5" w:rsidRPr="00E0460D" w14:paraId="6D2B8750" w14:textId="77777777" w:rsidTr="00151E93">
        <w:trPr>
          <w:trHeight w:hRule="exact" w:val="413"/>
        </w:trPr>
        <w:tc>
          <w:tcPr>
            <w:tcW w:w="7088" w:type="dxa"/>
            <w:vAlign w:val="center"/>
          </w:tcPr>
          <w:p w14:paraId="5BB295D9" w14:textId="77777777" w:rsidR="000E6FA5" w:rsidRPr="00E0460D" w:rsidRDefault="000E6FA5"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EFE7B6B" w14:textId="19975A4A" w:rsidR="00CD4CA8" w:rsidRDefault="001605F4" w:rsidP="003640AF">
      <w:pPr>
        <w:pStyle w:val="Question"/>
        <w:rPr>
          <w:rFonts w:ascii="Verdana" w:hAnsi="Verdana"/>
          <w:b/>
        </w:rPr>
      </w:pPr>
      <w:r>
        <w:rPr>
          <w:rFonts w:ascii="Verdana" w:hAnsi="Verdana"/>
          <w:b/>
        </w:rPr>
        <w:t>8</w:t>
      </w:r>
      <w:r w:rsidR="00B22309">
        <w:rPr>
          <w:rFonts w:ascii="Verdana" w:hAnsi="Verdana"/>
          <w:b/>
        </w:rPr>
        <w:t>.2.</w:t>
      </w:r>
      <w:r w:rsidR="003640AF">
        <w:rPr>
          <w:rFonts w:ascii="Verdana" w:hAnsi="Verdana"/>
          <w:b/>
        </w:rPr>
        <w:t>3</w:t>
      </w:r>
      <w:r w:rsidR="003640AF">
        <w:rPr>
          <w:rFonts w:ascii="Verdana" w:hAnsi="Verdana"/>
          <w:b/>
        </w:rPr>
        <w:tab/>
      </w:r>
      <w:r w:rsidR="00CD4CA8" w:rsidRPr="00B22309">
        <w:rPr>
          <w:rFonts w:ascii="Verdana" w:hAnsi="Verdana"/>
          <w:b/>
        </w:rPr>
        <w:t>Is the candidate aware of</w:t>
      </w:r>
      <w:r w:rsidR="00807BED">
        <w:rPr>
          <w:rFonts w:ascii="Verdana" w:hAnsi="Verdana"/>
          <w:b/>
        </w:rPr>
        <w:t xml:space="preserve"> </w:t>
      </w:r>
      <w:r w:rsidR="000E6FA5">
        <w:rPr>
          <w:rFonts w:ascii="Verdana" w:hAnsi="Verdana"/>
          <w:b/>
        </w:rPr>
        <w:t>a</w:t>
      </w:r>
      <w:r w:rsidR="00CD4CA8" w:rsidRPr="003640AF">
        <w:rPr>
          <w:rFonts w:ascii="Verdana" w:hAnsi="Verdana"/>
          <w:b/>
        </w:rPr>
        <w:t xml:space="preserve">ny proceedings that have </w:t>
      </w:r>
      <w:r w:rsidR="000E6FA5">
        <w:rPr>
          <w:rFonts w:ascii="Verdana" w:hAnsi="Verdana"/>
          <w:b/>
        </w:rPr>
        <w:t>started</w:t>
      </w:r>
      <w:r w:rsidR="00CD4CA8" w:rsidRPr="003640AF">
        <w:rPr>
          <w:rFonts w:ascii="Verdana" w:hAnsi="Verdana"/>
          <w:b/>
        </w:rPr>
        <w:t xml:space="preserve">, or anyone’s intention to begin proceedings against </w:t>
      </w:r>
      <w:r w:rsidR="002517AA">
        <w:rPr>
          <w:rFonts w:ascii="Verdana" w:hAnsi="Verdana"/>
          <w:b/>
        </w:rPr>
        <w:t>them</w:t>
      </w:r>
      <w:r w:rsidR="00CD4CA8" w:rsidRPr="003640AF">
        <w:rPr>
          <w:rFonts w:ascii="Verdana" w:hAnsi="Verdana"/>
          <w:b/>
        </w:rPr>
        <w:t xml:space="preserve">, for a </w:t>
      </w:r>
      <w:r w:rsidR="00E10DD8">
        <w:rPr>
          <w:rFonts w:ascii="Verdana" w:hAnsi="Verdana"/>
          <w:b/>
        </w:rPr>
        <w:t xml:space="preserve">County Court Judgment </w:t>
      </w:r>
      <w:r w:rsidR="00CD4CA8" w:rsidRPr="003640AF">
        <w:rPr>
          <w:rFonts w:ascii="Verdana" w:hAnsi="Verdana"/>
          <w:b/>
        </w:rPr>
        <w:t>or another judgement debt</w:t>
      </w:r>
      <w:r w:rsidR="00E10DD8">
        <w:rPr>
          <w:rFonts w:ascii="Verdana" w:hAnsi="Verdana"/>
          <w:b/>
        </w:rPr>
        <w:t xml:space="preserve"> of more than £1,000</w:t>
      </w:r>
      <w:r w:rsidR="00CD4CA8" w:rsidRPr="003640AF">
        <w:rPr>
          <w:rFonts w:ascii="Verdana" w:hAnsi="Verdana"/>
          <w:b/>
        </w:rPr>
        <w:t>?</w:t>
      </w:r>
    </w:p>
    <w:p w14:paraId="21A65218" w14:textId="77777777" w:rsidR="00C664C7" w:rsidRDefault="00C664C7" w:rsidP="00C664C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proceedings</w:t>
      </w:r>
    </w:p>
    <w:p w14:paraId="04A813F3" w14:textId="77777777" w:rsidR="00C664C7" w:rsidRDefault="00C664C7" w:rsidP="00C664C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664C7" w:rsidRPr="00E0460D" w14:paraId="333E7B6A" w14:textId="77777777" w:rsidTr="00151E93">
        <w:trPr>
          <w:trHeight w:hRule="exact" w:val="413"/>
        </w:trPr>
        <w:tc>
          <w:tcPr>
            <w:tcW w:w="7088" w:type="dxa"/>
            <w:vAlign w:val="center"/>
          </w:tcPr>
          <w:p w14:paraId="3F1211B7" w14:textId="77777777" w:rsidR="00C664C7" w:rsidRPr="00E0460D" w:rsidRDefault="00C664C7"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039DED4" w14:textId="61CD602E" w:rsidR="00117EC7" w:rsidRDefault="001605F4" w:rsidP="006F28B9">
      <w:pPr>
        <w:pStyle w:val="Question"/>
        <w:rPr>
          <w:rFonts w:ascii="Verdana" w:hAnsi="Verdana"/>
          <w:b/>
        </w:rPr>
      </w:pPr>
      <w:r>
        <w:rPr>
          <w:rFonts w:ascii="Verdana" w:hAnsi="Verdana"/>
          <w:b/>
        </w:rPr>
        <w:t>8</w:t>
      </w:r>
      <w:r w:rsidR="006F28B9">
        <w:rPr>
          <w:rFonts w:ascii="Verdana" w:hAnsi="Verdana"/>
          <w:b/>
        </w:rPr>
        <w:t>.2.4</w:t>
      </w:r>
      <w:r w:rsidR="006F28B9">
        <w:rPr>
          <w:rFonts w:ascii="Verdana" w:hAnsi="Verdana"/>
          <w:b/>
        </w:rPr>
        <w:tab/>
      </w:r>
      <w:r w:rsidR="00CD4CA8" w:rsidRPr="006F28B9">
        <w:rPr>
          <w:rFonts w:ascii="Verdana" w:hAnsi="Verdana"/>
          <w:b/>
        </w:rPr>
        <w:t>Does the candidate have any current judgement debts</w:t>
      </w:r>
      <w:r w:rsidR="00C664C7">
        <w:rPr>
          <w:rFonts w:ascii="Verdana" w:hAnsi="Verdana"/>
          <w:b/>
        </w:rPr>
        <w:t>,</w:t>
      </w:r>
      <w:r w:rsidR="00CD4CA8" w:rsidRPr="006F28B9">
        <w:rPr>
          <w:rFonts w:ascii="Verdana" w:hAnsi="Verdana"/>
          <w:b/>
        </w:rPr>
        <w:t xml:space="preserve"> including </w:t>
      </w:r>
      <w:r w:rsidR="00C664C7">
        <w:rPr>
          <w:rFonts w:ascii="Verdana" w:hAnsi="Verdana"/>
          <w:b/>
        </w:rPr>
        <w:t>County Court Judgments</w:t>
      </w:r>
      <w:r w:rsidR="00F5130C">
        <w:rPr>
          <w:rFonts w:ascii="Verdana" w:hAnsi="Verdana"/>
          <w:b/>
        </w:rPr>
        <w:t xml:space="preserve">, </w:t>
      </w:r>
      <w:r w:rsidR="00CD4CA8" w:rsidRPr="006F28B9">
        <w:rPr>
          <w:rFonts w:ascii="Verdana" w:hAnsi="Verdana"/>
          <w:b/>
        </w:rPr>
        <w:t>made under a court order still outstanding, in full or in part?</w:t>
      </w:r>
    </w:p>
    <w:p w14:paraId="116BD5EB" w14:textId="77777777" w:rsidR="00572582" w:rsidRDefault="00572582" w:rsidP="0057258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judgment debts</w:t>
      </w:r>
    </w:p>
    <w:p w14:paraId="70FA4301" w14:textId="77777777" w:rsidR="00572582" w:rsidRDefault="00572582" w:rsidP="0057258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72582" w:rsidRPr="00E0460D" w14:paraId="53CB8027" w14:textId="77777777" w:rsidTr="00151E93">
        <w:trPr>
          <w:trHeight w:hRule="exact" w:val="413"/>
        </w:trPr>
        <w:tc>
          <w:tcPr>
            <w:tcW w:w="7088" w:type="dxa"/>
            <w:vAlign w:val="center"/>
          </w:tcPr>
          <w:p w14:paraId="4BE964C4" w14:textId="77777777" w:rsidR="00572582" w:rsidRPr="00E0460D" w:rsidRDefault="00572582"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77F8FCA" w14:textId="2D93CA20" w:rsidR="001071C7" w:rsidRDefault="001605F4" w:rsidP="006F28B9">
      <w:pPr>
        <w:pStyle w:val="Question"/>
        <w:rPr>
          <w:rFonts w:ascii="Verdana" w:hAnsi="Verdana"/>
          <w:b/>
        </w:rPr>
      </w:pPr>
      <w:r>
        <w:rPr>
          <w:rFonts w:ascii="Verdana" w:hAnsi="Verdana"/>
          <w:b/>
        </w:rPr>
        <w:t>8</w:t>
      </w:r>
      <w:r w:rsidR="006F28B9">
        <w:rPr>
          <w:rFonts w:ascii="Verdana" w:hAnsi="Verdana"/>
          <w:b/>
        </w:rPr>
        <w:t>.2.5</w:t>
      </w:r>
      <w:r w:rsidR="006F28B9">
        <w:rPr>
          <w:rFonts w:ascii="Verdana" w:hAnsi="Verdana"/>
          <w:b/>
        </w:rPr>
        <w:tab/>
      </w:r>
      <w:r w:rsidR="00A55606" w:rsidRPr="00EF4800">
        <w:rPr>
          <w:rFonts w:ascii="Verdana" w:hAnsi="Verdana"/>
          <w:b/>
        </w:rPr>
        <w:t>Has the candidate ever failed to satisfy judgment debts, including County Court Judgments, made under a court order still outstanding, in full or in part, within one year of the order being made?</w:t>
      </w:r>
    </w:p>
    <w:p w14:paraId="2904A73F" w14:textId="77777777" w:rsidR="00021F16" w:rsidRDefault="00021F16" w:rsidP="00021F1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failure to satisfy judgment debts</w:t>
      </w:r>
    </w:p>
    <w:p w14:paraId="3290F5A7" w14:textId="77777777" w:rsidR="00021F16" w:rsidRDefault="00021F16" w:rsidP="00021F1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21F16" w:rsidRPr="00E0460D" w14:paraId="188F6406" w14:textId="77777777" w:rsidTr="00151E93">
        <w:trPr>
          <w:trHeight w:hRule="exact" w:val="413"/>
        </w:trPr>
        <w:tc>
          <w:tcPr>
            <w:tcW w:w="7088" w:type="dxa"/>
            <w:vAlign w:val="center"/>
          </w:tcPr>
          <w:p w14:paraId="7E2CD25E" w14:textId="77777777" w:rsidR="00021F16" w:rsidRPr="00E0460D" w:rsidRDefault="00021F16"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FE945C2" w14:textId="2325DEBF" w:rsidR="00DE08CC" w:rsidRDefault="00DE08CC" w:rsidP="006F28B9">
      <w:pPr>
        <w:pStyle w:val="Question"/>
        <w:tabs>
          <w:tab w:val="clear" w:pos="-142"/>
        </w:tabs>
        <w:spacing w:before="20"/>
        <w:ind w:firstLine="0"/>
        <w:rPr>
          <w:rFonts w:ascii="Verdana" w:hAnsi="Verdana"/>
        </w:rPr>
      </w:pPr>
    </w:p>
    <w:p w14:paraId="42C4FC9D" w14:textId="19ED1600" w:rsidR="00DE08CC" w:rsidRPr="00D30214" w:rsidRDefault="001605F4" w:rsidP="00D30214">
      <w:pPr>
        <w:pStyle w:val="Question"/>
        <w:rPr>
          <w:rFonts w:ascii="Verdana" w:hAnsi="Verdana"/>
          <w:b/>
        </w:rPr>
      </w:pPr>
      <w:r>
        <w:rPr>
          <w:rFonts w:ascii="Verdana" w:hAnsi="Verdana"/>
          <w:b/>
        </w:rPr>
        <w:t>8</w:t>
      </w:r>
      <w:r w:rsidR="00DE08CC" w:rsidRPr="00D30214">
        <w:rPr>
          <w:rFonts w:ascii="Verdana" w:hAnsi="Verdana"/>
          <w:b/>
        </w:rPr>
        <w:t xml:space="preserve">.2.6 Has the candidate ever: </w:t>
      </w:r>
    </w:p>
    <w:p w14:paraId="3B780944" w14:textId="2FB6BAA0" w:rsidR="00DE08CC" w:rsidRDefault="00D30214" w:rsidP="00D30214">
      <w:pPr>
        <w:pStyle w:val="Question"/>
        <w:rPr>
          <w:rFonts w:ascii="Verdana" w:hAnsi="Verdana"/>
          <w:b/>
        </w:rPr>
      </w:pPr>
      <w:r>
        <w:rPr>
          <w:rFonts w:ascii="Verdana" w:hAnsi="Verdana"/>
          <w:b/>
        </w:rPr>
        <w:tab/>
      </w:r>
      <w:r w:rsidR="00DE08CC" w:rsidRPr="00D30214">
        <w:rPr>
          <w:rFonts w:ascii="Verdana" w:hAnsi="Verdana"/>
          <w:b/>
        </w:rPr>
        <w:t>a</w:t>
      </w:r>
      <w:r>
        <w:rPr>
          <w:rFonts w:ascii="Verdana" w:hAnsi="Verdana"/>
          <w:b/>
        </w:rPr>
        <w:tab/>
      </w:r>
      <w:r w:rsidR="008B036A">
        <w:rPr>
          <w:rFonts w:ascii="Verdana" w:hAnsi="Verdana"/>
          <w:b/>
        </w:rPr>
        <w:t>f</w:t>
      </w:r>
      <w:r w:rsidR="00DE08CC" w:rsidRPr="00D30214">
        <w:rPr>
          <w:rFonts w:ascii="Verdana" w:hAnsi="Verdana"/>
          <w:b/>
        </w:rPr>
        <w:t>iled for the</w:t>
      </w:r>
      <w:r w:rsidR="008B036A">
        <w:rPr>
          <w:rFonts w:ascii="Verdana" w:hAnsi="Verdana"/>
          <w:b/>
        </w:rPr>
        <w:t>ir own</w:t>
      </w:r>
      <w:r w:rsidR="00DE08CC" w:rsidRPr="00D30214">
        <w:rPr>
          <w:rFonts w:ascii="Verdana" w:hAnsi="Verdana"/>
          <w:b/>
        </w:rPr>
        <w:t xml:space="preserve"> bankruptcy or had a bankruptcy petition served on </w:t>
      </w:r>
      <w:r w:rsidR="008B036A">
        <w:rPr>
          <w:rFonts w:ascii="Verdana" w:hAnsi="Verdana"/>
          <w:b/>
        </w:rPr>
        <w:t>them</w:t>
      </w:r>
      <w:r w:rsidR="00DE08CC" w:rsidRPr="00D30214">
        <w:rPr>
          <w:rFonts w:ascii="Verdana" w:hAnsi="Verdana"/>
          <w:b/>
        </w:rPr>
        <w:t xml:space="preserve">? </w:t>
      </w:r>
    </w:p>
    <w:p w14:paraId="6AD3DCEF" w14:textId="77777777" w:rsidR="00192177" w:rsidRDefault="00192177" w:rsidP="0019217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circumstances which resulted in the bankruptcy</w:t>
      </w:r>
    </w:p>
    <w:p w14:paraId="5CCFBE86" w14:textId="77777777" w:rsidR="00192177" w:rsidRDefault="00192177" w:rsidP="00192177">
      <w:pPr>
        <w:pStyle w:val="Question"/>
        <w:tabs>
          <w:tab w:val="clear" w:pos="-142"/>
        </w:tabs>
        <w:spacing w:before="20"/>
        <w:ind w:firstLine="0"/>
        <w:rPr>
          <w:rFonts w:ascii="Verdana" w:hAnsi="Verdana"/>
        </w:rPr>
      </w:pPr>
      <w:r w:rsidRPr="00D6079D">
        <w:rPr>
          <w:rFonts w:ascii="Verdana" w:hAnsi="Verdana"/>
        </w:rPr>
        <w:lastRenderedPageBreak/>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92177" w:rsidRPr="00E0460D" w14:paraId="5C3A480D" w14:textId="77777777" w:rsidTr="00151E93">
        <w:trPr>
          <w:trHeight w:hRule="exact" w:val="413"/>
        </w:trPr>
        <w:tc>
          <w:tcPr>
            <w:tcW w:w="7088" w:type="dxa"/>
            <w:vAlign w:val="center"/>
          </w:tcPr>
          <w:p w14:paraId="28CD04B4" w14:textId="77777777" w:rsidR="00192177" w:rsidRPr="00E0460D" w:rsidRDefault="00192177"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1DB1BF4" w14:textId="1BC2A627" w:rsidR="00DE08CC" w:rsidRDefault="00D30214" w:rsidP="00D30214">
      <w:pPr>
        <w:pStyle w:val="Question"/>
        <w:rPr>
          <w:rFonts w:ascii="Verdana" w:hAnsi="Verdana"/>
          <w:b/>
        </w:rPr>
      </w:pPr>
      <w:r>
        <w:rPr>
          <w:rFonts w:ascii="Verdana" w:hAnsi="Verdana"/>
          <w:b/>
        </w:rPr>
        <w:tab/>
      </w:r>
      <w:r w:rsidR="00DE08CC" w:rsidRPr="00D30214">
        <w:rPr>
          <w:rFonts w:ascii="Verdana" w:hAnsi="Verdana"/>
          <w:b/>
        </w:rPr>
        <w:t>b</w:t>
      </w:r>
      <w:r>
        <w:rPr>
          <w:rFonts w:ascii="Verdana" w:hAnsi="Verdana"/>
          <w:b/>
        </w:rPr>
        <w:tab/>
      </w:r>
      <w:r w:rsidR="00192177">
        <w:rPr>
          <w:rFonts w:ascii="Verdana" w:hAnsi="Verdana"/>
          <w:b/>
        </w:rPr>
        <w:t>b</w:t>
      </w:r>
      <w:r w:rsidR="00DE08CC" w:rsidRPr="00D30214">
        <w:rPr>
          <w:rFonts w:ascii="Verdana" w:hAnsi="Verdana"/>
          <w:b/>
        </w:rPr>
        <w:t xml:space="preserve">een </w:t>
      </w:r>
      <w:r w:rsidR="00192177">
        <w:rPr>
          <w:rFonts w:ascii="Verdana" w:hAnsi="Verdana"/>
          <w:b/>
        </w:rPr>
        <w:t xml:space="preserve">declared </w:t>
      </w:r>
      <w:r w:rsidR="00DE08CC" w:rsidRPr="00D30214">
        <w:rPr>
          <w:rFonts w:ascii="Verdana" w:hAnsi="Verdana"/>
          <w:b/>
        </w:rPr>
        <w:t>bankrupt?</w:t>
      </w:r>
    </w:p>
    <w:p w14:paraId="38D4696C" w14:textId="77777777" w:rsidR="00FD04A4" w:rsidRDefault="00FD04A4" w:rsidP="00FD04A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bankruptcy</w:t>
      </w:r>
    </w:p>
    <w:p w14:paraId="47DD3125" w14:textId="77777777" w:rsidR="00FD04A4" w:rsidRDefault="00FD04A4" w:rsidP="00FD04A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D04A4" w:rsidRPr="00E0460D" w14:paraId="75F5B64E" w14:textId="77777777" w:rsidTr="00151E93">
        <w:trPr>
          <w:trHeight w:hRule="exact" w:val="413"/>
        </w:trPr>
        <w:tc>
          <w:tcPr>
            <w:tcW w:w="7088" w:type="dxa"/>
            <w:vAlign w:val="center"/>
          </w:tcPr>
          <w:p w14:paraId="0BB33B46" w14:textId="77777777" w:rsidR="00FD04A4" w:rsidRPr="00E0460D" w:rsidRDefault="00FD04A4"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DFBDDEA" w14:textId="4ABA42D4" w:rsidR="00DE08CC" w:rsidRDefault="00D30214" w:rsidP="00D30214">
      <w:pPr>
        <w:pStyle w:val="Question"/>
        <w:rPr>
          <w:rFonts w:ascii="Verdana" w:hAnsi="Verdana"/>
          <w:b/>
        </w:rPr>
      </w:pPr>
      <w:r>
        <w:rPr>
          <w:rFonts w:ascii="Verdana" w:hAnsi="Verdana"/>
          <w:b/>
        </w:rPr>
        <w:tab/>
        <w:t>c</w:t>
      </w:r>
      <w:r>
        <w:rPr>
          <w:rFonts w:ascii="Verdana" w:hAnsi="Verdana"/>
          <w:b/>
        </w:rPr>
        <w:tab/>
      </w:r>
      <w:r w:rsidR="00FD04A4">
        <w:rPr>
          <w:rFonts w:ascii="Verdana" w:hAnsi="Verdana"/>
          <w:b/>
        </w:rPr>
        <w:t>b</w:t>
      </w:r>
      <w:r w:rsidR="00DE08CC" w:rsidRPr="00D30214">
        <w:rPr>
          <w:rFonts w:ascii="Verdana" w:hAnsi="Verdana"/>
          <w:b/>
        </w:rPr>
        <w:t>een the subject of a bankruptcy restrictions order</w:t>
      </w:r>
      <w:r w:rsidR="00FD04A4">
        <w:rPr>
          <w:rFonts w:ascii="Verdana" w:hAnsi="Verdana"/>
          <w:b/>
        </w:rPr>
        <w:t>,</w:t>
      </w:r>
      <w:r w:rsidR="00DE08CC" w:rsidRPr="00D30214">
        <w:rPr>
          <w:rFonts w:ascii="Verdana" w:hAnsi="Verdana"/>
          <w:b/>
        </w:rPr>
        <w:t xml:space="preserve"> including an interim bankruptcy restrictions order</w:t>
      </w:r>
      <w:r w:rsidR="00FD04A4">
        <w:rPr>
          <w:rFonts w:ascii="Verdana" w:hAnsi="Verdana"/>
          <w:b/>
        </w:rPr>
        <w:t>,</w:t>
      </w:r>
      <w:r w:rsidR="00DE08CC" w:rsidRPr="00D30214">
        <w:rPr>
          <w:rFonts w:ascii="Verdana" w:hAnsi="Verdana"/>
          <w:b/>
        </w:rPr>
        <w:t xml:space="preserve"> or offered a bankruptcy restriction undertaking?</w:t>
      </w:r>
    </w:p>
    <w:p w14:paraId="25958607" w14:textId="77777777" w:rsidR="00570E6C" w:rsidRDefault="00570E6C" w:rsidP="00570E6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Yes </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bankruptcy restriction</w:t>
      </w:r>
    </w:p>
    <w:p w14:paraId="74438D69" w14:textId="77777777" w:rsidR="00570E6C" w:rsidRDefault="00570E6C" w:rsidP="00570E6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70E6C" w:rsidRPr="00E0460D" w14:paraId="12F9F011" w14:textId="77777777" w:rsidTr="00151E93">
        <w:trPr>
          <w:trHeight w:hRule="exact" w:val="413"/>
        </w:trPr>
        <w:tc>
          <w:tcPr>
            <w:tcW w:w="7088" w:type="dxa"/>
            <w:vAlign w:val="center"/>
          </w:tcPr>
          <w:p w14:paraId="5E94F14D" w14:textId="77777777" w:rsidR="00570E6C" w:rsidRPr="00E0460D" w:rsidRDefault="00570E6C"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734C45E" w14:textId="4E0D58A0" w:rsidR="00DE08CC" w:rsidRDefault="00D30214" w:rsidP="00D30214">
      <w:pPr>
        <w:pStyle w:val="Question"/>
        <w:rPr>
          <w:rFonts w:ascii="Verdana" w:hAnsi="Verdana"/>
          <w:b/>
        </w:rPr>
      </w:pPr>
      <w:r>
        <w:rPr>
          <w:rFonts w:ascii="Verdana" w:hAnsi="Verdana"/>
          <w:b/>
        </w:rPr>
        <w:tab/>
        <w:t>d</w:t>
      </w:r>
      <w:r>
        <w:rPr>
          <w:rFonts w:ascii="Verdana" w:hAnsi="Verdana"/>
          <w:b/>
        </w:rPr>
        <w:tab/>
      </w:r>
      <w:r w:rsidR="00570E6C">
        <w:rPr>
          <w:rFonts w:ascii="Verdana" w:hAnsi="Verdana"/>
          <w:b/>
        </w:rPr>
        <w:t>m</w:t>
      </w:r>
      <w:r w:rsidR="00DE08CC" w:rsidRPr="00D30214">
        <w:rPr>
          <w:rFonts w:ascii="Verdana" w:hAnsi="Verdana"/>
          <w:b/>
        </w:rPr>
        <w:t>ade any arrangements with the</w:t>
      </w:r>
      <w:r w:rsidR="00570E6C">
        <w:rPr>
          <w:rFonts w:ascii="Verdana" w:hAnsi="Verdana"/>
          <w:b/>
        </w:rPr>
        <w:t>ir</w:t>
      </w:r>
      <w:r w:rsidR="00DE08CC" w:rsidRPr="00D30214">
        <w:rPr>
          <w:rFonts w:ascii="Verdana" w:hAnsi="Verdana"/>
          <w:b/>
        </w:rPr>
        <w:t xml:space="preserve"> creditors, for example a deed of arrangement or an individual voluntary arrangement or in Scotland a trust deed?</w:t>
      </w:r>
    </w:p>
    <w:p w14:paraId="3BC657B4" w14:textId="77777777" w:rsidR="001E210B" w:rsidRDefault="001E210B" w:rsidP="001E210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arrangements</w:t>
      </w:r>
    </w:p>
    <w:p w14:paraId="431F5B59" w14:textId="77777777" w:rsidR="001E210B" w:rsidRDefault="001E210B" w:rsidP="001E210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E210B" w:rsidRPr="00E0460D" w14:paraId="15986BC1" w14:textId="77777777" w:rsidTr="00151E93">
        <w:trPr>
          <w:trHeight w:hRule="exact" w:val="413"/>
        </w:trPr>
        <w:tc>
          <w:tcPr>
            <w:tcW w:w="7088" w:type="dxa"/>
            <w:vAlign w:val="center"/>
          </w:tcPr>
          <w:p w14:paraId="25003FB3" w14:textId="77777777" w:rsidR="001E210B" w:rsidRPr="00E0460D" w:rsidRDefault="001E210B"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7F727DD" w14:textId="59C3E8E6" w:rsidR="00DE08CC" w:rsidRDefault="00D30214" w:rsidP="00D30214">
      <w:pPr>
        <w:pStyle w:val="Question"/>
        <w:rPr>
          <w:rFonts w:ascii="Verdana" w:hAnsi="Verdana"/>
          <w:b/>
        </w:rPr>
      </w:pPr>
      <w:r>
        <w:rPr>
          <w:rFonts w:ascii="Verdana" w:hAnsi="Verdana"/>
          <w:b/>
        </w:rPr>
        <w:tab/>
        <w:t>e</w:t>
      </w:r>
      <w:r>
        <w:rPr>
          <w:rFonts w:ascii="Verdana" w:hAnsi="Verdana"/>
          <w:b/>
        </w:rPr>
        <w:tab/>
      </w:r>
      <w:r w:rsidR="001E210B">
        <w:rPr>
          <w:rFonts w:ascii="Verdana" w:hAnsi="Verdana"/>
          <w:b/>
        </w:rPr>
        <w:t>h</w:t>
      </w:r>
      <w:r w:rsidR="00DE08CC" w:rsidRPr="00D30214">
        <w:rPr>
          <w:rFonts w:ascii="Verdana" w:hAnsi="Verdana"/>
          <w:b/>
        </w:rPr>
        <w:t>ad assets sequestrated?</w:t>
      </w:r>
    </w:p>
    <w:p w14:paraId="39AB62E1" w14:textId="77777777" w:rsidR="0016630F" w:rsidRDefault="0016630F" w:rsidP="0016630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sequestration</w:t>
      </w:r>
    </w:p>
    <w:p w14:paraId="7EFD31B8" w14:textId="77777777" w:rsidR="0016630F" w:rsidRDefault="0016630F" w:rsidP="0016630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630F" w:rsidRPr="00E0460D" w14:paraId="2DC1F31D" w14:textId="77777777" w:rsidTr="00151E93">
        <w:trPr>
          <w:trHeight w:hRule="exact" w:val="413"/>
        </w:trPr>
        <w:tc>
          <w:tcPr>
            <w:tcW w:w="7088" w:type="dxa"/>
            <w:vAlign w:val="center"/>
          </w:tcPr>
          <w:p w14:paraId="526953D5" w14:textId="77777777" w:rsidR="0016630F" w:rsidRPr="00E0460D" w:rsidRDefault="0016630F"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629B3F3" w14:textId="77777777" w:rsidR="004545EC" w:rsidRDefault="00D30214" w:rsidP="004545EC">
      <w:pPr>
        <w:pStyle w:val="Question"/>
        <w:rPr>
          <w:rFonts w:ascii="Verdana" w:hAnsi="Verdana"/>
          <w:b/>
        </w:rPr>
      </w:pPr>
      <w:r>
        <w:rPr>
          <w:rFonts w:ascii="Verdana" w:hAnsi="Verdana"/>
          <w:b/>
        </w:rPr>
        <w:tab/>
        <w:t>f</w:t>
      </w:r>
      <w:r>
        <w:rPr>
          <w:rFonts w:ascii="Verdana" w:hAnsi="Verdana"/>
          <w:b/>
        </w:rPr>
        <w:tab/>
      </w:r>
      <w:r w:rsidR="004545EC">
        <w:rPr>
          <w:rFonts w:ascii="Verdana" w:hAnsi="Verdana"/>
          <w:b/>
        </w:rPr>
        <w:t>b</w:t>
      </w:r>
      <w:r w:rsidR="004545EC" w:rsidRPr="00D30214">
        <w:rPr>
          <w:rFonts w:ascii="Verdana" w:hAnsi="Verdana"/>
          <w:b/>
        </w:rPr>
        <w:t xml:space="preserve">een involved in any proceedings relating to </w:t>
      </w:r>
      <w:r w:rsidR="004545EC">
        <w:rPr>
          <w:rFonts w:ascii="Verdana" w:hAnsi="Verdana"/>
          <w:b/>
        </w:rPr>
        <w:t xml:space="preserve">any of </w:t>
      </w:r>
      <w:r w:rsidR="004545EC" w:rsidRPr="00D30214">
        <w:rPr>
          <w:rFonts w:ascii="Verdana" w:hAnsi="Verdana"/>
          <w:b/>
        </w:rPr>
        <w:t>the above</w:t>
      </w:r>
      <w:r w:rsidR="004545EC">
        <w:rPr>
          <w:rFonts w:ascii="Verdana" w:hAnsi="Verdana"/>
          <w:b/>
        </w:rPr>
        <w:t>,</w:t>
      </w:r>
      <w:r w:rsidR="004545EC" w:rsidRPr="00D30214">
        <w:rPr>
          <w:rFonts w:ascii="Verdana" w:hAnsi="Verdana"/>
          <w:b/>
        </w:rPr>
        <w:t xml:space="preserve"> even if </w:t>
      </w:r>
      <w:r w:rsidR="004545EC">
        <w:rPr>
          <w:rFonts w:ascii="Verdana" w:hAnsi="Verdana"/>
          <w:b/>
        </w:rPr>
        <w:t xml:space="preserve">the </w:t>
      </w:r>
      <w:r w:rsidR="004545EC" w:rsidRPr="00D30214">
        <w:rPr>
          <w:rFonts w:ascii="Verdana" w:hAnsi="Verdana"/>
          <w:b/>
        </w:rPr>
        <w:t xml:space="preserve">proceedings did not result in any kind of order </w:t>
      </w:r>
      <w:r w:rsidR="004545EC">
        <w:rPr>
          <w:rFonts w:ascii="Verdana" w:hAnsi="Verdana"/>
          <w:b/>
        </w:rPr>
        <w:t xml:space="preserve">being made </w:t>
      </w:r>
      <w:r w:rsidR="004545EC" w:rsidRPr="00D30214">
        <w:rPr>
          <w:rFonts w:ascii="Verdana" w:hAnsi="Verdana"/>
          <w:b/>
        </w:rPr>
        <w:t xml:space="preserve">against </w:t>
      </w:r>
      <w:r w:rsidR="004545EC">
        <w:rPr>
          <w:rFonts w:ascii="Verdana" w:hAnsi="Verdana"/>
          <w:b/>
        </w:rPr>
        <w:t xml:space="preserve">them </w:t>
      </w:r>
      <w:r w:rsidR="004545EC" w:rsidRPr="00D30214">
        <w:rPr>
          <w:rFonts w:ascii="Verdana" w:hAnsi="Verdana"/>
          <w:b/>
        </w:rPr>
        <w:t>or result in any agreement with the candidate?</w:t>
      </w:r>
    </w:p>
    <w:p w14:paraId="5F758DEE" w14:textId="19D0C0E6" w:rsidR="003312BE" w:rsidRDefault="003312BE" w:rsidP="004545E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the proceedings</w:t>
      </w:r>
    </w:p>
    <w:p w14:paraId="3BD2BE20" w14:textId="77777777" w:rsidR="003312BE" w:rsidRDefault="003312BE" w:rsidP="003312B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312BE" w:rsidRPr="00E0460D" w14:paraId="5E869420" w14:textId="77777777" w:rsidTr="00151E93">
        <w:trPr>
          <w:trHeight w:hRule="exact" w:val="413"/>
        </w:trPr>
        <w:tc>
          <w:tcPr>
            <w:tcW w:w="7088" w:type="dxa"/>
            <w:vAlign w:val="center"/>
          </w:tcPr>
          <w:p w14:paraId="1ED4A339" w14:textId="77777777" w:rsidR="003312BE" w:rsidRPr="00E0460D" w:rsidRDefault="003312BE"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B5C639C" w14:textId="3325A1E2" w:rsidR="002A4A59" w:rsidRDefault="00271ED1" w:rsidP="006F28B9">
      <w:pPr>
        <w:pStyle w:val="Question"/>
        <w:rPr>
          <w:rFonts w:ascii="Verdana" w:hAnsi="Verdana"/>
          <w:b/>
        </w:rPr>
      </w:pPr>
      <w:r>
        <w:rPr>
          <w:rFonts w:ascii="Verdana" w:hAnsi="Verdana"/>
          <w:b/>
        </w:rPr>
        <w:t>8</w:t>
      </w:r>
      <w:r w:rsidR="002A4A59">
        <w:rPr>
          <w:rFonts w:ascii="Verdana" w:hAnsi="Verdana"/>
          <w:b/>
        </w:rPr>
        <w:t>.2.</w:t>
      </w:r>
      <w:r w:rsidR="0045063C">
        <w:rPr>
          <w:rFonts w:ascii="Verdana" w:hAnsi="Verdana"/>
          <w:b/>
        </w:rPr>
        <w:t>7</w:t>
      </w:r>
      <w:r w:rsidR="002A4A59">
        <w:rPr>
          <w:rFonts w:ascii="Verdana" w:hAnsi="Verdana"/>
          <w:b/>
        </w:rPr>
        <w:tab/>
      </w:r>
      <w:r w:rsidR="002A4A59" w:rsidRPr="002A4A59">
        <w:rPr>
          <w:rFonts w:ascii="Verdana" w:hAnsi="Verdana"/>
          <w:b/>
        </w:rPr>
        <w:t xml:space="preserve">Does the candidate, or any undertaking under their management, have any outstanding financial obligations arising from regulated activities, </w:t>
      </w:r>
      <w:r w:rsidR="00E5144D">
        <w:rPr>
          <w:rFonts w:ascii="Verdana" w:hAnsi="Verdana"/>
          <w:b/>
        </w:rPr>
        <w:t xml:space="preserve">that were </w:t>
      </w:r>
      <w:r w:rsidR="002A4A59" w:rsidRPr="002A4A59">
        <w:rPr>
          <w:rFonts w:ascii="Verdana" w:hAnsi="Verdana"/>
          <w:b/>
        </w:rPr>
        <w:t>carried out in the pas</w:t>
      </w:r>
      <w:r w:rsidR="00794545">
        <w:rPr>
          <w:rFonts w:ascii="Verdana" w:hAnsi="Verdana"/>
          <w:b/>
        </w:rPr>
        <w:t>t</w:t>
      </w:r>
      <w:r w:rsidR="00E5144D">
        <w:rPr>
          <w:rFonts w:ascii="Verdana" w:hAnsi="Verdana"/>
          <w:b/>
        </w:rPr>
        <w:t>, in the United Kingdom or elsewhere</w:t>
      </w:r>
      <w:r w:rsidR="004C470F">
        <w:rPr>
          <w:rFonts w:ascii="Verdana" w:hAnsi="Verdana"/>
          <w:b/>
        </w:rPr>
        <w:t>?</w:t>
      </w:r>
    </w:p>
    <w:p w14:paraId="07BF7CF6" w14:textId="77777777" w:rsidR="00594C96" w:rsidRDefault="00594C96" w:rsidP="00594C9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outstanding financial obligations</w:t>
      </w:r>
    </w:p>
    <w:p w14:paraId="5829AE3A" w14:textId="77777777" w:rsidR="00594C96" w:rsidRDefault="00594C96" w:rsidP="00594C9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94C96" w:rsidRPr="00E0460D" w14:paraId="74442119" w14:textId="77777777" w:rsidTr="00151E93">
        <w:trPr>
          <w:trHeight w:hRule="exact" w:val="413"/>
        </w:trPr>
        <w:tc>
          <w:tcPr>
            <w:tcW w:w="7088" w:type="dxa"/>
            <w:vAlign w:val="center"/>
          </w:tcPr>
          <w:p w14:paraId="520DBE23" w14:textId="77777777" w:rsidR="00594C96" w:rsidRPr="00E0460D" w:rsidRDefault="00594C96"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9E87BB7" w14:textId="20843D8E" w:rsidR="002A4A59" w:rsidRDefault="001605F4" w:rsidP="006F28B9">
      <w:pPr>
        <w:pStyle w:val="Question"/>
        <w:rPr>
          <w:rFonts w:ascii="Verdana" w:hAnsi="Verdana"/>
          <w:b/>
        </w:rPr>
      </w:pPr>
      <w:r>
        <w:rPr>
          <w:rFonts w:ascii="Verdana" w:hAnsi="Verdana"/>
          <w:b/>
        </w:rPr>
        <w:t>8</w:t>
      </w:r>
      <w:r w:rsidR="002A4A59" w:rsidRPr="002A4A59">
        <w:rPr>
          <w:rFonts w:ascii="Verdana" w:hAnsi="Verdana"/>
          <w:b/>
        </w:rPr>
        <w:t>.2.8 Has the candidate ever been adjudged by a court or tribunal</w:t>
      </w:r>
      <w:r w:rsidR="00061CB5">
        <w:rPr>
          <w:rFonts w:ascii="Verdana" w:hAnsi="Verdana"/>
          <w:b/>
        </w:rPr>
        <w:t>,</w:t>
      </w:r>
      <w:r w:rsidR="002A4A59" w:rsidRPr="002A4A59">
        <w:rPr>
          <w:rFonts w:ascii="Verdana" w:hAnsi="Verdana"/>
          <w:b/>
        </w:rPr>
        <w:t xml:space="preserve"> criminal, civil or administrative</w:t>
      </w:r>
      <w:r w:rsidR="002E7294">
        <w:rPr>
          <w:rFonts w:ascii="Verdana" w:hAnsi="Verdana"/>
          <w:b/>
        </w:rPr>
        <w:t>,</w:t>
      </w:r>
      <w:r w:rsidR="002A4A59" w:rsidRPr="002A4A59">
        <w:rPr>
          <w:rFonts w:ascii="Verdana" w:hAnsi="Verdana"/>
          <w:b/>
        </w:rPr>
        <w:t xml:space="preserve"> for any fraud, misfeasance, negligence, wrongful trading or other misconduct? Or </w:t>
      </w:r>
      <w:r w:rsidR="002E7294">
        <w:rPr>
          <w:rFonts w:ascii="Verdana" w:hAnsi="Verdana"/>
          <w:b/>
        </w:rPr>
        <w:t xml:space="preserve">have they </w:t>
      </w:r>
      <w:r w:rsidR="002A4A59" w:rsidRPr="002A4A59">
        <w:rPr>
          <w:rFonts w:ascii="Verdana" w:hAnsi="Verdana"/>
          <w:b/>
        </w:rPr>
        <w:t>been found by a judge or tribunal to have lied on oath</w:t>
      </w:r>
      <w:r w:rsidR="00436A96">
        <w:rPr>
          <w:rFonts w:ascii="Verdana" w:hAnsi="Verdana"/>
          <w:b/>
        </w:rPr>
        <w:t>,</w:t>
      </w:r>
      <w:r w:rsidR="002A4A59" w:rsidRPr="002A4A59">
        <w:rPr>
          <w:rFonts w:ascii="Verdana" w:hAnsi="Verdana"/>
          <w:b/>
        </w:rPr>
        <w:t xml:space="preserve"> or that their evidence was to be disbelieved?</w:t>
      </w:r>
    </w:p>
    <w:p w14:paraId="30C7DA99" w14:textId="77777777" w:rsidR="009C1756" w:rsidRDefault="009C1756" w:rsidP="009C175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judgment</w:t>
      </w:r>
    </w:p>
    <w:p w14:paraId="7E19F539" w14:textId="77777777" w:rsidR="009C1756" w:rsidRDefault="009C1756" w:rsidP="009C175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C1756" w:rsidRPr="00E0460D" w14:paraId="198AF4F2" w14:textId="77777777" w:rsidTr="00105DD0">
        <w:trPr>
          <w:trHeight w:hRule="exact" w:val="413"/>
        </w:trPr>
        <w:tc>
          <w:tcPr>
            <w:tcW w:w="7088" w:type="dxa"/>
            <w:vAlign w:val="center"/>
          </w:tcPr>
          <w:p w14:paraId="44E17D26" w14:textId="77777777" w:rsidR="009C1756" w:rsidRPr="00E0460D" w:rsidRDefault="009C1756"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B56C936" w14:textId="7007EF1E" w:rsidR="008B7A78" w:rsidRDefault="001605F4" w:rsidP="006F28B9">
      <w:pPr>
        <w:pStyle w:val="Question"/>
        <w:rPr>
          <w:rFonts w:ascii="Verdana" w:hAnsi="Verdana"/>
          <w:b/>
        </w:rPr>
      </w:pPr>
      <w:r>
        <w:rPr>
          <w:rFonts w:ascii="Verdana" w:hAnsi="Verdana"/>
          <w:b/>
        </w:rPr>
        <w:t>8</w:t>
      </w:r>
      <w:r w:rsidR="000F2A92">
        <w:rPr>
          <w:rFonts w:ascii="Verdana" w:hAnsi="Verdana"/>
          <w:b/>
        </w:rPr>
        <w:t>.2.9</w:t>
      </w:r>
      <w:r w:rsidR="000F2A92">
        <w:rPr>
          <w:rFonts w:ascii="Verdana" w:hAnsi="Verdana"/>
          <w:b/>
        </w:rPr>
        <w:tab/>
      </w:r>
      <w:r w:rsidR="008B7A78" w:rsidRPr="008B7A78">
        <w:rPr>
          <w:rFonts w:ascii="Verdana" w:hAnsi="Verdana"/>
          <w:b/>
        </w:rPr>
        <w:t>Is the candidate currently</w:t>
      </w:r>
      <w:r w:rsidR="00C86867">
        <w:rPr>
          <w:rFonts w:ascii="Verdana" w:hAnsi="Verdana"/>
          <w:b/>
        </w:rPr>
        <w:t xml:space="preserve"> </w:t>
      </w:r>
      <w:r w:rsidR="009C1756">
        <w:rPr>
          <w:rFonts w:ascii="Verdana" w:hAnsi="Verdana"/>
          <w:b/>
        </w:rPr>
        <w:t>p</w:t>
      </w:r>
      <w:r w:rsidR="008B7A78" w:rsidRPr="008B7A78">
        <w:rPr>
          <w:rFonts w:ascii="Verdana" w:hAnsi="Verdana"/>
          <w:b/>
        </w:rPr>
        <w:t>arty to any civil proceedings</w:t>
      </w:r>
      <w:r w:rsidR="009C1756">
        <w:rPr>
          <w:rFonts w:ascii="Verdana" w:hAnsi="Verdana"/>
          <w:b/>
        </w:rPr>
        <w:t>,</w:t>
      </w:r>
      <w:r w:rsidR="008B7A78" w:rsidRPr="008B7A78">
        <w:rPr>
          <w:rFonts w:ascii="Verdana" w:hAnsi="Verdana"/>
          <w:b/>
        </w:rPr>
        <w:t xml:space="preserve"> including those covered in </w:t>
      </w:r>
      <w:r w:rsidR="00AA2855">
        <w:rPr>
          <w:rFonts w:ascii="Verdana" w:hAnsi="Verdana"/>
          <w:b/>
        </w:rPr>
        <w:t>Qu</w:t>
      </w:r>
      <w:r w:rsidR="00C86867">
        <w:rPr>
          <w:rFonts w:ascii="Verdana" w:hAnsi="Verdana"/>
          <w:b/>
        </w:rPr>
        <w:t>e</w:t>
      </w:r>
      <w:r w:rsidR="00AA2855">
        <w:rPr>
          <w:rFonts w:ascii="Verdana" w:hAnsi="Verdana"/>
          <w:b/>
        </w:rPr>
        <w:t xml:space="preserve">stion </w:t>
      </w:r>
      <w:r>
        <w:rPr>
          <w:rFonts w:ascii="Verdana" w:hAnsi="Verdana"/>
          <w:b/>
        </w:rPr>
        <w:t>8</w:t>
      </w:r>
      <w:r w:rsidR="008B7A78" w:rsidRPr="008B7A78">
        <w:rPr>
          <w:rFonts w:ascii="Verdana" w:hAnsi="Verdana"/>
          <w:b/>
        </w:rPr>
        <w:t>.2.7 above</w:t>
      </w:r>
      <w:r w:rsidR="00AA2855">
        <w:rPr>
          <w:rFonts w:ascii="Verdana" w:hAnsi="Verdana"/>
          <w:b/>
        </w:rPr>
        <w:t>, or aware of anyone’s intention to begin civil proceedings against them?</w:t>
      </w:r>
      <w:r w:rsidR="008B7A78" w:rsidRPr="008B7A78">
        <w:rPr>
          <w:rFonts w:ascii="Verdana" w:hAnsi="Verdana"/>
          <w:b/>
        </w:rPr>
        <w:t xml:space="preserve"> </w:t>
      </w:r>
    </w:p>
    <w:p w14:paraId="7DFF81AD" w14:textId="77777777" w:rsidR="007E0340" w:rsidRDefault="007E0340" w:rsidP="007E0340">
      <w:pPr>
        <w:pStyle w:val="Question"/>
        <w:tabs>
          <w:tab w:val="clear" w:pos="-142"/>
        </w:tabs>
        <w:spacing w:before="20"/>
        <w:ind w:firstLine="0"/>
        <w:rPr>
          <w:rFonts w:ascii="Verdana" w:hAnsi="Verdana"/>
        </w:rPr>
      </w:pPr>
      <w:r>
        <w:rPr>
          <w:rFonts w:ascii="Verdana" w:hAnsi="Verdana"/>
        </w:rPr>
        <w:t>Consider any ongoing disputes, whether likely or not to result in any order against them</w:t>
      </w:r>
    </w:p>
    <w:p w14:paraId="4E1EB5F8" w14:textId="77777777" w:rsidR="007E0340" w:rsidRDefault="007E0340" w:rsidP="007E034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Yes </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proceedings</w:t>
      </w:r>
    </w:p>
    <w:p w14:paraId="0B37C922" w14:textId="77777777" w:rsidR="007E0340" w:rsidRDefault="007E0340" w:rsidP="007E0340">
      <w:pPr>
        <w:pStyle w:val="Question"/>
        <w:tabs>
          <w:tab w:val="clear" w:pos="-142"/>
        </w:tabs>
        <w:spacing w:before="20"/>
        <w:ind w:firstLine="0"/>
        <w:rPr>
          <w:rFonts w:ascii="Verdana" w:hAnsi="Verdana"/>
        </w:rPr>
      </w:pPr>
      <w:r w:rsidRPr="00D6079D">
        <w:rPr>
          <w:rFonts w:ascii="Verdana" w:hAnsi="Verdana"/>
        </w:rPr>
        <w:lastRenderedPageBreak/>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E0340" w:rsidRPr="00E0460D" w14:paraId="09BAC968" w14:textId="77777777" w:rsidTr="00105DD0">
        <w:trPr>
          <w:trHeight w:hRule="exact" w:val="413"/>
        </w:trPr>
        <w:tc>
          <w:tcPr>
            <w:tcW w:w="7088" w:type="dxa"/>
            <w:vAlign w:val="center"/>
          </w:tcPr>
          <w:p w14:paraId="762BCF40" w14:textId="77777777" w:rsidR="007E0340" w:rsidRPr="00E0460D" w:rsidRDefault="007E0340"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CA85CB0" w14:textId="2EE839C5" w:rsidR="005441C1" w:rsidRDefault="001605F4" w:rsidP="006F28B9">
      <w:pPr>
        <w:pStyle w:val="Question"/>
        <w:rPr>
          <w:rFonts w:ascii="Verdana" w:hAnsi="Verdana"/>
          <w:b/>
        </w:rPr>
      </w:pPr>
      <w:r>
        <w:rPr>
          <w:rFonts w:ascii="Verdana" w:hAnsi="Verdana"/>
          <w:b/>
        </w:rPr>
        <w:t>8</w:t>
      </w:r>
      <w:r w:rsidR="005441C1">
        <w:rPr>
          <w:rFonts w:ascii="Verdana" w:hAnsi="Verdana"/>
          <w:b/>
        </w:rPr>
        <w:t>.2.10</w:t>
      </w:r>
      <w:r w:rsidR="00B774FC">
        <w:rPr>
          <w:rFonts w:ascii="Verdana" w:hAnsi="Verdana"/>
          <w:b/>
        </w:rPr>
        <w:t xml:space="preserve"> </w:t>
      </w:r>
      <w:r w:rsidR="00EF4CCB" w:rsidRPr="005441C1">
        <w:rPr>
          <w:rFonts w:ascii="Verdana" w:hAnsi="Verdana"/>
          <w:b/>
        </w:rPr>
        <w:t xml:space="preserve">During the period </w:t>
      </w:r>
      <w:r w:rsidR="00EF4CCB">
        <w:rPr>
          <w:rFonts w:ascii="Verdana" w:hAnsi="Verdana"/>
          <w:b/>
        </w:rPr>
        <w:t xml:space="preserve">over which the </w:t>
      </w:r>
      <w:r w:rsidR="00EF4CCB" w:rsidRPr="005441C1">
        <w:rPr>
          <w:rFonts w:ascii="Verdana" w:hAnsi="Verdana"/>
          <w:b/>
        </w:rPr>
        <w:t>candidate held a position of influence</w:t>
      </w:r>
      <w:r w:rsidR="00EF4CCB">
        <w:rPr>
          <w:rFonts w:ascii="Verdana" w:hAnsi="Verdana"/>
          <w:b/>
        </w:rPr>
        <w:t xml:space="preserve"> and/</w:t>
      </w:r>
      <w:r w:rsidR="00EF4CCB" w:rsidRPr="005441C1">
        <w:rPr>
          <w:rFonts w:ascii="Verdana" w:hAnsi="Verdana"/>
          <w:b/>
        </w:rPr>
        <w:t xml:space="preserve">or in the 10 years after this, has any firm </w:t>
      </w:r>
      <w:r w:rsidR="00EF4CCB">
        <w:rPr>
          <w:rFonts w:ascii="Verdana" w:hAnsi="Verdana"/>
          <w:b/>
        </w:rPr>
        <w:t>at which you hold or have held a position of influence ever been</w:t>
      </w:r>
      <w:r w:rsidR="00EF4CCB" w:rsidRPr="005441C1">
        <w:rPr>
          <w:rFonts w:ascii="Verdana" w:hAnsi="Verdana"/>
          <w:b/>
        </w:rPr>
        <w:t>:</w:t>
      </w:r>
    </w:p>
    <w:p w14:paraId="6AE5DE69" w14:textId="7691CB0C" w:rsidR="005441C1" w:rsidRDefault="00724566" w:rsidP="006F28B9">
      <w:pPr>
        <w:pStyle w:val="Question"/>
        <w:rPr>
          <w:rFonts w:ascii="Verdana" w:hAnsi="Verdana"/>
          <w:b/>
        </w:rPr>
      </w:pPr>
      <w:r>
        <w:rPr>
          <w:rFonts w:ascii="Verdana" w:hAnsi="Verdana"/>
          <w:b/>
        </w:rPr>
        <w:tab/>
      </w:r>
      <w:proofErr w:type="gramStart"/>
      <w:r>
        <w:rPr>
          <w:rFonts w:ascii="Verdana" w:hAnsi="Verdana"/>
          <w:b/>
        </w:rPr>
        <w:t>a</w:t>
      </w:r>
      <w:proofErr w:type="gramEnd"/>
      <w:r>
        <w:rPr>
          <w:rFonts w:ascii="Verdana" w:hAnsi="Verdana"/>
          <w:b/>
        </w:rPr>
        <w:tab/>
      </w:r>
      <w:r w:rsidR="0068120F">
        <w:rPr>
          <w:rFonts w:ascii="Verdana" w:hAnsi="Verdana"/>
          <w:b/>
        </w:rPr>
        <w:t>a</w:t>
      </w:r>
      <w:r w:rsidR="005441C1" w:rsidRPr="005441C1">
        <w:rPr>
          <w:rFonts w:ascii="Verdana" w:hAnsi="Verdana"/>
          <w:b/>
        </w:rPr>
        <w:t xml:space="preserve">djudged by a court civilly liable for any fraud, misfeasance, wrongful trading or other misconduct? </w:t>
      </w:r>
    </w:p>
    <w:p w14:paraId="0DA0A858" w14:textId="77777777" w:rsidR="00F9589E" w:rsidRDefault="00F9589E" w:rsidP="00F9589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judgment</w:t>
      </w:r>
    </w:p>
    <w:p w14:paraId="6766E287" w14:textId="77777777" w:rsidR="00F9589E" w:rsidRDefault="00F9589E" w:rsidP="00F9589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9589E" w:rsidRPr="00E0460D" w14:paraId="22C95A65" w14:textId="77777777" w:rsidTr="00105DD0">
        <w:trPr>
          <w:trHeight w:hRule="exact" w:val="413"/>
        </w:trPr>
        <w:tc>
          <w:tcPr>
            <w:tcW w:w="7088" w:type="dxa"/>
            <w:vAlign w:val="center"/>
          </w:tcPr>
          <w:p w14:paraId="710D3579" w14:textId="77777777" w:rsidR="00F9589E" w:rsidRPr="00E0460D" w:rsidRDefault="00F9589E"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85F0E42" w14:textId="03D8683B" w:rsidR="005441C1" w:rsidRDefault="00724566" w:rsidP="006F28B9">
      <w:pPr>
        <w:pStyle w:val="Question"/>
        <w:rPr>
          <w:rFonts w:ascii="Verdana" w:hAnsi="Verdana"/>
          <w:b/>
        </w:rPr>
      </w:pPr>
      <w:r>
        <w:rPr>
          <w:rFonts w:ascii="Verdana" w:hAnsi="Verdana"/>
          <w:b/>
        </w:rPr>
        <w:tab/>
        <w:t>b</w:t>
      </w:r>
      <w:r>
        <w:rPr>
          <w:rFonts w:ascii="Verdana" w:hAnsi="Verdana"/>
          <w:b/>
        </w:rPr>
        <w:tab/>
      </w:r>
      <w:r w:rsidR="00F9589E">
        <w:rPr>
          <w:rFonts w:ascii="Verdana" w:hAnsi="Verdana"/>
          <w:b/>
        </w:rPr>
        <w:t>t</w:t>
      </w:r>
      <w:r w:rsidR="005441C1" w:rsidRPr="005441C1">
        <w:rPr>
          <w:rFonts w:ascii="Verdana" w:hAnsi="Verdana"/>
          <w:b/>
        </w:rPr>
        <w:t>he subject of a judgement debt or award against the firm</w:t>
      </w:r>
      <w:r w:rsidR="00F9589E">
        <w:rPr>
          <w:rFonts w:ascii="Verdana" w:hAnsi="Verdana"/>
          <w:b/>
        </w:rPr>
        <w:t xml:space="preserve">, including all County Court Judgments, </w:t>
      </w:r>
      <w:r w:rsidR="005441C1" w:rsidRPr="005441C1">
        <w:rPr>
          <w:rFonts w:ascii="Verdana" w:hAnsi="Verdana"/>
          <w:b/>
        </w:rPr>
        <w:t>whether satisfied or not</w:t>
      </w:r>
      <w:r w:rsidR="00097E66">
        <w:rPr>
          <w:rFonts w:ascii="Verdana" w:hAnsi="Verdana"/>
          <w:b/>
        </w:rPr>
        <w:t>?</w:t>
      </w:r>
    </w:p>
    <w:p w14:paraId="6C12901E" w14:textId="77777777" w:rsidR="008E4B10" w:rsidRDefault="008E4B10" w:rsidP="008E4B1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judgment debt or award</w:t>
      </w:r>
    </w:p>
    <w:p w14:paraId="1F2FBCE5" w14:textId="77777777" w:rsidR="008E4B10" w:rsidRDefault="008E4B10" w:rsidP="008E4B1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E4B10" w:rsidRPr="00E0460D" w14:paraId="77D3D6DB" w14:textId="77777777" w:rsidTr="00105DD0">
        <w:trPr>
          <w:trHeight w:hRule="exact" w:val="413"/>
        </w:trPr>
        <w:tc>
          <w:tcPr>
            <w:tcW w:w="7088" w:type="dxa"/>
            <w:vAlign w:val="center"/>
          </w:tcPr>
          <w:p w14:paraId="056E698C" w14:textId="77777777" w:rsidR="008E4B10" w:rsidRPr="00E0460D" w:rsidRDefault="008E4B10"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C18DDB5" w14:textId="7EE52452" w:rsidR="008B7A78" w:rsidRDefault="00914389" w:rsidP="006F28B9">
      <w:pPr>
        <w:pStyle w:val="Question"/>
        <w:rPr>
          <w:rFonts w:ascii="Verdana" w:hAnsi="Verdana"/>
          <w:b/>
        </w:rPr>
      </w:pPr>
      <w:r>
        <w:rPr>
          <w:rFonts w:ascii="Verdana" w:hAnsi="Verdana"/>
          <w:b/>
        </w:rPr>
        <w:tab/>
      </w:r>
      <w:r w:rsidR="005441C1" w:rsidRPr="005441C1">
        <w:rPr>
          <w:rFonts w:ascii="Verdana" w:hAnsi="Verdana"/>
          <w:b/>
        </w:rPr>
        <w:t>c</w:t>
      </w:r>
      <w:r>
        <w:rPr>
          <w:rFonts w:ascii="Verdana" w:hAnsi="Verdana"/>
          <w:b/>
        </w:rPr>
        <w:tab/>
      </w:r>
      <w:r w:rsidR="008E4B10">
        <w:rPr>
          <w:rFonts w:ascii="Verdana" w:hAnsi="Verdana"/>
          <w:b/>
        </w:rPr>
        <w:t>p</w:t>
      </w:r>
      <w:r w:rsidR="005441C1" w:rsidRPr="005441C1">
        <w:rPr>
          <w:rFonts w:ascii="Verdana" w:hAnsi="Verdana"/>
          <w:b/>
        </w:rPr>
        <w:t>arty to any other civil proceedings which resulted in an order against the firm</w:t>
      </w:r>
      <w:r w:rsidR="008E4B10">
        <w:rPr>
          <w:rFonts w:ascii="Verdana" w:hAnsi="Verdana"/>
          <w:b/>
        </w:rPr>
        <w:t>?</w:t>
      </w:r>
      <w:r w:rsidR="005441C1" w:rsidRPr="005441C1">
        <w:rPr>
          <w:rFonts w:ascii="Verdana" w:hAnsi="Verdana"/>
          <w:b/>
        </w:rPr>
        <w:t xml:space="preserve"> </w:t>
      </w:r>
    </w:p>
    <w:p w14:paraId="4392C618" w14:textId="77777777" w:rsidR="00CB6DF3" w:rsidRDefault="00CB6DF3" w:rsidP="00CB6DF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proceedings</w:t>
      </w:r>
    </w:p>
    <w:p w14:paraId="70C66FB1" w14:textId="77777777" w:rsidR="00CB6DF3" w:rsidRDefault="00CB6DF3" w:rsidP="00CB6DF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B6DF3" w:rsidRPr="00E0460D" w14:paraId="30207E11" w14:textId="77777777" w:rsidTr="00105DD0">
        <w:trPr>
          <w:trHeight w:hRule="exact" w:val="413"/>
        </w:trPr>
        <w:tc>
          <w:tcPr>
            <w:tcW w:w="7088" w:type="dxa"/>
            <w:vAlign w:val="center"/>
          </w:tcPr>
          <w:p w14:paraId="07B7C580" w14:textId="77777777" w:rsidR="00CB6DF3" w:rsidRPr="00E0460D" w:rsidRDefault="00CB6DF3"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60906CE" w14:textId="51495B07" w:rsidR="00EE636B" w:rsidRPr="00EE636B" w:rsidRDefault="00E527F1" w:rsidP="006F28B9">
      <w:pPr>
        <w:pStyle w:val="Question"/>
        <w:rPr>
          <w:rFonts w:ascii="Verdana" w:hAnsi="Verdana"/>
          <w:b/>
        </w:rPr>
      </w:pPr>
      <w:r>
        <w:rPr>
          <w:rFonts w:ascii="Verdana" w:hAnsi="Verdana"/>
          <w:b/>
        </w:rPr>
        <w:t>8</w:t>
      </w:r>
      <w:r w:rsidR="00AD0674">
        <w:rPr>
          <w:rFonts w:ascii="Verdana" w:hAnsi="Verdana"/>
          <w:b/>
        </w:rPr>
        <w:t>.2.11</w:t>
      </w:r>
      <w:r w:rsidR="00160DE3" w:rsidRPr="00160DE3">
        <w:rPr>
          <w:rFonts w:ascii="Verdana" w:hAnsi="Verdana"/>
          <w:b/>
        </w:rPr>
        <w:t xml:space="preserve"> </w:t>
      </w:r>
      <w:r w:rsidR="00160DE3">
        <w:rPr>
          <w:rFonts w:ascii="Verdana" w:hAnsi="Verdana"/>
          <w:b/>
        </w:rPr>
        <w:t xml:space="preserve">Within the last 12 months from the date of this application, has any firm where the candidate holds or held a position of influence been: </w:t>
      </w:r>
    </w:p>
    <w:p w14:paraId="1C5DF919" w14:textId="1DFD0DBD" w:rsidR="00EE636B" w:rsidRDefault="00A154B1" w:rsidP="006F28B9">
      <w:pPr>
        <w:pStyle w:val="Question"/>
        <w:rPr>
          <w:rFonts w:ascii="Verdana" w:hAnsi="Verdana"/>
          <w:b/>
        </w:rPr>
      </w:pPr>
      <w:r>
        <w:rPr>
          <w:rFonts w:ascii="Verdana" w:hAnsi="Verdana"/>
          <w:b/>
        </w:rPr>
        <w:tab/>
        <w:t>a</w:t>
      </w:r>
      <w:r>
        <w:rPr>
          <w:rFonts w:ascii="Verdana" w:hAnsi="Verdana"/>
          <w:b/>
        </w:rPr>
        <w:tab/>
      </w:r>
      <w:r w:rsidR="00EE636B" w:rsidRPr="00EE636B">
        <w:rPr>
          <w:rFonts w:ascii="Verdana" w:hAnsi="Verdana"/>
          <w:b/>
        </w:rPr>
        <w:t>a party to civil proceedings</w:t>
      </w:r>
      <w:r w:rsidR="00DA261C">
        <w:rPr>
          <w:rFonts w:ascii="Verdana" w:hAnsi="Verdana"/>
          <w:b/>
        </w:rPr>
        <w:t>?</w:t>
      </w:r>
      <w:r w:rsidR="00EE636B" w:rsidRPr="00EE636B">
        <w:rPr>
          <w:rFonts w:ascii="Verdana" w:hAnsi="Verdana"/>
          <w:b/>
        </w:rPr>
        <w:t xml:space="preserve"> </w:t>
      </w:r>
    </w:p>
    <w:p w14:paraId="5B43DD3C" w14:textId="77777777" w:rsidR="00F50244" w:rsidRDefault="00F50244" w:rsidP="00F5024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proceedings</w:t>
      </w:r>
    </w:p>
    <w:p w14:paraId="558B2428" w14:textId="77777777" w:rsidR="00F50244" w:rsidRDefault="00F50244" w:rsidP="00F5024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50244" w:rsidRPr="00E0460D" w14:paraId="7EB3F4B6" w14:textId="77777777" w:rsidTr="00105DD0">
        <w:trPr>
          <w:trHeight w:hRule="exact" w:val="413"/>
        </w:trPr>
        <w:tc>
          <w:tcPr>
            <w:tcW w:w="7088" w:type="dxa"/>
            <w:vAlign w:val="center"/>
          </w:tcPr>
          <w:p w14:paraId="55F6F8CF" w14:textId="77777777" w:rsidR="00F50244" w:rsidRPr="00E0460D" w:rsidRDefault="00F50244"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B2305DE" w14:textId="42D14254" w:rsidR="00EE636B" w:rsidRDefault="00A154B1" w:rsidP="006F28B9">
      <w:pPr>
        <w:pStyle w:val="Question"/>
        <w:rPr>
          <w:rFonts w:ascii="Verdana" w:hAnsi="Verdana"/>
          <w:b/>
        </w:rPr>
      </w:pPr>
      <w:r>
        <w:rPr>
          <w:rFonts w:ascii="Verdana" w:hAnsi="Verdana"/>
          <w:b/>
        </w:rPr>
        <w:tab/>
      </w:r>
      <w:r w:rsidR="00EE636B" w:rsidRPr="00EE636B">
        <w:rPr>
          <w:rFonts w:ascii="Verdana" w:hAnsi="Verdana"/>
          <w:b/>
        </w:rPr>
        <w:t>b</w:t>
      </w:r>
      <w:r>
        <w:rPr>
          <w:rFonts w:ascii="Verdana" w:hAnsi="Verdana"/>
          <w:b/>
        </w:rPr>
        <w:tab/>
      </w:r>
      <w:r w:rsidR="00EE636B" w:rsidRPr="00EE636B">
        <w:rPr>
          <w:rFonts w:ascii="Verdana" w:hAnsi="Verdana"/>
          <w:b/>
        </w:rPr>
        <w:t xml:space="preserve">aware of anyone’s intention to begin civil proceedings against them? </w:t>
      </w:r>
    </w:p>
    <w:p w14:paraId="170B7DC9" w14:textId="77777777" w:rsidR="005A6EAB" w:rsidRDefault="005A6EAB" w:rsidP="005A6EA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proceedings</w:t>
      </w:r>
    </w:p>
    <w:p w14:paraId="2EE54490" w14:textId="77777777" w:rsidR="005A6EAB" w:rsidRDefault="005A6EAB" w:rsidP="005A6EA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A6EAB" w:rsidRPr="00E0460D" w14:paraId="62C6135B" w14:textId="77777777" w:rsidTr="00105DD0">
        <w:trPr>
          <w:trHeight w:hRule="exact" w:val="413"/>
        </w:trPr>
        <w:tc>
          <w:tcPr>
            <w:tcW w:w="7088" w:type="dxa"/>
            <w:vAlign w:val="center"/>
          </w:tcPr>
          <w:p w14:paraId="2C841929" w14:textId="77777777" w:rsidR="005A6EAB" w:rsidRPr="00E0460D" w:rsidRDefault="005A6EAB"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9DBC301" w14:textId="3DFD6F9B" w:rsidR="00F66BA1" w:rsidRDefault="001605F4" w:rsidP="006F28B9">
      <w:pPr>
        <w:pStyle w:val="Question"/>
        <w:rPr>
          <w:rFonts w:ascii="Verdana" w:hAnsi="Verdana"/>
          <w:b/>
        </w:rPr>
      </w:pPr>
      <w:r>
        <w:rPr>
          <w:rFonts w:ascii="Verdana" w:hAnsi="Verdana"/>
          <w:b/>
        </w:rPr>
        <w:t>8</w:t>
      </w:r>
      <w:r w:rsidR="00EE636B" w:rsidRPr="004E2970">
        <w:rPr>
          <w:rFonts w:ascii="Verdana" w:hAnsi="Verdana"/>
          <w:b/>
        </w:rPr>
        <w:t xml:space="preserve">.2.12 Has any company, partnership or unincorporated association </w:t>
      </w:r>
      <w:r w:rsidR="005A6EAB">
        <w:rPr>
          <w:rFonts w:ascii="Verdana" w:hAnsi="Verdana"/>
          <w:b/>
        </w:rPr>
        <w:t xml:space="preserve">where </w:t>
      </w:r>
      <w:r w:rsidR="00EE636B" w:rsidRPr="004E2970">
        <w:rPr>
          <w:rFonts w:ascii="Verdana" w:hAnsi="Verdana"/>
          <w:b/>
        </w:rPr>
        <w:t>the candidate is or has been a controller, director, senior manager, partner or company secretary</w:t>
      </w:r>
      <w:r w:rsidR="005A6EAB">
        <w:rPr>
          <w:rFonts w:ascii="Verdana" w:hAnsi="Verdana"/>
          <w:b/>
        </w:rPr>
        <w:t xml:space="preserve"> at any time during, or within one year of, their involvement:</w:t>
      </w:r>
    </w:p>
    <w:p w14:paraId="0ED4D76E" w14:textId="77777777" w:rsidR="00F66BA1" w:rsidRDefault="00F66BA1" w:rsidP="00F66BA1">
      <w:pPr>
        <w:pStyle w:val="Question"/>
        <w:numPr>
          <w:ilvl w:val="0"/>
          <w:numId w:val="18"/>
        </w:numPr>
        <w:rPr>
          <w:rFonts w:ascii="Verdana" w:hAnsi="Verdana"/>
          <w:b/>
        </w:rPr>
      </w:pPr>
      <w:r>
        <w:rPr>
          <w:rFonts w:ascii="Verdana" w:hAnsi="Verdana"/>
          <w:b/>
        </w:rPr>
        <w:t>been put into liquidation?</w:t>
      </w:r>
    </w:p>
    <w:p w14:paraId="1659572D" w14:textId="77777777" w:rsidR="00F66BA1" w:rsidRDefault="00F66BA1" w:rsidP="00F66BA1">
      <w:pPr>
        <w:pStyle w:val="Question"/>
        <w:numPr>
          <w:ilvl w:val="0"/>
          <w:numId w:val="18"/>
        </w:numPr>
        <w:rPr>
          <w:rFonts w:ascii="Verdana" w:hAnsi="Verdana"/>
          <w:b/>
        </w:rPr>
      </w:pPr>
      <w:r>
        <w:rPr>
          <w:rFonts w:ascii="Verdana" w:hAnsi="Verdana"/>
          <w:b/>
        </w:rPr>
        <w:t xml:space="preserve">wound up? </w:t>
      </w:r>
    </w:p>
    <w:p w14:paraId="7C72265F" w14:textId="77777777" w:rsidR="00F66BA1" w:rsidRDefault="00F66BA1" w:rsidP="00F66BA1">
      <w:pPr>
        <w:pStyle w:val="Question"/>
        <w:numPr>
          <w:ilvl w:val="0"/>
          <w:numId w:val="18"/>
        </w:numPr>
        <w:rPr>
          <w:rFonts w:ascii="Verdana" w:hAnsi="Verdana"/>
          <w:b/>
        </w:rPr>
      </w:pPr>
      <w:r>
        <w:rPr>
          <w:rFonts w:ascii="Verdana" w:hAnsi="Verdana"/>
          <w:b/>
        </w:rPr>
        <w:t>ceased trading?</w:t>
      </w:r>
    </w:p>
    <w:p w14:paraId="42370039" w14:textId="0237865D" w:rsidR="00F66BA1" w:rsidRDefault="00313141" w:rsidP="00F66BA1">
      <w:pPr>
        <w:pStyle w:val="Question"/>
        <w:numPr>
          <w:ilvl w:val="0"/>
          <w:numId w:val="18"/>
        </w:numPr>
        <w:rPr>
          <w:rFonts w:ascii="Verdana" w:hAnsi="Verdana"/>
          <w:b/>
        </w:rPr>
      </w:pPr>
      <w:r>
        <w:rPr>
          <w:rFonts w:ascii="Verdana" w:hAnsi="Verdana"/>
          <w:b/>
        </w:rPr>
        <w:t>h</w:t>
      </w:r>
      <w:r w:rsidR="00F66BA1">
        <w:rPr>
          <w:rFonts w:ascii="Verdana" w:hAnsi="Verdana"/>
          <w:b/>
        </w:rPr>
        <w:t>ad a receiver or administrator appointed?</w:t>
      </w:r>
    </w:p>
    <w:p w14:paraId="53107255" w14:textId="1D11EDCD" w:rsidR="00F66BA1" w:rsidRDefault="00313141" w:rsidP="00F66BA1">
      <w:pPr>
        <w:pStyle w:val="Question"/>
        <w:numPr>
          <w:ilvl w:val="0"/>
          <w:numId w:val="18"/>
        </w:numPr>
        <w:rPr>
          <w:rFonts w:ascii="Verdana" w:hAnsi="Verdana"/>
          <w:b/>
        </w:rPr>
      </w:pPr>
      <w:proofErr w:type="gramStart"/>
      <w:r>
        <w:rPr>
          <w:rFonts w:ascii="Verdana" w:hAnsi="Verdana"/>
          <w:b/>
        </w:rPr>
        <w:t>e</w:t>
      </w:r>
      <w:r w:rsidR="00F66BA1">
        <w:rPr>
          <w:rFonts w:ascii="Verdana" w:hAnsi="Verdana"/>
          <w:b/>
        </w:rPr>
        <w:t>ntered into</w:t>
      </w:r>
      <w:proofErr w:type="gramEnd"/>
      <w:r w:rsidR="00F66BA1">
        <w:rPr>
          <w:rFonts w:ascii="Verdana" w:hAnsi="Verdana"/>
          <w:b/>
        </w:rPr>
        <w:t xml:space="preserve"> any voluntary arrangement with its creditors?</w:t>
      </w:r>
    </w:p>
    <w:p w14:paraId="3642F7F4" w14:textId="4796C031" w:rsidR="00EE636B" w:rsidRDefault="00EE636B" w:rsidP="006F28B9">
      <w:pPr>
        <w:pStyle w:val="Question"/>
        <w:rPr>
          <w:rFonts w:ascii="Verdana" w:hAnsi="Verdana"/>
          <w:b/>
        </w:rPr>
      </w:pPr>
    </w:p>
    <w:p w14:paraId="3FCF0F74" w14:textId="77777777" w:rsidR="00A275B7" w:rsidRDefault="00A275B7" w:rsidP="00A275B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0590B221" w14:textId="77777777" w:rsidR="00A275B7" w:rsidRDefault="00A275B7" w:rsidP="00A275B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275B7" w:rsidRPr="00E0460D" w14:paraId="116F9E5C" w14:textId="77777777" w:rsidTr="00105DD0">
        <w:trPr>
          <w:trHeight w:hRule="exact" w:val="413"/>
        </w:trPr>
        <w:tc>
          <w:tcPr>
            <w:tcW w:w="7088" w:type="dxa"/>
            <w:vAlign w:val="center"/>
          </w:tcPr>
          <w:p w14:paraId="1B0E5F6D" w14:textId="77777777" w:rsidR="00A275B7" w:rsidRPr="00E0460D" w:rsidRDefault="00A275B7"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F7CE6BE" w14:textId="77777777" w:rsidR="00313141" w:rsidRDefault="00313141">
      <w:pPr>
        <w:rPr>
          <w:rFonts w:ascii="Verdana" w:eastAsia="Times New Roman" w:hAnsi="Verdana" w:cs="Times New Roman"/>
          <w:b/>
          <w:lang w:eastAsia="en-GB"/>
        </w:rPr>
      </w:pPr>
      <w:r>
        <w:rPr>
          <w:rFonts w:ascii="Verdana" w:hAnsi="Verdana"/>
        </w:rPr>
        <w:br w:type="page"/>
      </w:r>
    </w:p>
    <w:p w14:paraId="7D38019F" w14:textId="7BA4772D" w:rsidR="003403FA" w:rsidRPr="009254F3" w:rsidRDefault="003403FA" w:rsidP="003403FA">
      <w:pPr>
        <w:pStyle w:val="Qsheading1"/>
        <w:tabs>
          <w:tab w:val="clear" w:pos="284"/>
          <w:tab w:val="left" w:pos="-851"/>
        </w:tabs>
        <w:ind w:left="-709"/>
        <w:outlineLvl w:val="0"/>
        <w:rPr>
          <w:rFonts w:ascii="Verdana" w:hAnsi="Verdana"/>
          <w:szCs w:val="22"/>
        </w:rPr>
      </w:pPr>
      <w:r>
        <w:rPr>
          <w:rFonts w:ascii="Verdana" w:hAnsi="Verdana"/>
          <w:szCs w:val="22"/>
        </w:rPr>
        <w:lastRenderedPageBreak/>
        <w:tab/>
        <w:t>Business and Employment Matters</w:t>
      </w:r>
    </w:p>
    <w:p w14:paraId="533EFE22" w14:textId="77777777" w:rsidR="008542BA" w:rsidRDefault="008542BA" w:rsidP="008542BA">
      <w:pPr>
        <w:pStyle w:val="Question"/>
        <w:tabs>
          <w:tab w:val="clear" w:pos="-142"/>
        </w:tabs>
        <w:spacing w:before="20"/>
        <w:ind w:firstLine="0"/>
        <w:rPr>
          <w:rFonts w:ascii="Verdana" w:hAnsi="Verdana"/>
        </w:rPr>
      </w:pPr>
      <w:r w:rsidRPr="00B1450A">
        <w:rPr>
          <w:rFonts w:ascii="Verdana" w:hAnsi="Verdana"/>
        </w:rPr>
        <w:t>You should include information about proceedings in the United Kingdom and elsewhere in your answers.</w:t>
      </w:r>
    </w:p>
    <w:p w14:paraId="51A25092" w14:textId="77777777" w:rsidR="008542BA" w:rsidRPr="00B1450A" w:rsidRDefault="008542BA" w:rsidP="008542BA">
      <w:pPr>
        <w:pStyle w:val="Question"/>
        <w:tabs>
          <w:tab w:val="clear" w:pos="-142"/>
        </w:tabs>
        <w:spacing w:before="20"/>
        <w:ind w:firstLine="0"/>
        <w:rPr>
          <w:rFonts w:ascii="Verdana" w:hAnsi="Verdana"/>
        </w:rPr>
      </w:pPr>
    </w:p>
    <w:p w14:paraId="7CC2477A" w14:textId="77777777" w:rsidR="008542BA" w:rsidRPr="00B770BB" w:rsidRDefault="008542BA" w:rsidP="008542BA">
      <w:pPr>
        <w:pStyle w:val="Question"/>
        <w:tabs>
          <w:tab w:val="clear" w:pos="-142"/>
        </w:tabs>
        <w:spacing w:before="20"/>
        <w:ind w:firstLine="0"/>
        <w:rPr>
          <w:rFonts w:ascii="Verdana" w:hAnsi="Verdana"/>
          <w:b/>
          <w:bCs/>
        </w:rPr>
      </w:pPr>
      <w:r w:rsidRPr="00B770BB">
        <w:rPr>
          <w:rFonts w:ascii="Verdana" w:hAnsi="Verdana"/>
          <w:b/>
          <w:bCs/>
        </w:rPr>
        <w:t>What to include</w:t>
      </w:r>
    </w:p>
    <w:p w14:paraId="443CFC5F" w14:textId="77777777" w:rsidR="008542BA" w:rsidRPr="00B770BB" w:rsidRDefault="008542BA" w:rsidP="008542BA">
      <w:pPr>
        <w:pStyle w:val="Question"/>
        <w:tabs>
          <w:tab w:val="clear" w:pos="-142"/>
        </w:tabs>
        <w:spacing w:before="20"/>
        <w:ind w:firstLine="0"/>
        <w:rPr>
          <w:rFonts w:ascii="Verdana" w:hAnsi="Verdana"/>
        </w:rPr>
      </w:pPr>
      <w:r w:rsidRPr="00B770BB">
        <w:rPr>
          <w:rFonts w:ascii="Verdana" w:hAnsi="Verdana"/>
        </w:rPr>
        <w:t>This relates to roles the candidate previously performed, whether the role was related to any regulated activity or not and not limited to the roles listed in the candidate's employment history.</w:t>
      </w:r>
    </w:p>
    <w:p w14:paraId="72AA9576" w14:textId="77777777" w:rsidR="008542BA" w:rsidRPr="00B770BB" w:rsidRDefault="008542BA" w:rsidP="008542BA">
      <w:pPr>
        <w:pStyle w:val="Question"/>
        <w:tabs>
          <w:tab w:val="clear" w:pos="-142"/>
        </w:tabs>
        <w:spacing w:before="20"/>
        <w:ind w:firstLine="0"/>
        <w:rPr>
          <w:rFonts w:ascii="Verdana" w:hAnsi="Verdana"/>
        </w:rPr>
      </w:pPr>
      <w:r w:rsidRPr="00B770BB">
        <w:rPr>
          <w:rFonts w:ascii="Verdana" w:hAnsi="Verdana"/>
        </w:rPr>
        <w:t xml:space="preserve">Include any instances where the candidate has been the subject of, or interviewed </w:t>
      </w:r>
      <w:proofErr w:type="gramStart"/>
      <w:r w:rsidRPr="00B770BB">
        <w:rPr>
          <w:rFonts w:ascii="Verdana" w:hAnsi="Verdana"/>
        </w:rPr>
        <w:t>in the course of</w:t>
      </w:r>
      <w:proofErr w:type="gramEnd"/>
      <w:r w:rsidRPr="00B770BB">
        <w:rPr>
          <w:rFonts w:ascii="Verdana" w:hAnsi="Verdana"/>
        </w:rPr>
        <w:t>, any existing or previous investigation or disciplinary proceedings by a regulator, clearing house and exchange, professional or government body or agency, or removal from a lenders' panel. Disclose everything that's relevant, even if the candidate did not receive a salary.</w:t>
      </w:r>
    </w:p>
    <w:p w14:paraId="72A2ABC8" w14:textId="668E5715" w:rsidR="00D130A0" w:rsidRPr="00233117" w:rsidRDefault="001605F4" w:rsidP="006F28B9">
      <w:pPr>
        <w:pStyle w:val="Question"/>
        <w:rPr>
          <w:rFonts w:ascii="Verdana" w:hAnsi="Verdana"/>
          <w:b/>
        </w:rPr>
      </w:pPr>
      <w:r>
        <w:rPr>
          <w:rFonts w:ascii="Verdana" w:hAnsi="Verdana"/>
          <w:b/>
        </w:rPr>
        <w:t>8</w:t>
      </w:r>
      <w:r w:rsidR="001F3935">
        <w:rPr>
          <w:rFonts w:ascii="Verdana" w:hAnsi="Verdana"/>
          <w:b/>
        </w:rPr>
        <w:t>.3.1</w:t>
      </w:r>
      <w:r w:rsidR="001F3935">
        <w:rPr>
          <w:rFonts w:ascii="Verdana" w:hAnsi="Verdana"/>
          <w:b/>
        </w:rPr>
        <w:tab/>
      </w:r>
      <w:r w:rsidR="00D130A0" w:rsidRPr="00233117">
        <w:rPr>
          <w:rFonts w:ascii="Verdana" w:hAnsi="Verdana"/>
          <w:b/>
        </w:rPr>
        <w:t xml:space="preserve">Has the candidate ever been: </w:t>
      </w:r>
    </w:p>
    <w:p w14:paraId="181A868E" w14:textId="7848DF0F" w:rsidR="00D130A0" w:rsidRDefault="001F3935" w:rsidP="006F28B9">
      <w:pPr>
        <w:pStyle w:val="Question"/>
        <w:rPr>
          <w:rFonts w:ascii="Verdana" w:hAnsi="Verdana"/>
          <w:b/>
        </w:rPr>
      </w:pPr>
      <w:r>
        <w:rPr>
          <w:rFonts w:ascii="Verdana" w:hAnsi="Verdana"/>
          <w:b/>
        </w:rPr>
        <w:tab/>
        <w:t>a</w:t>
      </w:r>
      <w:r>
        <w:rPr>
          <w:rFonts w:ascii="Verdana" w:hAnsi="Verdana"/>
          <w:b/>
        </w:rPr>
        <w:tab/>
      </w:r>
      <w:r w:rsidR="008542BA">
        <w:rPr>
          <w:rFonts w:ascii="Verdana" w:hAnsi="Verdana"/>
          <w:b/>
        </w:rPr>
        <w:t>d</w:t>
      </w:r>
      <w:r w:rsidR="00D130A0" w:rsidRPr="00233117">
        <w:rPr>
          <w:rFonts w:ascii="Verdana" w:hAnsi="Verdana"/>
          <w:b/>
        </w:rPr>
        <w:t>isqualified from acting as a director or similar position</w:t>
      </w:r>
      <w:r w:rsidR="008542BA">
        <w:rPr>
          <w:rFonts w:ascii="Verdana" w:hAnsi="Verdana"/>
          <w:b/>
        </w:rPr>
        <w:t>?</w:t>
      </w:r>
      <w:r w:rsidR="00D130A0" w:rsidRPr="00233117">
        <w:rPr>
          <w:rFonts w:ascii="Verdana" w:hAnsi="Verdana"/>
          <w:b/>
        </w:rPr>
        <w:t xml:space="preserve"> </w:t>
      </w:r>
    </w:p>
    <w:p w14:paraId="3C1B0AAB" w14:textId="77777777" w:rsidR="0063087F" w:rsidRPr="00B770BB" w:rsidRDefault="0063087F" w:rsidP="0063087F">
      <w:pPr>
        <w:pStyle w:val="Question"/>
        <w:tabs>
          <w:tab w:val="clear" w:pos="-142"/>
        </w:tabs>
        <w:spacing w:before="20"/>
        <w:ind w:firstLine="0"/>
        <w:rPr>
          <w:rFonts w:ascii="Verdana" w:hAnsi="Verdana"/>
        </w:rPr>
      </w:pPr>
      <w:r w:rsidRPr="005456F4">
        <w:rPr>
          <w:rFonts w:ascii="Verdana" w:hAnsi="Verdana"/>
        </w:rPr>
        <w:t>Where the candidate acts in a management capacity or conducts the affairs of any company, partnership or unincorporated association</w:t>
      </w:r>
    </w:p>
    <w:p w14:paraId="74750D6C" w14:textId="77777777" w:rsidR="0063087F" w:rsidRDefault="0063087F" w:rsidP="0063087F">
      <w:pPr>
        <w:pStyle w:val="Question"/>
        <w:tabs>
          <w:tab w:val="clear" w:pos="-142"/>
        </w:tabs>
        <w:spacing w:before="20"/>
        <w:ind w:firstLine="0"/>
        <w:rPr>
          <w:rFonts w:ascii="Verdana" w:hAnsi="Verdana"/>
        </w:rPr>
      </w:pPr>
    </w:p>
    <w:p w14:paraId="4990D721" w14:textId="77777777" w:rsidR="0063087F" w:rsidRDefault="0063087F" w:rsidP="0063087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candidate being disqualified</w:t>
      </w:r>
    </w:p>
    <w:p w14:paraId="5499E03C" w14:textId="77777777" w:rsidR="0063087F" w:rsidRDefault="0063087F" w:rsidP="0063087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3087F" w:rsidRPr="00E0460D" w14:paraId="560CE6F3" w14:textId="77777777" w:rsidTr="00105DD0">
        <w:trPr>
          <w:trHeight w:hRule="exact" w:val="413"/>
        </w:trPr>
        <w:tc>
          <w:tcPr>
            <w:tcW w:w="7088" w:type="dxa"/>
            <w:vAlign w:val="center"/>
          </w:tcPr>
          <w:p w14:paraId="2E3C3012" w14:textId="77777777" w:rsidR="0063087F" w:rsidRPr="00E0460D" w:rsidRDefault="0063087F"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DD10548" w14:textId="428E4D25" w:rsidR="00D130A0" w:rsidRDefault="001F3935" w:rsidP="006F28B9">
      <w:pPr>
        <w:pStyle w:val="Question"/>
        <w:rPr>
          <w:rFonts w:ascii="Verdana" w:hAnsi="Verdana"/>
          <w:b/>
        </w:rPr>
      </w:pPr>
      <w:r>
        <w:rPr>
          <w:rFonts w:ascii="Verdana" w:hAnsi="Verdana"/>
          <w:b/>
        </w:rPr>
        <w:tab/>
        <w:t>b</w:t>
      </w:r>
      <w:r>
        <w:rPr>
          <w:rFonts w:ascii="Verdana" w:hAnsi="Verdana"/>
          <w:b/>
        </w:rPr>
        <w:tab/>
      </w:r>
      <w:r w:rsidR="0063087F">
        <w:rPr>
          <w:rFonts w:ascii="Verdana" w:hAnsi="Verdana"/>
          <w:b/>
        </w:rPr>
        <w:t>t</w:t>
      </w:r>
      <w:r w:rsidR="00D130A0" w:rsidRPr="00233117">
        <w:rPr>
          <w:rFonts w:ascii="Verdana" w:hAnsi="Verdana"/>
          <w:b/>
        </w:rPr>
        <w:t>he subject of any proceedings of a disciplinary nature</w:t>
      </w:r>
      <w:r w:rsidR="0063087F">
        <w:rPr>
          <w:rFonts w:ascii="Verdana" w:hAnsi="Verdana"/>
          <w:b/>
        </w:rPr>
        <w:t>,</w:t>
      </w:r>
      <w:r w:rsidR="00D130A0" w:rsidRPr="00233117">
        <w:rPr>
          <w:rFonts w:ascii="Verdana" w:hAnsi="Verdana"/>
          <w:b/>
        </w:rPr>
        <w:t xml:space="preserve"> </w:t>
      </w:r>
      <w:proofErr w:type="gramStart"/>
      <w:r w:rsidR="00D130A0" w:rsidRPr="00233117">
        <w:rPr>
          <w:rFonts w:ascii="Verdana" w:hAnsi="Verdana"/>
          <w:b/>
        </w:rPr>
        <w:t>whether or not</w:t>
      </w:r>
      <w:proofErr w:type="gramEnd"/>
      <w:r w:rsidR="00D130A0" w:rsidRPr="00233117">
        <w:rPr>
          <w:rFonts w:ascii="Verdana" w:hAnsi="Verdana"/>
          <w:b/>
        </w:rPr>
        <w:t xml:space="preserve"> the proceedings resulted in any finding against the</w:t>
      </w:r>
      <w:r w:rsidR="0063087F">
        <w:rPr>
          <w:rFonts w:ascii="Verdana" w:hAnsi="Verdana"/>
          <w:b/>
        </w:rPr>
        <w:t>m</w:t>
      </w:r>
      <w:r w:rsidR="00D130A0" w:rsidRPr="00233117">
        <w:rPr>
          <w:rFonts w:ascii="Verdana" w:hAnsi="Verdana"/>
          <w:b/>
        </w:rPr>
        <w:t xml:space="preserve">? </w:t>
      </w:r>
    </w:p>
    <w:p w14:paraId="405E60CA" w14:textId="77777777" w:rsidR="00B209F5" w:rsidRDefault="00B209F5" w:rsidP="00B209F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disciplinary proceedings</w:t>
      </w:r>
    </w:p>
    <w:p w14:paraId="7FB400CB" w14:textId="77777777" w:rsidR="00B209F5" w:rsidRDefault="00B209F5" w:rsidP="00B209F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209F5" w:rsidRPr="00E0460D" w14:paraId="11E2B569" w14:textId="77777777" w:rsidTr="00105DD0">
        <w:trPr>
          <w:trHeight w:hRule="exact" w:val="413"/>
        </w:trPr>
        <w:tc>
          <w:tcPr>
            <w:tcW w:w="7088" w:type="dxa"/>
            <w:vAlign w:val="center"/>
          </w:tcPr>
          <w:p w14:paraId="378F5CAA" w14:textId="77777777" w:rsidR="00B209F5" w:rsidRPr="00E0460D" w:rsidRDefault="00B209F5"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FBAFF9F" w14:textId="60BF0B53" w:rsidR="00D130A0" w:rsidRDefault="001F3935" w:rsidP="006F28B9">
      <w:pPr>
        <w:pStyle w:val="Question"/>
        <w:rPr>
          <w:rFonts w:ascii="Verdana" w:hAnsi="Verdana"/>
          <w:b/>
        </w:rPr>
      </w:pPr>
      <w:r>
        <w:rPr>
          <w:rFonts w:ascii="Verdana" w:hAnsi="Verdana"/>
          <w:b/>
        </w:rPr>
        <w:tab/>
        <w:t>c</w:t>
      </w:r>
      <w:r>
        <w:rPr>
          <w:rFonts w:ascii="Verdana" w:hAnsi="Verdana"/>
          <w:b/>
        </w:rPr>
        <w:tab/>
      </w:r>
      <w:r w:rsidR="00B209F5">
        <w:rPr>
          <w:rFonts w:ascii="Verdana" w:hAnsi="Verdana"/>
          <w:b/>
        </w:rPr>
        <w:t>t</w:t>
      </w:r>
      <w:r w:rsidR="00D130A0" w:rsidRPr="00233117">
        <w:rPr>
          <w:rFonts w:ascii="Verdana" w:hAnsi="Verdana"/>
          <w:b/>
        </w:rPr>
        <w:t xml:space="preserve">he subject of any investigation </w:t>
      </w:r>
      <w:r w:rsidR="00B209F5">
        <w:rPr>
          <w:rFonts w:ascii="Verdana" w:hAnsi="Verdana"/>
          <w:b/>
        </w:rPr>
        <w:t xml:space="preserve">that </w:t>
      </w:r>
      <w:r w:rsidR="00D130A0" w:rsidRPr="00233117">
        <w:rPr>
          <w:rFonts w:ascii="Verdana" w:hAnsi="Verdana"/>
          <w:b/>
        </w:rPr>
        <w:t xml:space="preserve">led or might lead to disciplinary proceedings? </w:t>
      </w:r>
    </w:p>
    <w:p w14:paraId="13871B8B" w14:textId="77777777" w:rsidR="004E6740" w:rsidRPr="00397541" w:rsidRDefault="004E6740" w:rsidP="004E6740">
      <w:pPr>
        <w:pStyle w:val="Question"/>
        <w:tabs>
          <w:tab w:val="clear" w:pos="-142"/>
        </w:tabs>
        <w:spacing w:before="20"/>
        <w:ind w:firstLine="0"/>
        <w:rPr>
          <w:rFonts w:ascii="Verdana" w:hAnsi="Verdana"/>
        </w:rPr>
      </w:pPr>
      <w:r w:rsidRPr="00397541">
        <w:rPr>
          <w:rFonts w:ascii="Verdana" w:hAnsi="Verdana"/>
        </w:rPr>
        <w:t>This includes any internal investigation by an authorised firm, as well as investigation by a regulatory body, at any time</w:t>
      </w:r>
    </w:p>
    <w:p w14:paraId="41385F24" w14:textId="77777777" w:rsidR="004E6740" w:rsidRDefault="004E6740" w:rsidP="004E674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2AA6B209" w14:textId="77777777" w:rsidR="004E6740" w:rsidRDefault="004E6740" w:rsidP="004E674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E6740" w:rsidRPr="00E0460D" w14:paraId="62F29C90" w14:textId="77777777" w:rsidTr="00105DD0">
        <w:trPr>
          <w:trHeight w:hRule="exact" w:val="413"/>
        </w:trPr>
        <w:tc>
          <w:tcPr>
            <w:tcW w:w="7088" w:type="dxa"/>
            <w:vAlign w:val="center"/>
          </w:tcPr>
          <w:p w14:paraId="5808C175" w14:textId="77777777" w:rsidR="004E6740" w:rsidRPr="00E0460D" w:rsidRDefault="004E6740"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0C9B0F4" w14:textId="308DC40F" w:rsidR="00D130A0" w:rsidRDefault="001F3935" w:rsidP="006F28B9">
      <w:pPr>
        <w:pStyle w:val="Question"/>
        <w:rPr>
          <w:rFonts w:ascii="Verdana" w:hAnsi="Verdana"/>
          <w:b/>
        </w:rPr>
      </w:pPr>
      <w:r>
        <w:rPr>
          <w:rFonts w:ascii="Verdana" w:hAnsi="Verdana"/>
          <w:b/>
        </w:rPr>
        <w:tab/>
        <w:t>d</w:t>
      </w:r>
      <w:r>
        <w:rPr>
          <w:rFonts w:ascii="Verdana" w:hAnsi="Verdana"/>
          <w:b/>
        </w:rPr>
        <w:tab/>
      </w:r>
      <w:r w:rsidR="004E6740">
        <w:rPr>
          <w:rFonts w:ascii="Verdana" w:hAnsi="Verdana"/>
          <w:b/>
        </w:rPr>
        <w:t>n</w:t>
      </w:r>
      <w:r w:rsidR="00D130A0" w:rsidRPr="00233117">
        <w:rPr>
          <w:rFonts w:ascii="Verdana" w:hAnsi="Verdana"/>
          <w:b/>
        </w:rPr>
        <w:t xml:space="preserve">otified of any potential disciplinary </w:t>
      </w:r>
      <w:r w:rsidR="004E6740">
        <w:rPr>
          <w:rFonts w:ascii="Verdana" w:hAnsi="Verdana"/>
          <w:b/>
        </w:rPr>
        <w:t>proceeding</w:t>
      </w:r>
      <w:r w:rsidR="00555CAB">
        <w:rPr>
          <w:rFonts w:ascii="Verdana" w:hAnsi="Verdana"/>
          <w:b/>
        </w:rPr>
        <w:t xml:space="preserve">s </w:t>
      </w:r>
      <w:r w:rsidR="00D130A0" w:rsidRPr="00233117">
        <w:rPr>
          <w:rFonts w:ascii="Verdana" w:hAnsi="Verdana"/>
          <w:b/>
        </w:rPr>
        <w:t xml:space="preserve">against </w:t>
      </w:r>
      <w:r w:rsidR="00555CAB">
        <w:rPr>
          <w:rFonts w:ascii="Verdana" w:hAnsi="Verdana"/>
          <w:b/>
        </w:rPr>
        <w:t>them</w:t>
      </w:r>
      <w:r w:rsidR="00D130A0" w:rsidRPr="00233117">
        <w:rPr>
          <w:rFonts w:ascii="Verdana" w:hAnsi="Verdana"/>
          <w:b/>
        </w:rPr>
        <w:t xml:space="preserve">? </w:t>
      </w:r>
    </w:p>
    <w:p w14:paraId="42D8556C" w14:textId="77777777" w:rsidR="00544440" w:rsidRDefault="00544440" w:rsidP="0054444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disciplinary proceedings</w:t>
      </w:r>
    </w:p>
    <w:p w14:paraId="0051F5C9" w14:textId="77777777" w:rsidR="00544440" w:rsidRDefault="00544440" w:rsidP="0054444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44440" w:rsidRPr="00E0460D" w14:paraId="619BC63D" w14:textId="77777777" w:rsidTr="00105DD0">
        <w:trPr>
          <w:trHeight w:hRule="exact" w:val="413"/>
        </w:trPr>
        <w:tc>
          <w:tcPr>
            <w:tcW w:w="7088" w:type="dxa"/>
            <w:vAlign w:val="center"/>
          </w:tcPr>
          <w:p w14:paraId="634ED059" w14:textId="77777777" w:rsidR="00544440" w:rsidRPr="00E0460D" w:rsidRDefault="00544440"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5067D1A" w14:textId="58FD7715" w:rsidR="00D130A0" w:rsidRDefault="001F3935" w:rsidP="006F28B9">
      <w:pPr>
        <w:pStyle w:val="Question"/>
        <w:rPr>
          <w:rFonts w:ascii="Verdana" w:hAnsi="Verdana"/>
          <w:b/>
        </w:rPr>
      </w:pPr>
      <w:r>
        <w:rPr>
          <w:rFonts w:ascii="Verdana" w:hAnsi="Verdana"/>
          <w:b/>
        </w:rPr>
        <w:tab/>
      </w:r>
      <w:r w:rsidR="0096320B">
        <w:rPr>
          <w:rFonts w:ascii="Verdana" w:hAnsi="Verdana"/>
          <w:b/>
        </w:rPr>
        <w:t>e</w:t>
      </w:r>
      <w:r w:rsidR="0096320B">
        <w:rPr>
          <w:rFonts w:ascii="Verdana" w:hAnsi="Verdana"/>
          <w:b/>
        </w:rPr>
        <w:tab/>
      </w:r>
      <w:r w:rsidR="00544440">
        <w:rPr>
          <w:rFonts w:ascii="Verdana" w:hAnsi="Verdana"/>
          <w:b/>
        </w:rPr>
        <w:t>t</w:t>
      </w:r>
      <w:r w:rsidR="00D130A0" w:rsidRPr="00233117">
        <w:rPr>
          <w:rFonts w:ascii="Verdana" w:hAnsi="Verdana"/>
          <w:b/>
        </w:rPr>
        <w:t xml:space="preserve">he subject of an investigation into allegation of misconduct or malpractice in connection with any business activity? </w:t>
      </w:r>
    </w:p>
    <w:p w14:paraId="1A0CF0D1" w14:textId="77777777" w:rsidR="008F5255" w:rsidRPr="00DA24CD" w:rsidRDefault="008F5255" w:rsidP="008F5255">
      <w:pPr>
        <w:pStyle w:val="Question"/>
        <w:tabs>
          <w:tab w:val="clear" w:pos="-142"/>
        </w:tabs>
        <w:spacing w:before="20"/>
        <w:ind w:firstLine="0"/>
        <w:rPr>
          <w:rFonts w:ascii="Verdana" w:hAnsi="Verdana"/>
        </w:rPr>
      </w:pPr>
      <w:r w:rsidRPr="00DA24CD">
        <w:rPr>
          <w:rFonts w:ascii="Verdana" w:hAnsi="Verdana"/>
        </w:rPr>
        <w:t>This includes internal investigation by an authorised firm, as well as investigation by a regulatory body, at any time</w:t>
      </w:r>
    </w:p>
    <w:p w14:paraId="7D7F53AC" w14:textId="77777777" w:rsidR="008F5255" w:rsidRDefault="008F5255" w:rsidP="008F525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18B9E4D9" w14:textId="77777777" w:rsidR="008F5255" w:rsidRDefault="008F5255" w:rsidP="008F525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F5255" w:rsidRPr="00E0460D" w14:paraId="76292CD5" w14:textId="77777777" w:rsidTr="00105DD0">
        <w:trPr>
          <w:trHeight w:hRule="exact" w:val="413"/>
        </w:trPr>
        <w:tc>
          <w:tcPr>
            <w:tcW w:w="7088" w:type="dxa"/>
            <w:vAlign w:val="center"/>
          </w:tcPr>
          <w:p w14:paraId="2E8D19F2" w14:textId="77777777" w:rsidR="008F5255" w:rsidRPr="00E0460D" w:rsidRDefault="008F5255"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CB1AFBC" w14:textId="77777777" w:rsidR="00F60C4E" w:rsidRDefault="00F60C4E" w:rsidP="00F60C4E">
      <w:pPr>
        <w:pStyle w:val="Question"/>
        <w:tabs>
          <w:tab w:val="clear" w:pos="-142"/>
        </w:tabs>
        <w:spacing w:before="20"/>
        <w:ind w:firstLine="0"/>
        <w:rPr>
          <w:rFonts w:ascii="Verdana" w:hAnsi="Verdana"/>
        </w:rPr>
      </w:pPr>
    </w:p>
    <w:p w14:paraId="18596BD3" w14:textId="77777777" w:rsidR="00F60C4E" w:rsidRDefault="00F60C4E" w:rsidP="00F60C4E">
      <w:pPr>
        <w:pStyle w:val="Question"/>
        <w:tabs>
          <w:tab w:val="clear" w:pos="-142"/>
        </w:tabs>
        <w:spacing w:before="20"/>
        <w:ind w:firstLine="0"/>
        <w:rPr>
          <w:rFonts w:ascii="Verdana" w:hAnsi="Verdana"/>
        </w:rPr>
      </w:pPr>
    </w:p>
    <w:p w14:paraId="0879CEE9" w14:textId="77777777" w:rsidR="00F60C4E" w:rsidRDefault="00F60C4E" w:rsidP="00F60C4E">
      <w:pPr>
        <w:pStyle w:val="Question"/>
        <w:tabs>
          <w:tab w:val="clear" w:pos="-142"/>
        </w:tabs>
        <w:spacing w:before="20"/>
        <w:ind w:firstLine="0"/>
        <w:rPr>
          <w:rFonts w:ascii="Verdana" w:hAnsi="Verdana"/>
        </w:rPr>
      </w:pPr>
    </w:p>
    <w:p w14:paraId="760B7B35" w14:textId="77777777" w:rsidR="00F60C4E" w:rsidRDefault="00F60C4E" w:rsidP="000027A3">
      <w:pPr>
        <w:pStyle w:val="Question"/>
        <w:tabs>
          <w:tab w:val="clear" w:pos="-142"/>
        </w:tabs>
        <w:spacing w:before="20"/>
        <w:ind w:firstLine="0"/>
        <w:rPr>
          <w:rFonts w:ascii="Verdana" w:hAnsi="Verdana"/>
        </w:rPr>
      </w:pPr>
    </w:p>
    <w:p w14:paraId="0E4202C0" w14:textId="77777777" w:rsidR="00F60C4E" w:rsidRDefault="00F60C4E">
      <w:pPr>
        <w:rPr>
          <w:rFonts w:ascii="Verdana" w:eastAsia="Times New Roman" w:hAnsi="Verdana" w:cs="Times New Roman"/>
          <w:b/>
          <w:sz w:val="18"/>
          <w:szCs w:val="20"/>
          <w:lang w:eastAsia="en-GB"/>
        </w:rPr>
      </w:pPr>
      <w:r>
        <w:rPr>
          <w:rFonts w:ascii="Verdana" w:hAnsi="Verdana"/>
          <w:b/>
        </w:rPr>
        <w:br w:type="page"/>
      </w:r>
    </w:p>
    <w:p w14:paraId="157045A9" w14:textId="58E78FAC" w:rsidR="00F60C4E" w:rsidRDefault="001605F4" w:rsidP="00F60C4E">
      <w:pPr>
        <w:pStyle w:val="Question"/>
        <w:rPr>
          <w:rFonts w:ascii="Verdana" w:hAnsi="Verdana"/>
          <w:b/>
        </w:rPr>
      </w:pPr>
      <w:r>
        <w:rPr>
          <w:rFonts w:ascii="Verdana" w:hAnsi="Verdana"/>
          <w:b/>
        </w:rPr>
        <w:lastRenderedPageBreak/>
        <w:t>8</w:t>
      </w:r>
      <w:r w:rsidR="00F60C4E">
        <w:rPr>
          <w:rFonts w:ascii="Verdana" w:hAnsi="Verdana"/>
          <w:b/>
        </w:rPr>
        <w:t>.3.2</w:t>
      </w:r>
      <w:r w:rsidR="00F60C4E">
        <w:rPr>
          <w:rFonts w:ascii="Verdana" w:hAnsi="Verdana"/>
          <w:b/>
        </w:rPr>
        <w:tab/>
      </w:r>
      <w:r w:rsidR="00F60C4E" w:rsidRPr="0011110D">
        <w:rPr>
          <w:rFonts w:ascii="Verdana" w:hAnsi="Verdana"/>
          <w:b/>
        </w:rPr>
        <w:t xml:space="preserve">Has the candidate ever been refused entry to, or been dismissed, suspended or requested to resign from, any profession, vocation, office or employment, or from any fiduciary office or position of trust </w:t>
      </w:r>
      <w:proofErr w:type="gramStart"/>
      <w:r w:rsidR="00F60C4E" w:rsidRPr="0011110D">
        <w:rPr>
          <w:rFonts w:ascii="Verdana" w:hAnsi="Verdana"/>
          <w:b/>
        </w:rPr>
        <w:t>whether or not</w:t>
      </w:r>
      <w:proofErr w:type="gramEnd"/>
      <w:r w:rsidR="00F60C4E" w:rsidRPr="0011110D">
        <w:rPr>
          <w:rFonts w:ascii="Verdana" w:hAnsi="Verdana"/>
          <w:b/>
        </w:rPr>
        <w:t xml:space="preserve"> remunerated? </w:t>
      </w:r>
    </w:p>
    <w:p w14:paraId="18C66341" w14:textId="77777777" w:rsidR="001D4DF0" w:rsidRDefault="001D4DF0" w:rsidP="001D4DF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refusal, dismissal, suspension or request to resign</w:t>
      </w:r>
    </w:p>
    <w:p w14:paraId="0DDA7FB2" w14:textId="77777777" w:rsidR="001D4DF0" w:rsidRDefault="001D4DF0" w:rsidP="001D4DF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D4DF0" w:rsidRPr="00E0460D" w14:paraId="41F68D7E" w14:textId="77777777" w:rsidTr="00105DD0">
        <w:trPr>
          <w:trHeight w:hRule="exact" w:val="413"/>
        </w:trPr>
        <w:tc>
          <w:tcPr>
            <w:tcW w:w="7088" w:type="dxa"/>
            <w:vAlign w:val="center"/>
          </w:tcPr>
          <w:p w14:paraId="1261834B" w14:textId="77777777" w:rsidR="001D4DF0" w:rsidRPr="00E0460D" w:rsidRDefault="001D4DF0"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39001C4" w14:textId="29EA0A4E" w:rsidR="0011110D" w:rsidRDefault="001605F4" w:rsidP="006F28B9">
      <w:pPr>
        <w:pStyle w:val="Question"/>
        <w:rPr>
          <w:rFonts w:ascii="Verdana" w:hAnsi="Verdana"/>
          <w:b/>
        </w:rPr>
      </w:pPr>
      <w:r>
        <w:rPr>
          <w:rFonts w:ascii="Verdana" w:hAnsi="Verdana"/>
          <w:b/>
        </w:rPr>
        <w:t>8</w:t>
      </w:r>
      <w:r w:rsidR="0011110D" w:rsidRPr="0011110D">
        <w:rPr>
          <w:rFonts w:ascii="Verdana" w:hAnsi="Verdana"/>
          <w:b/>
        </w:rPr>
        <w:t xml:space="preserve">.3.3 Does the candidate have any written complaints made against </w:t>
      </w:r>
      <w:r w:rsidR="001D4DF0">
        <w:rPr>
          <w:rFonts w:ascii="Verdana" w:hAnsi="Verdana"/>
          <w:b/>
        </w:rPr>
        <w:t xml:space="preserve">them </w:t>
      </w:r>
      <w:r w:rsidR="0011110D" w:rsidRPr="0011110D">
        <w:rPr>
          <w:rFonts w:ascii="Verdana" w:hAnsi="Verdana"/>
          <w:b/>
        </w:rPr>
        <w:t>by the</w:t>
      </w:r>
      <w:r w:rsidR="00FF69BD">
        <w:rPr>
          <w:rFonts w:ascii="Verdana" w:hAnsi="Verdana"/>
          <w:b/>
        </w:rPr>
        <w:t>ir</w:t>
      </w:r>
      <w:r w:rsidR="0011110D" w:rsidRPr="0011110D">
        <w:rPr>
          <w:rFonts w:ascii="Verdana" w:hAnsi="Verdana"/>
          <w:b/>
        </w:rPr>
        <w:t xml:space="preserve"> clients or former clients in the last </w:t>
      </w:r>
      <w:r w:rsidR="005644A3">
        <w:rPr>
          <w:rFonts w:ascii="Verdana" w:hAnsi="Verdana"/>
          <w:b/>
        </w:rPr>
        <w:t>5</w:t>
      </w:r>
      <w:r w:rsidR="0011110D" w:rsidRPr="0011110D">
        <w:rPr>
          <w:rFonts w:ascii="Verdana" w:hAnsi="Verdana"/>
          <w:b/>
        </w:rPr>
        <w:t xml:space="preserve"> years which the candidate has accepted, or which are awaiting determination, or have been upheld by an ombudsman or complaints scheme? </w:t>
      </w:r>
    </w:p>
    <w:p w14:paraId="0BCAEA10" w14:textId="77777777" w:rsidR="00EB3419" w:rsidRDefault="00EB3419" w:rsidP="00EB341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complaints</w:t>
      </w:r>
    </w:p>
    <w:p w14:paraId="02822243" w14:textId="77777777" w:rsidR="00EB3419" w:rsidRDefault="00EB3419" w:rsidP="00EB341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B3419" w:rsidRPr="00E0460D" w14:paraId="39EC13CF" w14:textId="77777777" w:rsidTr="00105DD0">
        <w:trPr>
          <w:trHeight w:hRule="exact" w:val="413"/>
        </w:trPr>
        <w:tc>
          <w:tcPr>
            <w:tcW w:w="7088" w:type="dxa"/>
            <w:vAlign w:val="center"/>
          </w:tcPr>
          <w:p w14:paraId="55690B87" w14:textId="77777777" w:rsidR="00EB3419" w:rsidRPr="00E0460D" w:rsidRDefault="00EB3419"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B72195" w14:textId="1B47322F" w:rsidR="00675DF8" w:rsidRDefault="00675DF8" w:rsidP="00675DF8">
      <w:pPr>
        <w:pStyle w:val="Qsheading1"/>
        <w:tabs>
          <w:tab w:val="clear" w:pos="284"/>
          <w:tab w:val="left" w:pos="-851"/>
        </w:tabs>
        <w:ind w:left="-709"/>
        <w:outlineLvl w:val="0"/>
        <w:rPr>
          <w:rFonts w:ascii="Verdana" w:hAnsi="Verdana"/>
          <w:szCs w:val="22"/>
        </w:rPr>
      </w:pPr>
      <w:r>
        <w:rPr>
          <w:rFonts w:ascii="Verdana" w:hAnsi="Verdana"/>
          <w:szCs w:val="22"/>
        </w:rPr>
        <w:tab/>
      </w:r>
      <w:r w:rsidR="009F388D">
        <w:rPr>
          <w:rFonts w:ascii="Verdana" w:hAnsi="Verdana"/>
          <w:szCs w:val="22"/>
        </w:rPr>
        <w:t>Regulatory Matters</w:t>
      </w:r>
    </w:p>
    <w:p w14:paraId="0246803D" w14:textId="6192E70F" w:rsidR="007C37A1" w:rsidRDefault="007C37A1" w:rsidP="007C37A1">
      <w:pPr>
        <w:pStyle w:val="Question"/>
        <w:tabs>
          <w:tab w:val="clear" w:pos="-142"/>
        </w:tabs>
        <w:spacing w:before="20"/>
        <w:ind w:firstLine="0"/>
        <w:rPr>
          <w:rFonts w:ascii="Verdana" w:hAnsi="Verdana"/>
        </w:rPr>
      </w:pPr>
      <w:r w:rsidRPr="003534C4">
        <w:rPr>
          <w:rFonts w:ascii="Verdana" w:hAnsi="Verdana"/>
        </w:rPr>
        <w:t>You should include information about proceedings in the United Kingdom and elsewhere in your answers.</w:t>
      </w:r>
    </w:p>
    <w:p w14:paraId="65B26831" w14:textId="77777777" w:rsidR="007C37A1" w:rsidRPr="003534C4" w:rsidRDefault="007C37A1" w:rsidP="007C37A1">
      <w:pPr>
        <w:pStyle w:val="Question"/>
        <w:tabs>
          <w:tab w:val="clear" w:pos="-142"/>
        </w:tabs>
        <w:spacing w:before="20"/>
        <w:ind w:firstLine="0"/>
        <w:rPr>
          <w:rFonts w:ascii="Verdana" w:hAnsi="Verdana"/>
        </w:rPr>
      </w:pPr>
    </w:p>
    <w:p w14:paraId="08541D50" w14:textId="77777777" w:rsidR="007C37A1" w:rsidRDefault="007C37A1" w:rsidP="007C37A1">
      <w:pPr>
        <w:pStyle w:val="Question"/>
        <w:tabs>
          <w:tab w:val="clear" w:pos="-142"/>
        </w:tabs>
        <w:spacing w:before="20"/>
        <w:ind w:firstLine="0"/>
        <w:rPr>
          <w:rFonts w:ascii="Verdana" w:hAnsi="Verdana"/>
          <w:b/>
          <w:bCs/>
        </w:rPr>
      </w:pPr>
      <w:r w:rsidRPr="003534C4">
        <w:rPr>
          <w:rFonts w:ascii="Verdana" w:hAnsi="Verdana"/>
          <w:b/>
          <w:bCs/>
        </w:rPr>
        <w:t>What to include</w:t>
      </w:r>
    </w:p>
    <w:p w14:paraId="5BCAF760" w14:textId="77777777" w:rsidR="00EE1FC7" w:rsidRDefault="00EE1FC7" w:rsidP="00EE1FC7">
      <w:pPr>
        <w:pStyle w:val="Question"/>
        <w:tabs>
          <w:tab w:val="clear" w:pos="-142"/>
        </w:tabs>
        <w:spacing w:before="20"/>
        <w:ind w:firstLine="0"/>
        <w:rPr>
          <w:rFonts w:ascii="Verdana" w:hAnsi="Verdana"/>
        </w:rPr>
      </w:pPr>
      <w:r>
        <w:rPr>
          <w:rFonts w:ascii="Verdana" w:hAnsi="Verdana"/>
        </w:rPr>
        <w:t>We need to know about:</w:t>
      </w:r>
    </w:p>
    <w:p w14:paraId="14810953" w14:textId="77777777" w:rsidR="00EE1FC7" w:rsidRDefault="00EE1FC7" w:rsidP="00EE1FC7">
      <w:pPr>
        <w:pStyle w:val="Question"/>
        <w:numPr>
          <w:ilvl w:val="0"/>
          <w:numId w:val="35"/>
        </w:numPr>
        <w:tabs>
          <w:tab w:val="clear" w:pos="-142"/>
        </w:tabs>
        <w:spacing w:before="20"/>
        <w:rPr>
          <w:rFonts w:ascii="Verdana" w:hAnsi="Verdana"/>
        </w:rPr>
      </w:pPr>
      <w:r>
        <w:rPr>
          <w:rFonts w:ascii="Verdana" w:hAnsi="Verdana"/>
        </w:rPr>
        <w:t>the candidate or</w:t>
      </w:r>
    </w:p>
    <w:p w14:paraId="354F7AC3" w14:textId="77777777" w:rsidR="00EE1FC7" w:rsidRPr="00244A36" w:rsidRDefault="00EE1FC7" w:rsidP="00EE1FC7">
      <w:pPr>
        <w:pStyle w:val="Question"/>
        <w:numPr>
          <w:ilvl w:val="0"/>
          <w:numId w:val="35"/>
        </w:numPr>
        <w:tabs>
          <w:tab w:val="clear" w:pos="-142"/>
        </w:tabs>
        <w:spacing w:before="20"/>
        <w:rPr>
          <w:rFonts w:ascii="Verdana" w:hAnsi="Verdana"/>
        </w:rPr>
      </w:pPr>
      <w:r>
        <w:rPr>
          <w:rFonts w:ascii="Verdana" w:hAnsi="Verdana"/>
        </w:rPr>
        <w:t>any company, partnership or unincorporated association where the candidate is or has been a controller, director, senior manager, partner or company secretary, during and for 3 years after the candidate’s association with it.</w:t>
      </w:r>
    </w:p>
    <w:p w14:paraId="5DE2700D" w14:textId="77777777" w:rsidR="00EE1FC7" w:rsidRPr="003534C4" w:rsidRDefault="00EE1FC7" w:rsidP="007C37A1">
      <w:pPr>
        <w:pStyle w:val="Question"/>
        <w:tabs>
          <w:tab w:val="clear" w:pos="-142"/>
        </w:tabs>
        <w:spacing w:before="20"/>
        <w:ind w:firstLine="0"/>
        <w:rPr>
          <w:rFonts w:ascii="Verdana" w:hAnsi="Verdana"/>
          <w:b/>
          <w:bCs/>
        </w:rPr>
      </w:pPr>
    </w:p>
    <w:p w14:paraId="1DF533B2" w14:textId="3220CC9A" w:rsidR="007C37A1" w:rsidRPr="003534C4" w:rsidRDefault="007C37A1" w:rsidP="007C37A1">
      <w:pPr>
        <w:pStyle w:val="Question"/>
        <w:tabs>
          <w:tab w:val="clear" w:pos="-142"/>
        </w:tabs>
        <w:spacing w:before="20"/>
        <w:ind w:firstLine="0"/>
        <w:rPr>
          <w:rFonts w:ascii="Verdana" w:hAnsi="Verdana"/>
        </w:rPr>
      </w:pPr>
      <w:r w:rsidRPr="003534C4">
        <w:rPr>
          <w:rFonts w:ascii="Verdana" w:hAnsi="Verdana"/>
        </w:rPr>
        <w:t xml:space="preserve">Include any activities supervised in the United Kingdom, or by overseas financial regulators or other types of </w:t>
      </w:r>
      <w:proofErr w:type="gramStart"/>
      <w:r w:rsidRPr="003534C4">
        <w:rPr>
          <w:rFonts w:ascii="Verdana" w:hAnsi="Verdana"/>
        </w:rPr>
        <w:t>regulator</w:t>
      </w:r>
      <w:proofErr w:type="gramEnd"/>
      <w:r w:rsidRPr="003534C4">
        <w:rPr>
          <w:rFonts w:ascii="Verdana" w:hAnsi="Verdana"/>
        </w:rPr>
        <w:t xml:space="preserve"> such as government or statutory bodies.</w:t>
      </w:r>
    </w:p>
    <w:p w14:paraId="62CCFEE4" w14:textId="77777777" w:rsidR="007C37A1" w:rsidRPr="009254F3" w:rsidRDefault="007C37A1" w:rsidP="007C37A1">
      <w:pPr>
        <w:pStyle w:val="Question"/>
        <w:tabs>
          <w:tab w:val="clear" w:pos="-142"/>
        </w:tabs>
        <w:spacing w:before="20"/>
        <w:ind w:firstLine="0"/>
        <w:rPr>
          <w:rFonts w:ascii="Verdana" w:hAnsi="Verdana"/>
          <w:szCs w:val="22"/>
        </w:rPr>
      </w:pPr>
      <w:r w:rsidRPr="003534C4">
        <w:rPr>
          <w:rFonts w:ascii="Verdana" w:hAnsi="Verdana"/>
        </w:rPr>
        <w:t>If there's any doubt including something in this section, you should disclose it.</w:t>
      </w:r>
    </w:p>
    <w:p w14:paraId="7AE60D40" w14:textId="24B78A43" w:rsidR="003F6BF0" w:rsidRDefault="000A676D" w:rsidP="006F28B9">
      <w:pPr>
        <w:pStyle w:val="Question"/>
        <w:rPr>
          <w:rFonts w:ascii="Verdana" w:hAnsi="Verdana"/>
          <w:b/>
        </w:rPr>
      </w:pPr>
      <w:r>
        <w:rPr>
          <w:rFonts w:ascii="Verdana" w:hAnsi="Verdana"/>
          <w:b/>
        </w:rPr>
        <w:tab/>
      </w:r>
      <w:r w:rsidR="00965310">
        <w:rPr>
          <w:rFonts w:ascii="Verdana" w:hAnsi="Verdana"/>
          <w:b/>
        </w:rPr>
        <w:t>8</w:t>
      </w:r>
      <w:r>
        <w:rPr>
          <w:rFonts w:ascii="Verdana" w:hAnsi="Verdana"/>
          <w:b/>
        </w:rPr>
        <w:t>.</w:t>
      </w:r>
      <w:r w:rsidR="001076AB">
        <w:rPr>
          <w:rFonts w:ascii="Verdana" w:hAnsi="Verdana"/>
          <w:b/>
        </w:rPr>
        <w:t>4</w:t>
      </w:r>
      <w:r>
        <w:rPr>
          <w:rFonts w:ascii="Verdana" w:hAnsi="Verdana"/>
          <w:b/>
        </w:rPr>
        <w:t>.</w:t>
      </w:r>
      <w:r w:rsidR="001076AB">
        <w:rPr>
          <w:rFonts w:ascii="Verdana" w:hAnsi="Verdana"/>
          <w:b/>
        </w:rPr>
        <w:t>1</w:t>
      </w:r>
      <w:r w:rsidR="001076AB">
        <w:rPr>
          <w:rFonts w:ascii="Verdana" w:hAnsi="Verdana"/>
          <w:b/>
        </w:rPr>
        <w:tab/>
      </w:r>
      <w:r w:rsidR="007C37A1">
        <w:rPr>
          <w:rFonts w:ascii="Verdana" w:hAnsi="Verdana"/>
          <w:b/>
        </w:rPr>
        <w:t xml:space="preserve">For </w:t>
      </w:r>
      <w:r w:rsidR="00AA369F" w:rsidRPr="000A676D">
        <w:rPr>
          <w:rFonts w:ascii="Verdana" w:hAnsi="Verdana"/>
          <w:b/>
        </w:rPr>
        <w:t xml:space="preserve">activities regulated by the FCA </w:t>
      </w:r>
      <w:r w:rsidR="007C37A1">
        <w:rPr>
          <w:rFonts w:ascii="Verdana" w:hAnsi="Verdana"/>
          <w:b/>
        </w:rPr>
        <w:t>or any other regulatory body</w:t>
      </w:r>
      <w:r w:rsidR="001306F3">
        <w:rPr>
          <w:rFonts w:ascii="Verdana" w:hAnsi="Verdana"/>
          <w:b/>
        </w:rPr>
        <w:t xml:space="preserve">, </w:t>
      </w:r>
      <w:r w:rsidR="00FD3E7D">
        <w:rPr>
          <w:rFonts w:ascii="Verdana" w:hAnsi="Verdana"/>
          <w:b/>
        </w:rPr>
        <w:t xml:space="preserve">has the candidate or the firm ever: </w:t>
      </w:r>
    </w:p>
    <w:p w14:paraId="0345F009" w14:textId="2B807A71" w:rsidR="00157363" w:rsidRDefault="001076AB" w:rsidP="006F28B9">
      <w:pPr>
        <w:pStyle w:val="Question"/>
        <w:rPr>
          <w:rFonts w:ascii="Verdana" w:hAnsi="Verdana"/>
          <w:b/>
        </w:rPr>
      </w:pPr>
      <w:r>
        <w:rPr>
          <w:rFonts w:ascii="Verdana" w:hAnsi="Verdana"/>
          <w:b/>
        </w:rPr>
        <w:tab/>
      </w:r>
      <w:r w:rsidR="00AA369F" w:rsidRPr="000A676D">
        <w:rPr>
          <w:rFonts w:ascii="Verdana" w:hAnsi="Verdana"/>
          <w:b/>
        </w:rPr>
        <w:t xml:space="preserve">a </w:t>
      </w:r>
      <w:r>
        <w:rPr>
          <w:rFonts w:ascii="Verdana" w:hAnsi="Verdana"/>
          <w:b/>
        </w:rPr>
        <w:tab/>
      </w:r>
      <w:r w:rsidR="00FD3E7D">
        <w:rPr>
          <w:rFonts w:ascii="Verdana" w:hAnsi="Verdana"/>
          <w:b/>
        </w:rPr>
        <w:t>b</w:t>
      </w:r>
      <w:r w:rsidR="00AA369F" w:rsidRPr="000A676D">
        <w:rPr>
          <w:rFonts w:ascii="Verdana" w:hAnsi="Verdana"/>
          <w:b/>
        </w:rPr>
        <w:t xml:space="preserve">een refused, had revoked, restricted, been suspended from or terminated any licence, authorisations, registration, notification, membership or any other permission granted? </w:t>
      </w:r>
    </w:p>
    <w:p w14:paraId="7E321B3D" w14:textId="77777777" w:rsidR="003B28FB" w:rsidRDefault="003B28FB" w:rsidP="003B28F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634BEC9E" w14:textId="77777777" w:rsidR="003B28FB" w:rsidRDefault="003B28FB" w:rsidP="003B28F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B28FB" w:rsidRPr="00E0460D" w14:paraId="7DC6EF9A" w14:textId="77777777" w:rsidTr="00105DD0">
        <w:trPr>
          <w:trHeight w:hRule="exact" w:val="413"/>
        </w:trPr>
        <w:tc>
          <w:tcPr>
            <w:tcW w:w="7088" w:type="dxa"/>
            <w:vAlign w:val="center"/>
          </w:tcPr>
          <w:p w14:paraId="72C1542B" w14:textId="77777777" w:rsidR="003B28FB" w:rsidRPr="00E0460D" w:rsidRDefault="003B28FB"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123D0D8" w14:textId="05CB6547" w:rsidR="00157363" w:rsidRDefault="001076AB" w:rsidP="006F28B9">
      <w:pPr>
        <w:pStyle w:val="Question"/>
        <w:rPr>
          <w:rFonts w:ascii="Verdana" w:hAnsi="Verdana"/>
          <w:b/>
        </w:rPr>
      </w:pPr>
      <w:r>
        <w:rPr>
          <w:rFonts w:ascii="Verdana" w:hAnsi="Verdana"/>
          <w:b/>
        </w:rPr>
        <w:tab/>
        <w:t>b</w:t>
      </w:r>
      <w:r>
        <w:rPr>
          <w:rFonts w:ascii="Verdana" w:hAnsi="Verdana"/>
          <w:b/>
        </w:rPr>
        <w:tab/>
      </w:r>
      <w:r w:rsidR="003B28FB">
        <w:rPr>
          <w:rFonts w:ascii="Verdana" w:hAnsi="Verdana"/>
          <w:b/>
        </w:rPr>
        <w:t>b</w:t>
      </w:r>
      <w:r w:rsidR="00AA369F" w:rsidRPr="000A676D">
        <w:rPr>
          <w:rFonts w:ascii="Verdana" w:hAnsi="Verdana"/>
          <w:b/>
        </w:rPr>
        <w:t xml:space="preserve">een criticised, censured, disciplined, suspended, expelled, fined or been the subject of any other disciplinary or interventional action? </w:t>
      </w:r>
    </w:p>
    <w:p w14:paraId="075CA40B" w14:textId="77777777" w:rsidR="00EC279B" w:rsidRDefault="00EC279B" w:rsidP="00EC279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080DEA7A" w14:textId="77777777" w:rsidR="00EC279B" w:rsidRDefault="00EC279B" w:rsidP="00EC279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C279B" w:rsidRPr="00E0460D" w14:paraId="405CCA40" w14:textId="77777777" w:rsidTr="00105DD0">
        <w:trPr>
          <w:trHeight w:hRule="exact" w:val="413"/>
        </w:trPr>
        <w:tc>
          <w:tcPr>
            <w:tcW w:w="7088" w:type="dxa"/>
            <w:vAlign w:val="center"/>
          </w:tcPr>
          <w:p w14:paraId="18E911CE" w14:textId="77777777" w:rsidR="00EC279B" w:rsidRPr="00E0460D" w:rsidRDefault="00EC279B"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890B2AF" w14:textId="2BB70859" w:rsidR="00157363" w:rsidRDefault="001076AB" w:rsidP="006F28B9">
      <w:pPr>
        <w:pStyle w:val="Question"/>
        <w:rPr>
          <w:rFonts w:ascii="Verdana" w:hAnsi="Verdana"/>
          <w:b/>
        </w:rPr>
      </w:pPr>
      <w:r>
        <w:rPr>
          <w:rFonts w:ascii="Verdana" w:hAnsi="Verdana"/>
          <w:b/>
        </w:rPr>
        <w:tab/>
        <w:t>c</w:t>
      </w:r>
      <w:r>
        <w:rPr>
          <w:rFonts w:ascii="Verdana" w:hAnsi="Verdana"/>
          <w:b/>
        </w:rPr>
        <w:tab/>
      </w:r>
      <w:r w:rsidR="00EC279B">
        <w:rPr>
          <w:rFonts w:ascii="Verdana" w:hAnsi="Verdana"/>
          <w:b/>
        </w:rPr>
        <w:t>r</w:t>
      </w:r>
      <w:r w:rsidR="00AA369F" w:rsidRPr="000A676D">
        <w:rPr>
          <w:rFonts w:ascii="Verdana" w:hAnsi="Verdana"/>
          <w:b/>
        </w:rPr>
        <w:t xml:space="preserve">eceived a </w:t>
      </w:r>
      <w:r w:rsidR="00EC279B">
        <w:rPr>
          <w:rFonts w:ascii="Verdana" w:hAnsi="Verdana"/>
          <w:b/>
        </w:rPr>
        <w:t xml:space="preserve">public or private </w:t>
      </w:r>
      <w:r w:rsidR="00AA369F" w:rsidRPr="000A676D">
        <w:rPr>
          <w:rFonts w:ascii="Verdana" w:hAnsi="Verdana"/>
          <w:b/>
        </w:rPr>
        <w:t>warning that disciplinary or interventional action may be taken against the</w:t>
      </w:r>
      <w:r w:rsidR="00EC279B">
        <w:rPr>
          <w:rFonts w:ascii="Verdana" w:hAnsi="Verdana"/>
          <w:b/>
        </w:rPr>
        <w:t>m</w:t>
      </w:r>
      <w:r w:rsidR="00AA369F" w:rsidRPr="000A676D">
        <w:rPr>
          <w:rFonts w:ascii="Verdana" w:hAnsi="Verdana"/>
          <w:b/>
        </w:rPr>
        <w:t xml:space="preserve"> or the firm? </w:t>
      </w:r>
    </w:p>
    <w:p w14:paraId="4A5D293F" w14:textId="77777777" w:rsidR="00781AD2" w:rsidRDefault="00781AD2" w:rsidP="00781AD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730439EA" w14:textId="77777777" w:rsidR="00781AD2" w:rsidRDefault="00781AD2" w:rsidP="00781AD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81AD2" w:rsidRPr="00E0460D" w14:paraId="0E889932" w14:textId="77777777" w:rsidTr="00105DD0">
        <w:trPr>
          <w:trHeight w:hRule="exact" w:val="413"/>
        </w:trPr>
        <w:tc>
          <w:tcPr>
            <w:tcW w:w="7088" w:type="dxa"/>
            <w:vAlign w:val="center"/>
          </w:tcPr>
          <w:p w14:paraId="042EB2A8" w14:textId="77777777" w:rsidR="00781AD2" w:rsidRPr="00E0460D" w:rsidRDefault="00781AD2"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DA679B9" w14:textId="262B80AE" w:rsidR="00157363" w:rsidRDefault="001076AB" w:rsidP="006F28B9">
      <w:pPr>
        <w:pStyle w:val="Question"/>
        <w:rPr>
          <w:rFonts w:ascii="Verdana" w:hAnsi="Verdana"/>
          <w:b/>
        </w:rPr>
      </w:pPr>
      <w:r>
        <w:rPr>
          <w:rFonts w:ascii="Verdana" w:hAnsi="Verdana"/>
          <w:b/>
        </w:rPr>
        <w:lastRenderedPageBreak/>
        <w:tab/>
        <w:t>d</w:t>
      </w:r>
      <w:r>
        <w:rPr>
          <w:rFonts w:ascii="Verdana" w:hAnsi="Verdana"/>
          <w:b/>
        </w:rPr>
        <w:tab/>
      </w:r>
      <w:r w:rsidR="00781AD2">
        <w:rPr>
          <w:rFonts w:ascii="Verdana" w:hAnsi="Verdana"/>
          <w:b/>
        </w:rPr>
        <w:t>b</w:t>
      </w:r>
      <w:r w:rsidR="00AA369F" w:rsidRPr="000A676D">
        <w:rPr>
          <w:rFonts w:ascii="Verdana" w:hAnsi="Verdana"/>
          <w:b/>
        </w:rPr>
        <w:t xml:space="preserve">een the subject of an investigation by any regulatory body, </w:t>
      </w:r>
      <w:proofErr w:type="gramStart"/>
      <w:r w:rsidR="00AA369F" w:rsidRPr="000A676D">
        <w:rPr>
          <w:rFonts w:ascii="Verdana" w:hAnsi="Verdana"/>
          <w:b/>
        </w:rPr>
        <w:t>whether or not</w:t>
      </w:r>
      <w:proofErr w:type="gramEnd"/>
      <w:r w:rsidR="00AA369F" w:rsidRPr="000A676D">
        <w:rPr>
          <w:rFonts w:ascii="Verdana" w:hAnsi="Verdana"/>
          <w:b/>
        </w:rPr>
        <w:t xml:space="preserve"> </w:t>
      </w:r>
      <w:r w:rsidR="00781AD2">
        <w:rPr>
          <w:rFonts w:ascii="Verdana" w:hAnsi="Verdana"/>
          <w:b/>
        </w:rPr>
        <w:t xml:space="preserve">the </w:t>
      </w:r>
      <w:r w:rsidR="00AA369F" w:rsidRPr="000A676D">
        <w:rPr>
          <w:rFonts w:ascii="Verdana" w:hAnsi="Verdana"/>
          <w:b/>
        </w:rPr>
        <w:t>investigation resulted in a finding against the</w:t>
      </w:r>
      <w:r w:rsidR="00781AD2">
        <w:rPr>
          <w:rFonts w:ascii="Verdana" w:hAnsi="Verdana"/>
          <w:b/>
        </w:rPr>
        <w:t>m</w:t>
      </w:r>
      <w:r w:rsidR="00AA369F" w:rsidRPr="000A676D">
        <w:rPr>
          <w:rFonts w:ascii="Verdana" w:hAnsi="Verdana"/>
          <w:b/>
        </w:rPr>
        <w:t xml:space="preserve"> or the firm? </w:t>
      </w:r>
    </w:p>
    <w:p w14:paraId="0B54E242" w14:textId="77777777" w:rsidR="003530E1" w:rsidRDefault="003530E1" w:rsidP="003530E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 about the investigation</w:t>
      </w:r>
    </w:p>
    <w:p w14:paraId="5278A743" w14:textId="77777777" w:rsidR="003530E1" w:rsidRDefault="003530E1" w:rsidP="003530E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0E1" w:rsidRPr="00E0460D" w14:paraId="45BE43D2" w14:textId="77777777" w:rsidTr="00105DD0">
        <w:trPr>
          <w:trHeight w:hRule="exact" w:val="413"/>
        </w:trPr>
        <w:tc>
          <w:tcPr>
            <w:tcW w:w="7088" w:type="dxa"/>
            <w:vAlign w:val="center"/>
          </w:tcPr>
          <w:p w14:paraId="79B59266" w14:textId="77777777" w:rsidR="003530E1" w:rsidRPr="00E0460D" w:rsidRDefault="003530E1"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09EBBF7" w14:textId="7A7655F2" w:rsidR="00157363" w:rsidRDefault="00900DC5" w:rsidP="006F28B9">
      <w:pPr>
        <w:pStyle w:val="Question"/>
        <w:rPr>
          <w:rFonts w:ascii="Verdana" w:hAnsi="Verdana"/>
          <w:b/>
        </w:rPr>
      </w:pPr>
      <w:r>
        <w:rPr>
          <w:rFonts w:ascii="Verdana" w:hAnsi="Verdana"/>
          <w:b/>
        </w:rPr>
        <w:tab/>
        <w:t>e</w:t>
      </w:r>
      <w:r w:rsidR="000F6ABE">
        <w:rPr>
          <w:rFonts w:ascii="Verdana" w:hAnsi="Verdana"/>
          <w:b/>
        </w:rPr>
        <w:tab/>
      </w:r>
      <w:r w:rsidR="003530E1">
        <w:rPr>
          <w:rFonts w:ascii="Verdana" w:hAnsi="Verdana"/>
          <w:b/>
        </w:rPr>
        <w:t>b</w:t>
      </w:r>
      <w:r w:rsidR="00AA369F" w:rsidRPr="000A676D">
        <w:rPr>
          <w:rFonts w:ascii="Verdana" w:hAnsi="Verdana"/>
          <w:b/>
        </w:rPr>
        <w:t>een required or requested to produce documents or other information to any regulatory body in connection with an investigation</w:t>
      </w:r>
      <w:r w:rsidR="003530E1">
        <w:rPr>
          <w:rFonts w:ascii="Verdana" w:hAnsi="Verdana"/>
          <w:b/>
        </w:rPr>
        <w:t>,</w:t>
      </w:r>
      <w:r w:rsidR="00AA369F" w:rsidRPr="000A676D">
        <w:rPr>
          <w:rFonts w:ascii="Verdana" w:hAnsi="Verdana"/>
          <w:b/>
        </w:rPr>
        <w:t xml:space="preserve"> whether against the firm or otherwise? </w:t>
      </w:r>
    </w:p>
    <w:p w14:paraId="6DBC682B" w14:textId="77777777" w:rsidR="00C32F28" w:rsidRDefault="00C32F28" w:rsidP="00C32F2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6FF53BB2" w14:textId="77777777" w:rsidR="00C32F28" w:rsidRDefault="00C32F28" w:rsidP="00C32F2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32F28" w:rsidRPr="00E0460D" w14:paraId="515D11E2" w14:textId="77777777" w:rsidTr="00105DD0">
        <w:trPr>
          <w:trHeight w:hRule="exact" w:val="413"/>
        </w:trPr>
        <w:tc>
          <w:tcPr>
            <w:tcW w:w="7088" w:type="dxa"/>
            <w:vAlign w:val="center"/>
          </w:tcPr>
          <w:p w14:paraId="2E000218" w14:textId="77777777" w:rsidR="00C32F28" w:rsidRPr="00E0460D" w:rsidRDefault="00C32F28"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A9A6888" w14:textId="1E5E3C0B" w:rsidR="00A959CB" w:rsidRDefault="00900DC5" w:rsidP="006F28B9">
      <w:pPr>
        <w:pStyle w:val="Question"/>
        <w:rPr>
          <w:rFonts w:ascii="Verdana" w:hAnsi="Verdana"/>
          <w:b/>
        </w:rPr>
      </w:pPr>
      <w:r>
        <w:rPr>
          <w:rFonts w:ascii="Verdana" w:hAnsi="Verdana"/>
          <w:b/>
        </w:rPr>
        <w:tab/>
        <w:t>f</w:t>
      </w:r>
      <w:r>
        <w:rPr>
          <w:rFonts w:ascii="Verdana" w:hAnsi="Verdana"/>
          <w:b/>
        </w:rPr>
        <w:tab/>
      </w:r>
      <w:r w:rsidR="00C32F28">
        <w:rPr>
          <w:rFonts w:ascii="Verdana" w:hAnsi="Verdana"/>
          <w:b/>
        </w:rPr>
        <w:t>b</w:t>
      </w:r>
      <w:r w:rsidR="00AA369F" w:rsidRPr="000A676D">
        <w:rPr>
          <w:rFonts w:ascii="Verdana" w:hAnsi="Verdana"/>
          <w:b/>
        </w:rPr>
        <w:t xml:space="preserve">een investigated or been involved in an investigation by an inspector appointed under companies or any other legislation, or required to produce documents to the Secretary of State, or any other authority, under legislation? </w:t>
      </w:r>
    </w:p>
    <w:p w14:paraId="0A768C8C" w14:textId="77777777" w:rsidR="00681C3E" w:rsidRDefault="00681C3E" w:rsidP="00681C3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00FA8BB0" w14:textId="77777777" w:rsidR="00681C3E" w:rsidRDefault="00681C3E" w:rsidP="00681C3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81C3E" w:rsidRPr="00E0460D" w14:paraId="37CA1A6E" w14:textId="77777777" w:rsidTr="00105DD0">
        <w:trPr>
          <w:trHeight w:hRule="exact" w:val="413"/>
        </w:trPr>
        <w:tc>
          <w:tcPr>
            <w:tcW w:w="7088" w:type="dxa"/>
            <w:vAlign w:val="center"/>
          </w:tcPr>
          <w:p w14:paraId="26CD9497" w14:textId="77777777" w:rsidR="00681C3E" w:rsidRPr="00E0460D" w:rsidRDefault="00681C3E"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0AC3D80" w14:textId="6400F22C" w:rsidR="00157363" w:rsidRDefault="00A959CB" w:rsidP="006F28B9">
      <w:pPr>
        <w:pStyle w:val="Question"/>
        <w:rPr>
          <w:rFonts w:ascii="Verdana" w:hAnsi="Verdana"/>
          <w:b/>
        </w:rPr>
      </w:pPr>
      <w:r>
        <w:rPr>
          <w:rFonts w:ascii="Verdana" w:hAnsi="Verdana"/>
          <w:b/>
        </w:rPr>
        <w:tab/>
      </w:r>
      <w:r w:rsidR="00900DC5">
        <w:rPr>
          <w:rFonts w:ascii="Verdana" w:hAnsi="Verdana"/>
          <w:b/>
        </w:rPr>
        <w:t>g</w:t>
      </w:r>
      <w:r w:rsidR="00900DC5">
        <w:rPr>
          <w:rFonts w:ascii="Verdana" w:hAnsi="Verdana"/>
          <w:b/>
        </w:rPr>
        <w:tab/>
      </w:r>
      <w:r w:rsidR="00681C3E">
        <w:rPr>
          <w:rFonts w:ascii="Verdana" w:hAnsi="Verdana"/>
          <w:b/>
        </w:rPr>
        <w:t>c</w:t>
      </w:r>
      <w:r w:rsidR="00AA369F" w:rsidRPr="000A676D">
        <w:rPr>
          <w:rFonts w:ascii="Verdana" w:hAnsi="Verdana"/>
          <w:b/>
        </w:rPr>
        <w:t>eased operating or resigned whil</w:t>
      </w:r>
      <w:r w:rsidR="00681C3E">
        <w:rPr>
          <w:rFonts w:ascii="Verdana" w:hAnsi="Verdana"/>
          <w:b/>
        </w:rPr>
        <w:t>e</w:t>
      </w:r>
      <w:r w:rsidR="00AA369F" w:rsidRPr="000A676D">
        <w:rPr>
          <w:rFonts w:ascii="Verdana" w:hAnsi="Verdana"/>
          <w:b/>
        </w:rPr>
        <w:t xml:space="preserve"> under investigation or been required to cease operating or resign by any regulatory body? </w:t>
      </w:r>
    </w:p>
    <w:p w14:paraId="2733B14E" w14:textId="77777777" w:rsidR="00742580" w:rsidRDefault="00742580" w:rsidP="0074258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events that occurred which resulted in this action</w:t>
      </w:r>
    </w:p>
    <w:p w14:paraId="0525CBDD" w14:textId="77777777" w:rsidR="00742580" w:rsidRDefault="00742580" w:rsidP="0074258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42580" w:rsidRPr="00E0460D" w14:paraId="307142B8" w14:textId="77777777" w:rsidTr="00105DD0">
        <w:trPr>
          <w:trHeight w:hRule="exact" w:val="413"/>
        </w:trPr>
        <w:tc>
          <w:tcPr>
            <w:tcW w:w="7088" w:type="dxa"/>
            <w:vAlign w:val="center"/>
          </w:tcPr>
          <w:p w14:paraId="160A9E8D" w14:textId="77777777" w:rsidR="00742580" w:rsidRPr="00E0460D" w:rsidRDefault="00742580"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5657E83" w14:textId="47B78F53" w:rsidR="00157363" w:rsidRDefault="00900DC5" w:rsidP="006F28B9">
      <w:pPr>
        <w:pStyle w:val="Question"/>
        <w:rPr>
          <w:rFonts w:ascii="Verdana" w:hAnsi="Verdana"/>
          <w:b/>
        </w:rPr>
      </w:pPr>
      <w:r>
        <w:rPr>
          <w:rFonts w:ascii="Verdana" w:hAnsi="Verdana"/>
          <w:b/>
        </w:rPr>
        <w:tab/>
        <w:t>h</w:t>
      </w:r>
      <w:r>
        <w:rPr>
          <w:rFonts w:ascii="Verdana" w:hAnsi="Verdana"/>
          <w:b/>
        </w:rPr>
        <w:tab/>
      </w:r>
      <w:r w:rsidR="00742580">
        <w:rPr>
          <w:rFonts w:ascii="Verdana" w:hAnsi="Verdana"/>
          <w:b/>
        </w:rPr>
        <w:t xml:space="preserve">withdrawn an application before approval for any licence, </w:t>
      </w:r>
      <w:r w:rsidR="00AA369F" w:rsidRPr="000A676D">
        <w:rPr>
          <w:rFonts w:ascii="Verdana" w:hAnsi="Verdana"/>
          <w:b/>
        </w:rPr>
        <w:t xml:space="preserve">authorisation, registration, notification, membership or permission </w:t>
      </w:r>
      <w:r w:rsidR="000A032A">
        <w:rPr>
          <w:rFonts w:ascii="Verdana" w:hAnsi="Verdana"/>
          <w:b/>
        </w:rPr>
        <w:t xml:space="preserve">has been </w:t>
      </w:r>
      <w:r w:rsidR="00AA369F" w:rsidRPr="000A676D">
        <w:rPr>
          <w:rFonts w:ascii="Verdana" w:hAnsi="Verdana"/>
          <w:b/>
        </w:rPr>
        <w:t xml:space="preserve">granted? </w:t>
      </w:r>
    </w:p>
    <w:p w14:paraId="5B370810" w14:textId="77777777" w:rsidR="00230F27" w:rsidRDefault="00230F27" w:rsidP="00230F2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withdrawing an application</w:t>
      </w:r>
    </w:p>
    <w:p w14:paraId="693D32AA" w14:textId="77777777" w:rsidR="00230F27" w:rsidRDefault="00230F27" w:rsidP="00230F2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30F27" w:rsidRPr="00E0460D" w14:paraId="4826C7EC" w14:textId="77777777" w:rsidTr="00105DD0">
        <w:trPr>
          <w:trHeight w:hRule="exact" w:val="413"/>
        </w:trPr>
        <w:tc>
          <w:tcPr>
            <w:tcW w:w="7088" w:type="dxa"/>
            <w:vAlign w:val="center"/>
          </w:tcPr>
          <w:p w14:paraId="6BCD9054" w14:textId="77777777" w:rsidR="00230F27" w:rsidRPr="00E0460D" w:rsidRDefault="00230F27"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75364AB" w14:textId="1E8B2D77" w:rsidR="00157363" w:rsidRDefault="00900DC5" w:rsidP="006F28B9">
      <w:pPr>
        <w:pStyle w:val="Question"/>
        <w:rPr>
          <w:rFonts w:ascii="Verdana" w:hAnsi="Verdana"/>
          <w:b/>
        </w:rPr>
      </w:pPr>
      <w:r>
        <w:rPr>
          <w:rFonts w:ascii="Verdana" w:hAnsi="Verdana"/>
          <w:b/>
        </w:rPr>
        <w:tab/>
        <w:t>i</w:t>
      </w:r>
      <w:r>
        <w:rPr>
          <w:rFonts w:ascii="Verdana" w:hAnsi="Verdana"/>
          <w:b/>
        </w:rPr>
        <w:tab/>
      </w:r>
      <w:r w:rsidR="00230F27">
        <w:rPr>
          <w:rFonts w:ascii="Verdana" w:hAnsi="Verdana"/>
          <w:b/>
        </w:rPr>
        <w:t>b</w:t>
      </w:r>
      <w:r w:rsidR="00AA369F" w:rsidRPr="000A676D">
        <w:rPr>
          <w:rFonts w:ascii="Verdana" w:hAnsi="Verdana"/>
          <w:b/>
        </w:rPr>
        <w:t xml:space="preserve">een the subject of any civil action </w:t>
      </w:r>
      <w:r w:rsidR="00230F27">
        <w:rPr>
          <w:rFonts w:ascii="Verdana" w:hAnsi="Verdana"/>
          <w:b/>
        </w:rPr>
        <w:t xml:space="preserve">relating </w:t>
      </w:r>
      <w:r w:rsidR="00AA369F" w:rsidRPr="000A676D">
        <w:rPr>
          <w:rFonts w:ascii="Verdana" w:hAnsi="Verdana"/>
          <w:b/>
        </w:rPr>
        <w:t xml:space="preserve">to any regulated activity which has resulted in a finding by a court? </w:t>
      </w:r>
    </w:p>
    <w:p w14:paraId="621123B8" w14:textId="77777777" w:rsidR="00C57264" w:rsidRDefault="00C57264" w:rsidP="00C5726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action</w:t>
      </w:r>
    </w:p>
    <w:p w14:paraId="46943DF2" w14:textId="77777777" w:rsidR="00C57264" w:rsidRDefault="00C57264" w:rsidP="00C5726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57264" w:rsidRPr="00E0460D" w14:paraId="24744F05" w14:textId="77777777" w:rsidTr="00105DD0">
        <w:trPr>
          <w:trHeight w:hRule="exact" w:val="413"/>
        </w:trPr>
        <w:tc>
          <w:tcPr>
            <w:tcW w:w="7088" w:type="dxa"/>
            <w:vAlign w:val="center"/>
          </w:tcPr>
          <w:p w14:paraId="401944E1" w14:textId="77777777" w:rsidR="00C57264" w:rsidRPr="00E0460D" w:rsidRDefault="00C57264"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B69AD1E" w14:textId="277EBDD1" w:rsidR="00157363" w:rsidRDefault="00900DC5" w:rsidP="006F28B9">
      <w:pPr>
        <w:pStyle w:val="Question"/>
        <w:rPr>
          <w:rFonts w:ascii="Verdana" w:hAnsi="Verdana"/>
          <w:b/>
        </w:rPr>
      </w:pPr>
      <w:r>
        <w:rPr>
          <w:rFonts w:ascii="Verdana" w:hAnsi="Verdana"/>
          <w:b/>
        </w:rPr>
        <w:tab/>
        <w:t>j</w:t>
      </w:r>
      <w:r>
        <w:rPr>
          <w:rFonts w:ascii="Verdana" w:hAnsi="Verdana"/>
          <w:b/>
        </w:rPr>
        <w:tab/>
      </w:r>
      <w:r w:rsidR="00C57264">
        <w:rPr>
          <w:rFonts w:ascii="Verdana" w:hAnsi="Verdana"/>
          <w:b/>
        </w:rPr>
        <w:t>p</w:t>
      </w:r>
      <w:r w:rsidR="00AA369F" w:rsidRPr="000A676D">
        <w:rPr>
          <w:rFonts w:ascii="Verdana" w:hAnsi="Verdana"/>
          <w:b/>
        </w:rPr>
        <w:t xml:space="preserve">rovided payment services or distributed or redeemed e-money on behalf of a regulated firm or itself under any contractual agreement where that agreement was terminated by the regulated firm? </w:t>
      </w:r>
    </w:p>
    <w:p w14:paraId="1BC6F922" w14:textId="77777777" w:rsidR="00007984" w:rsidRDefault="00007984" w:rsidP="0000798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relating to the termination</w:t>
      </w:r>
    </w:p>
    <w:p w14:paraId="3B503C68" w14:textId="77777777" w:rsidR="00007984" w:rsidRDefault="00007984" w:rsidP="0000798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07984" w:rsidRPr="00E0460D" w14:paraId="3FA58FC7" w14:textId="77777777" w:rsidTr="00105DD0">
        <w:trPr>
          <w:trHeight w:hRule="exact" w:val="413"/>
        </w:trPr>
        <w:tc>
          <w:tcPr>
            <w:tcW w:w="7088" w:type="dxa"/>
            <w:vAlign w:val="center"/>
          </w:tcPr>
          <w:p w14:paraId="102A3E52" w14:textId="77777777" w:rsidR="00007984" w:rsidRPr="00E0460D" w:rsidRDefault="00007984"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26250C7" w14:textId="0393C857" w:rsidR="00157363" w:rsidRDefault="00900DC5" w:rsidP="006F28B9">
      <w:pPr>
        <w:pStyle w:val="Question"/>
        <w:rPr>
          <w:rFonts w:ascii="Verdana" w:hAnsi="Verdana"/>
          <w:b/>
        </w:rPr>
      </w:pPr>
      <w:r>
        <w:rPr>
          <w:rFonts w:ascii="Verdana" w:hAnsi="Verdana"/>
          <w:b/>
        </w:rPr>
        <w:tab/>
        <w:t>k</w:t>
      </w:r>
      <w:r>
        <w:rPr>
          <w:rFonts w:ascii="Verdana" w:hAnsi="Verdana"/>
          <w:b/>
        </w:rPr>
        <w:tab/>
      </w:r>
      <w:r w:rsidR="00007984">
        <w:rPr>
          <w:rFonts w:ascii="Verdana" w:hAnsi="Verdana"/>
          <w:b/>
        </w:rPr>
        <w:t>b</w:t>
      </w:r>
      <w:r w:rsidR="00AA369F" w:rsidRPr="000A676D">
        <w:rPr>
          <w:rFonts w:ascii="Verdana" w:hAnsi="Verdana"/>
          <w:b/>
        </w:rPr>
        <w:t xml:space="preserve">een convicted of any criminal offence, censured, disciplined or publicly criticised by any </w:t>
      </w:r>
      <w:r w:rsidR="00007984">
        <w:rPr>
          <w:rFonts w:ascii="Verdana" w:hAnsi="Verdana"/>
          <w:b/>
        </w:rPr>
        <w:t>e</w:t>
      </w:r>
      <w:r w:rsidR="00AA369F" w:rsidRPr="000A676D">
        <w:rPr>
          <w:rFonts w:ascii="Verdana" w:hAnsi="Verdana"/>
          <w:b/>
        </w:rPr>
        <w:t xml:space="preserve">nquiry, by the Takeover Panel or any </w:t>
      </w:r>
      <w:r w:rsidR="00007984">
        <w:rPr>
          <w:rFonts w:ascii="Verdana" w:hAnsi="Verdana"/>
          <w:b/>
        </w:rPr>
        <w:t>G</w:t>
      </w:r>
      <w:r w:rsidR="00AA369F" w:rsidRPr="000A676D">
        <w:rPr>
          <w:rFonts w:ascii="Verdana" w:hAnsi="Verdana"/>
          <w:b/>
        </w:rPr>
        <w:t>overnmental or statutory authority or any other regulatory body</w:t>
      </w:r>
      <w:r w:rsidR="00007984">
        <w:rPr>
          <w:rFonts w:ascii="Verdana" w:hAnsi="Verdana"/>
          <w:b/>
        </w:rPr>
        <w:t>,</w:t>
      </w:r>
      <w:r w:rsidR="00AA369F" w:rsidRPr="000A676D">
        <w:rPr>
          <w:rFonts w:ascii="Verdana" w:hAnsi="Verdana"/>
          <w:b/>
        </w:rPr>
        <w:t xml:space="preserve"> other than as indicated in this group of questions? </w:t>
      </w:r>
    </w:p>
    <w:p w14:paraId="7E5CC10E" w14:textId="77777777" w:rsidR="00A03B72" w:rsidRDefault="00A03B72" w:rsidP="00A03B7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47673564" w14:textId="77777777" w:rsidR="00A03B72" w:rsidRDefault="00A03B72" w:rsidP="00A03B7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03B72" w:rsidRPr="00E0460D" w14:paraId="60DEB828" w14:textId="77777777" w:rsidTr="00105DD0">
        <w:trPr>
          <w:trHeight w:hRule="exact" w:val="413"/>
        </w:trPr>
        <w:tc>
          <w:tcPr>
            <w:tcW w:w="7088" w:type="dxa"/>
            <w:vAlign w:val="center"/>
          </w:tcPr>
          <w:p w14:paraId="5D78082E" w14:textId="77777777" w:rsidR="00A03B72" w:rsidRPr="00E0460D" w:rsidRDefault="00A03B72"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BC54D0B" w14:textId="03BFD75A" w:rsidR="00726C7A" w:rsidRPr="007C2F71" w:rsidRDefault="00D76A13" w:rsidP="006F28B9">
      <w:pPr>
        <w:pStyle w:val="Question"/>
        <w:rPr>
          <w:rFonts w:ascii="Verdana" w:hAnsi="Verdana"/>
          <w:b/>
        </w:rPr>
      </w:pPr>
      <w:r>
        <w:rPr>
          <w:rFonts w:ascii="Verdana" w:hAnsi="Verdana"/>
          <w:b/>
        </w:rPr>
        <w:lastRenderedPageBreak/>
        <w:tab/>
      </w:r>
      <w:r w:rsidR="00965310">
        <w:rPr>
          <w:rFonts w:ascii="Verdana" w:hAnsi="Verdana"/>
          <w:b/>
        </w:rPr>
        <w:t>8</w:t>
      </w:r>
      <w:r>
        <w:rPr>
          <w:rFonts w:ascii="Verdana" w:hAnsi="Verdana"/>
          <w:b/>
        </w:rPr>
        <w:t>.4.2</w:t>
      </w:r>
      <w:r>
        <w:rPr>
          <w:rFonts w:ascii="Verdana" w:hAnsi="Verdana"/>
          <w:b/>
        </w:rPr>
        <w:tab/>
      </w:r>
      <w:r w:rsidR="00A03B72">
        <w:rPr>
          <w:rFonts w:ascii="Verdana" w:hAnsi="Verdana"/>
          <w:b/>
        </w:rPr>
        <w:t xml:space="preserve">For </w:t>
      </w:r>
      <w:r w:rsidR="006752AB" w:rsidRPr="007C2F71">
        <w:rPr>
          <w:rFonts w:ascii="Verdana" w:hAnsi="Verdana"/>
          <w:b/>
        </w:rPr>
        <w:t>activities regulated by the FCA</w:t>
      </w:r>
      <w:r w:rsidR="00A03B72">
        <w:rPr>
          <w:rFonts w:ascii="Verdana" w:hAnsi="Verdana"/>
          <w:b/>
        </w:rPr>
        <w:t>, PRA</w:t>
      </w:r>
      <w:r w:rsidR="006752AB" w:rsidRPr="007C2F71">
        <w:rPr>
          <w:rFonts w:ascii="Verdana" w:hAnsi="Verdana"/>
          <w:b/>
        </w:rPr>
        <w:t xml:space="preserve"> or any other regulatory body, has the candidate or any firm </w:t>
      </w:r>
      <w:r w:rsidR="00E75A80">
        <w:rPr>
          <w:rFonts w:ascii="Verdana" w:hAnsi="Verdana"/>
          <w:b/>
        </w:rPr>
        <w:t xml:space="preserve">where </w:t>
      </w:r>
      <w:r w:rsidR="006752AB" w:rsidRPr="007C2F71">
        <w:rPr>
          <w:rFonts w:ascii="Verdana" w:hAnsi="Verdana"/>
          <w:b/>
        </w:rPr>
        <w:t>the candidate holds or has held a position of influence</w:t>
      </w:r>
      <w:r w:rsidR="00E75A80">
        <w:rPr>
          <w:rFonts w:ascii="Verdana" w:hAnsi="Verdana"/>
          <w:b/>
        </w:rPr>
        <w:t>,</w:t>
      </w:r>
      <w:r w:rsidR="006752AB" w:rsidRPr="007C2F71">
        <w:rPr>
          <w:rFonts w:ascii="Verdana" w:hAnsi="Verdana"/>
          <w:b/>
        </w:rPr>
        <w:t xml:space="preserve"> at any time during and within one year of the association with the firm ever: </w:t>
      </w:r>
    </w:p>
    <w:p w14:paraId="67EA44EF" w14:textId="2414F81F" w:rsidR="00726C7A" w:rsidRDefault="00D76A13" w:rsidP="006F28B9">
      <w:pPr>
        <w:pStyle w:val="Question"/>
        <w:rPr>
          <w:rFonts w:ascii="Verdana" w:hAnsi="Verdana"/>
          <w:b/>
        </w:rPr>
      </w:pPr>
      <w:r>
        <w:rPr>
          <w:rFonts w:ascii="Verdana" w:hAnsi="Verdana"/>
          <w:b/>
        </w:rPr>
        <w:tab/>
        <w:t>a</w:t>
      </w:r>
      <w:r>
        <w:rPr>
          <w:rFonts w:ascii="Verdana" w:hAnsi="Verdana"/>
          <w:b/>
        </w:rPr>
        <w:tab/>
      </w:r>
      <w:r w:rsidR="00E75A80">
        <w:rPr>
          <w:rFonts w:ascii="Verdana" w:hAnsi="Verdana"/>
          <w:b/>
        </w:rPr>
        <w:t>b</w:t>
      </w:r>
      <w:r w:rsidR="006752AB" w:rsidRPr="007C2F71">
        <w:rPr>
          <w:rFonts w:ascii="Verdana" w:hAnsi="Verdana"/>
          <w:b/>
        </w:rPr>
        <w:t>een found to have carried on activities</w:t>
      </w:r>
      <w:r w:rsidR="00E75A80">
        <w:rPr>
          <w:rFonts w:ascii="Verdana" w:hAnsi="Verdana"/>
          <w:b/>
        </w:rPr>
        <w:t>,</w:t>
      </w:r>
      <w:r w:rsidR="006752AB" w:rsidRPr="007C2F71">
        <w:rPr>
          <w:rFonts w:ascii="Verdana" w:hAnsi="Verdana"/>
          <w:b/>
        </w:rPr>
        <w:t xml:space="preserve"> </w:t>
      </w:r>
      <w:r w:rsidR="00E75A80">
        <w:rPr>
          <w:rFonts w:ascii="Verdana" w:hAnsi="Verdana"/>
          <w:b/>
        </w:rPr>
        <w:t>where</w:t>
      </w:r>
      <w:r w:rsidR="00377184">
        <w:rPr>
          <w:rFonts w:ascii="Verdana" w:hAnsi="Verdana"/>
          <w:b/>
        </w:rPr>
        <w:t xml:space="preserve"> </w:t>
      </w:r>
      <w:r w:rsidR="006752AB" w:rsidRPr="007C2F71">
        <w:rPr>
          <w:rFonts w:ascii="Verdana" w:hAnsi="Verdana"/>
          <w:b/>
        </w:rPr>
        <w:t>authorisation or registration by the FCA</w:t>
      </w:r>
      <w:r w:rsidR="00377184">
        <w:rPr>
          <w:rFonts w:ascii="Verdana" w:hAnsi="Verdana"/>
          <w:b/>
        </w:rPr>
        <w:t>, PRA</w:t>
      </w:r>
      <w:r w:rsidR="006752AB" w:rsidRPr="007C2F71">
        <w:rPr>
          <w:rFonts w:ascii="Verdana" w:hAnsi="Verdana"/>
          <w:b/>
        </w:rPr>
        <w:t xml:space="preserve"> or any other regulatory body is required</w:t>
      </w:r>
      <w:r w:rsidR="00377184">
        <w:rPr>
          <w:rFonts w:ascii="Verdana" w:hAnsi="Verdana"/>
          <w:b/>
        </w:rPr>
        <w:t>,</w:t>
      </w:r>
      <w:r w:rsidR="006752AB" w:rsidRPr="007C2F71">
        <w:rPr>
          <w:rFonts w:ascii="Verdana" w:hAnsi="Verdana"/>
          <w:b/>
        </w:rPr>
        <w:t xml:space="preserve"> without the </w:t>
      </w:r>
      <w:r w:rsidR="00377184">
        <w:rPr>
          <w:rFonts w:ascii="Verdana" w:hAnsi="Verdana"/>
          <w:b/>
        </w:rPr>
        <w:t xml:space="preserve">required </w:t>
      </w:r>
      <w:r w:rsidR="006752AB" w:rsidRPr="007C2F71">
        <w:rPr>
          <w:rFonts w:ascii="Verdana" w:hAnsi="Verdana"/>
          <w:b/>
        </w:rPr>
        <w:t xml:space="preserve">authorisations? </w:t>
      </w:r>
    </w:p>
    <w:p w14:paraId="0F89A985" w14:textId="77777777" w:rsidR="00820207" w:rsidRDefault="00820207" w:rsidP="0082020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2F391AB9" w14:textId="77777777" w:rsidR="00820207" w:rsidRDefault="00820207" w:rsidP="0082020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20207" w:rsidRPr="00E0460D" w14:paraId="213DC82E" w14:textId="77777777" w:rsidTr="00105DD0">
        <w:trPr>
          <w:trHeight w:hRule="exact" w:val="413"/>
        </w:trPr>
        <w:tc>
          <w:tcPr>
            <w:tcW w:w="7088" w:type="dxa"/>
            <w:vAlign w:val="center"/>
          </w:tcPr>
          <w:p w14:paraId="3CC30905" w14:textId="77777777" w:rsidR="00820207" w:rsidRPr="00E0460D" w:rsidRDefault="00820207"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4E3EC1F" w14:textId="5B045FE9" w:rsidR="00726C7A" w:rsidRDefault="00D76A13" w:rsidP="006F28B9">
      <w:pPr>
        <w:pStyle w:val="Question"/>
        <w:rPr>
          <w:rFonts w:ascii="Verdana" w:hAnsi="Verdana"/>
          <w:b/>
        </w:rPr>
      </w:pPr>
      <w:r>
        <w:rPr>
          <w:rFonts w:ascii="Verdana" w:hAnsi="Verdana"/>
          <w:b/>
        </w:rPr>
        <w:tab/>
        <w:t>b</w:t>
      </w:r>
      <w:r>
        <w:rPr>
          <w:rFonts w:ascii="Verdana" w:hAnsi="Verdana"/>
          <w:b/>
        </w:rPr>
        <w:tab/>
      </w:r>
      <w:r w:rsidR="00820207">
        <w:rPr>
          <w:rFonts w:ascii="Verdana" w:hAnsi="Verdana"/>
          <w:b/>
        </w:rPr>
        <w:t>b</w:t>
      </w:r>
      <w:r w:rsidR="006752AB" w:rsidRPr="007C2F71">
        <w:rPr>
          <w:rFonts w:ascii="Verdana" w:hAnsi="Verdana"/>
          <w:b/>
        </w:rPr>
        <w:t xml:space="preserve">een investigated for the possible carrying on of activities </w:t>
      </w:r>
      <w:r w:rsidR="00820207">
        <w:rPr>
          <w:rFonts w:ascii="Verdana" w:hAnsi="Verdana"/>
          <w:b/>
        </w:rPr>
        <w:t xml:space="preserve">that </w:t>
      </w:r>
      <w:r w:rsidR="006752AB" w:rsidRPr="007C2F71">
        <w:rPr>
          <w:rFonts w:ascii="Verdana" w:hAnsi="Verdana"/>
          <w:b/>
        </w:rPr>
        <w:t>requir</w:t>
      </w:r>
      <w:r w:rsidR="00820207">
        <w:rPr>
          <w:rFonts w:ascii="Verdana" w:hAnsi="Verdana"/>
          <w:b/>
        </w:rPr>
        <w:t>e</w:t>
      </w:r>
      <w:r w:rsidR="006752AB" w:rsidRPr="007C2F71">
        <w:rPr>
          <w:rFonts w:ascii="Verdana" w:hAnsi="Verdana"/>
          <w:b/>
        </w:rPr>
        <w:t xml:space="preserve"> authorisation or registration by the FCA</w:t>
      </w:r>
      <w:r w:rsidR="00820207">
        <w:rPr>
          <w:rFonts w:ascii="Verdana" w:hAnsi="Verdana"/>
          <w:b/>
        </w:rPr>
        <w:t xml:space="preserve">, PRA </w:t>
      </w:r>
      <w:r w:rsidR="006752AB" w:rsidRPr="007C2F71">
        <w:rPr>
          <w:rFonts w:ascii="Verdana" w:hAnsi="Verdana"/>
          <w:b/>
        </w:rPr>
        <w:t>or any other regulatory body</w:t>
      </w:r>
      <w:r w:rsidR="00820207">
        <w:rPr>
          <w:rFonts w:ascii="Verdana" w:hAnsi="Verdana"/>
          <w:b/>
        </w:rPr>
        <w:t>,</w:t>
      </w:r>
      <w:r w:rsidR="006752AB" w:rsidRPr="007C2F71">
        <w:rPr>
          <w:rFonts w:ascii="Verdana" w:hAnsi="Verdana"/>
          <w:b/>
        </w:rPr>
        <w:t xml:space="preserve"> without </w:t>
      </w:r>
      <w:r w:rsidR="00820207">
        <w:rPr>
          <w:rFonts w:ascii="Verdana" w:hAnsi="Verdana"/>
          <w:b/>
        </w:rPr>
        <w:t xml:space="preserve">being </w:t>
      </w:r>
      <w:r w:rsidR="006752AB" w:rsidRPr="007C2F71">
        <w:rPr>
          <w:rFonts w:ascii="Verdana" w:hAnsi="Verdana"/>
          <w:b/>
        </w:rPr>
        <w:t>authoris</w:t>
      </w:r>
      <w:r w:rsidR="00820207">
        <w:rPr>
          <w:rFonts w:ascii="Verdana" w:hAnsi="Verdana"/>
          <w:b/>
        </w:rPr>
        <w:t>ed,</w:t>
      </w:r>
      <w:r w:rsidR="006752AB" w:rsidRPr="007C2F71">
        <w:rPr>
          <w:rFonts w:ascii="Verdana" w:hAnsi="Verdana"/>
          <w:b/>
        </w:rPr>
        <w:t xml:space="preserve"> </w:t>
      </w:r>
      <w:proofErr w:type="gramStart"/>
      <w:r w:rsidR="006752AB" w:rsidRPr="007C2F71">
        <w:rPr>
          <w:rFonts w:ascii="Verdana" w:hAnsi="Verdana"/>
          <w:b/>
        </w:rPr>
        <w:t>whether or not</w:t>
      </w:r>
      <w:proofErr w:type="gramEnd"/>
      <w:r w:rsidR="006752AB" w:rsidRPr="007C2F71">
        <w:rPr>
          <w:rFonts w:ascii="Verdana" w:hAnsi="Verdana"/>
          <w:b/>
        </w:rPr>
        <w:t xml:space="preserve"> </w:t>
      </w:r>
      <w:r w:rsidR="00820207">
        <w:rPr>
          <w:rFonts w:ascii="Verdana" w:hAnsi="Verdana"/>
          <w:b/>
        </w:rPr>
        <w:t xml:space="preserve">the </w:t>
      </w:r>
      <w:r w:rsidR="006752AB" w:rsidRPr="007C2F71">
        <w:rPr>
          <w:rFonts w:ascii="Verdana" w:hAnsi="Verdana"/>
          <w:b/>
        </w:rPr>
        <w:t xml:space="preserve">investigation resulted in a finding against </w:t>
      </w:r>
      <w:r w:rsidR="00820207">
        <w:rPr>
          <w:rFonts w:ascii="Verdana" w:hAnsi="Verdana"/>
          <w:b/>
        </w:rPr>
        <w:t>them</w:t>
      </w:r>
      <w:r w:rsidR="006752AB" w:rsidRPr="007C2F71">
        <w:rPr>
          <w:rFonts w:ascii="Verdana" w:hAnsi="Verdana"/>
          <w:b/>
        </w:rPr>
        <w:t xml:space="preserve">? </w:t>
      </w:r>
    </w:p>
    <w:p w14:paraId="59084367" w14:textId="77777777" w:rsidR="00505A2B" w:rsidRDefault="00505A2B" w:rsidP="00505A2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2D0EBED4" w14:textId="77777777" w:rsidR="00505A2B" w:rsidRDefault="00505A2B" w:rsidP="00505A2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05A2B" w:rsidRPr="00E0460D" w14:paraId="1E17DE16" w14:textId="77777777" w:rsidTr="00105DD0">
        <w:trPr>
          <w:trHeight w:hRule="exact" w:val="413"/>
        </w:trPr>
        <w:tc>
          <w:tcPr>
            <w:tcW w:w="7088" w:type="dxa"/>
            <w:vAlign w:val="center"/>
          </w:tcPr>
          <w:p w14:paraId="29BBA0E3" w14:textId="77777777" w:rsidR="00505A2B" w:rsidRPr="00E0460D" w:rsidRDefault="00505A2B"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445FB1F" w14:textId="29B7CFD4" w:rsidR="00726C7A" w:rsidRDefault="00D76A13" w:rsidP="006F28B9">
      <w:pPr>
        <w:pStyle w:val="Question"/>
        <w:rPr>
          <w:rFonts w:ascii="Verdana" w:hAnsi="Verdana"/>
          <w:b/>
        </w:rPr>
      </w:pPr>
      <w:r>
        <w:rPr>
          <w:rFonts w:ascii="Verdana" w:hAnsi="Verdana"/>
          <w:b/>
        </w:rPr>
        <w:tab/>
        <w:t>c</w:t>
      </w:r>
      <w:r>
        <w:rPr>
          <w:rFonts w:ascii="Verdana" w:hAnsi="Verdana"/>
          <w:b/>
        </w:rPr>
        <w:tab/>
      </w:r>
      <w:r w:rsidR="00505A2B">
        <w:rPr>
          <w:rFonts w:ascii="Verdana" w:hAnsi="Verdana"/>
          <w:b/>
        </w:rPr>
        <w:t>b</w:t>
      </w:r>
      <w:r w:rsidR="006752AB" w:rsidRPr="007C2F71">
        <w:rPr>
          <w:rFonts w:ascii="Verdana" w:hAnsi="Verdana"/>
          <w:b/>
        </w:rPr>
        <w:t>een found to have performed a senior management function or other controlled function</w:t>
      </w:r>
      <w:r w:rsidR="00505A2B">
        <w:rPr>
          <w:rFonts w:ascii="Verdana" w:hAnsi="Verdana"/>
          <w:b/>
        </w:rPr>
        <w:t>,</w:t>
      </w:r>
      <w:r w:rsidR="006752AB" w:rsidRPr="007C2F71">
        <w:rPr>
          <w:rFonts w:ascii="Verdana" w:hAnsi="Verdana"/>
          <w:b/>
        </w:rPr>
        <w:t xml:space="preserve"> or an equivalent function requiring approval by the FCA or any other regulatory body without the </w:t>
      </w:r>
      <w:r w:rsidR="00E679D5">
        <w:rPr>
          <w:rFonts w:ascii="Verdana" w:hAnsi="Verdana"/>
          <w:b/>
        </w:rPr>
        <w:t xml:space="preserve">necessary </w:t>
      </w:r>
      <w:r w:rsidR="006752AB" w:rsidRPr="007C2F71">
        <w:rPr>
          <w:rFonts w:ascii="Verdana" w:hAnsi="Verdana"/>
          <w:b/>
        </w:rPr>
        <w:t xml:space="preserve">approval? </w:t>
      </w:r>
    </w:p>
    <w:p w14:paraId="4479B72F" w14:textId="77777777" w:rsidR="00E80401" w:rsidRDefault="00E80401" w:rsidP="00E8040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performing functions without approval</w:t>
      </w:r>
    </w:p>
    <w:p w14:paraId="0C755461" w14:textId="77777777" w:rsidR="00E80401" w:rsidRDefault="00E80401" w:rsidP="00E8040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80401" w:rsidRPr="00E0460D" w14:paraId="1106EA71" w14:textId="77777777" w:rsidTr="00105DD0">
        <w:trPr>
          <w:trHeight w:hRule="exact" w:val="413"/>
        </w:trPr>
        <w:tc>
          <w:tcPr>
            <w:tcW w:w="7088" w:type="dxa"/>
            <w:vAlign w:val="center"/>
          </w:tcPr>
          <w:p w14:paraId="0C32B999" w14:textId="77777777" w:rsidR="00E80401" w:rsidRPr="00E0460D" w:rsidRDefault="00E80401"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59A0FEA" w14:textId="36CB1EB3" w:rsidR="00726C7A" w:rsidRDefault="00D76A13" w:rsidP="006F28B9">
      <w:pPr>
        <w:pStyle w:val="Question"/>
        <w:rPr>
          <w:rFonts w:ascii="Verdana" w:hAnsi="Verdana"/>
          <w:b/>
        </w:rPr>
      </w:pPr>
      <w:r>
        <w:rPr>
          <w:rFonts w:ascii="Verdana" w:hAnsi="Verdana"/>
          <w:b/>
        </w:rPr>
        <w:tab/>
        <w:t>d</w:t>
      </w:r>
      <w:r>
        <w:rPr>
          <w:rFonts w:ascii="Verdana" w:hAnsi="Verdana"/>
          <w:b/>
        </w:rPr>
        <w:tab/>
      </w:r>
      <w:r w:rsidR="00E80401">
        <w:rPr>
          <w:rFonts w:ascii="Verdana" w:hAnsi="Verdana"/>
          <w:b/>
        </w:rPr>
        <w:t>b</w:t>
      </w:r>
      <w:r w:rsidR="006752AB" w:rsidRPr="007C2F71">
        <w:rPr>
          <w:rFonts w:ascii="Verdana" w:hAnsi="Verdana"/>
          <w:b/>
        </w:rPr>
        <w:t>een investigated for the possible performance of a senior management function or other controlled function</w:t>
      </w:r>
      <w:r w:rsidR="00E80401">
        <w:rPr>
          <w:rFonts w:ascii="Verdana" w:hAnsi="Verdana"/>
          <w:b/>
        </w:rPr>
        <w:t>,</w:t>
      </w:r>
      <w:r w:rsidR="006752AB" w:rsidRPr="007C2F71">
        <w:rPr>
          <w:rFonts w:ascii="Verdana" w:hAnsi="Verdana"/>
          <w:b/>
        </w:rPr>
        <w:t xml:space="preserve"> or an equivalent function </w:t>
      </w:r>
      <w:r w:rsidR="005110AF">
        <w:rPr>
          <w:rFonts w:ascii="Verdana" w:hAnsi="Verdana"/>
          <w:b/>
        </w:rPr>
        <w:t xml:space="preserve">without the necessary </w:t>
      </w:r>
      <w:r w:rsidR="006752AB" w:rsidRPr="007C2F71">
        <w:rPr>
          <w:rFonts w:ascii="Verdana" w:hAnsi="Verdana"/>
          <w:b/>
        </w:rPr>
        <w:t>approval by the FCA</w:t>
      </w:r>
      <w:r w:rsidR="005110AF">
        <w:rPr>
          <w:rFonts w:ascii="Verdana" w:hAnsi="Verdana"/>
          <w:b/>
        </w:rPr>
        <w:t>,</w:t>
      </w:r>
      <w:r w:rsidR="0042061C">
        <w:rPr>
          <w:rFonts w:ascii="Verdana" w:hAnsi="Verdana"/>
          <w:b/>
        </w:rPr>
        <w:t xml:space="preserve"> </w:t>
      </w:r>
      <w:r w:rsidR="005110AF">
        <w:rPr>
          <w:rFonts w:ascii="Verdana" w:hAnsi="Verdana"/>
          <w:b/>
        </w:rPr>
        <w:t>PRA</w:t>
      </w:r>
      <w:r w:rsidR="006752AB" w:rsidRPr="007C2F71">
        <w:rPr>
          <w:rFonts w:ascii="Verdana" w:hAnsi="Verdana"/>
          <w:b/>
        </w:rPr>
        <w:t xml:space="preserve"> or any other regulatory body</w:t>
      </w:r>
      <w:r w:rsidR="005110AF">
        <w:rPr>
          <w:rFonts w:ascii="Verdana" w:hAnsi="Verdana"/>
          <w:b/>
        </w:rPr>
        <w:t>,</w:t>
      </w:r>
      <w:r w:rsidR="006752AB" w:rsidRPr="007C2F71">
        <w:rPr>
          <w:rFonts w:ascii="Verdana" w:hAnsi="Verdana"/>
          <w:b/>
        </w:rPr>
        <w:t xml:space="preserve"> </w:t>
      </w:r>
      <w:proofErr w:type="gramStart"/>
      <w:r w:rsidR="006752AB" w:rsidRPr="007C2F71">
        <w:rPr>
          <w:rFonts w:ascii="Verdana" w:hAnsi="Verdana"/>
          <w:b/>
        </w:rPr>
        <w:t>whether or not</w:t>
      </w:r>
      <w:proofErr w:type="gramEnd"/>
      <w:r w:rsidR="006752AB" w:rsidRPr="007C2F71">
        <w:rPr>
          <w:rFonts w:ascii="Verdana" w:hAnsi="Verdana"/>
          <w:b/>
        </w:rPr>
        <w:t xml:space="preserve"> </w:t>
      </w:r>
      <w:r w:rsidR="005110AF">
        <w:rPr>
          <w:rFonts w:ascii="Verdana" w:hAnsi="Verdana"/>
          <w:b/>
        </w:rPr>
        <w:t xml:space="preserve">the </w:t>
      </w:r>
      <w:r w:rsidR="006752AB" w:rsidRPr="007C2F71">
        <w:rPr>
          <w:rFonts w:ascii="Verdana" w:hAnsi="Verdana"/>
          <w:b/>
        </w:rPr>
        <w:t>investigation resulted in a finding against the</w:t>
      </w:r>
      <w:r w:rsidR="005110AF">
        <w:rPr>
          <w:rFonts w:ascii="Verdana" w:hAnsi="Verdana"/>
          <w:b/>
        </w:rPr>
        <w:t>m</w:t>
      </w:r>
      <w:r w:rsidR="006752AB" w:rsidRPr="007C2F71">
        <w:rPr>
          <w:rFonts w:ascii="Verdana" w:hAnsi="Verdana"/>
          <w:b/>
        </w:rPr>
        <w:t xml:space="preserve">? </w:t>
      </w:r>
    </w:p>
    <w:p w14:paraId="60487FA7" w14:textId="77777777" w:rsidR="00915ED4" w:rsidRDefault="00915ED4" w:rsidP="00915ED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585617D0" w14:textId="77777777" w:rsidR="00915ED4" w:rsidRDefault="00915ED4" w:rsidP="00915ED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15ED4" w:rsidRPr="00E0460D" w14:paraId="167C6051" w14:textId="77777777" w:rsidTr="00105DD0">
        <w:trPr>
          <w:trHeight w:hRule="exact" w:val="413"/>
        </w:trPr>
        <w:tc>
          <w:tcPr>
            <w:tcW w:w="7088" w:type="dxa"/>
            <w:vAlign w:val="center"/>
          </w:tcPr>
          <w:p w14:paraId="79DC60D9" w14:textId="77777777" w:rsidR="00915ED4" w:rsidRPr="00E0460D" w:rsidRDefault="00915ED4"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2D6ACC5" w14:textId="58187C4E" w:rsidR="00726C7A" w:rsidRDefault="00FA4BDE" w:rsidP="006F28B9">
      <w:pPr>
        <w:pStyle w:val="Question"/>
        <w:rPr>
          <w:rFonts w:ascii="Verdana" w:hAnsi="Verdana"/>
          <w:b/>
        </w:rPr>
      </w:pPr>
      <w:r>
        <w:rPr>
          <w:rFonts w:ascii="Verdana" w:hAnsi="Verdana"/>
          <w:b/>
        </w:rPr>
        <w:tab/>
        <w:t>e</w:t>
      </w:r>
      <w:r>
        <w:rPr>
          <w:rFonts w:ascii="Verdana" w:hAnsi="Verdana"/>
          <w:b/>
        </w:rPr>
        <w:tab/>
      </w:r>
      <w:r w:rsidR="000E5731">
        <w:rPr>
          <w:rFonts w:ascii="Verdana" w:hAnsi="Verdana"/>
          <w:b/>
        </w:rPr>
        <w:t>b</w:t>
      </w:r>
      <w:r w:rsidR="006752AB" w:rsidRPr="007C2F71">
        <w:rPr>
          <w:rFonts w:ascii="Verdana" w:hAnsi="Verdana"/>
          <w:b/>
        </w:rPr>
        <w:t>een found to have failed to comply with an obligation</w:t>
      </w:r>
      <w:r w:rsidR="000E5731">
        <w:rPr>
          <w:rFonts w:ascii="Verdana" w:hAnsi="Verdana"/>
          <w:b/>
        </w:rPr>
        <w:t>,</w:t>
      </w:r>
      <w:r w:rsidR="006752AB" w:rsidRPr="007C2F71">
        <w:rPr>
          <w:rFonts w:ascii="Verdana" w:hAnsi="Verdana"/>
          <w:b/>
        </w:rPr>
        <w:t xml:space="preserve"> under the Electronic Money Regulations 2011 or Payment Services 20</w:t>
      </w:r>
      <w:r w:rsidR="005A01E4">
        <w:rPr>
          <w:rFonts w:ascii="Verdana" w:hAnsi="Verdana"/>
          <w:b/>
        </w:rPr>
        <w:t>1</w:t>
      </w:r>
      <w:r w:rsidR="0000768F">
        <w:rPr>
          <w:rFonts w:ascii="Verdana" w:hAnsi="Verdana"/>
          <w:b/>
        </w:rPr>
        <w:t>7</w:t>
      </w:r>
      <w:r w:rsidR="006752AB" w:rsidRPr="007C2F71">
        <w:rPr>
          <w:rFonts w:ascii="Verdana" w:hAnsi="Verdana"/>
          <w:b/>
        </w:rPr>
        <w:t xml:space="preserve"> to notify the FCA of the identity of a person acting in a position of influence over its electronic money or payment services business? </w:t>
      </w:r>
    </w:p>
    <w:p w14:paraId="015F8EA1" w14:textId="77777777" w:rsidR="00493077" w:rsidRDefault="00493077" w:rsidP="0049307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failure to comply</w:t>
      </w:r>
    </w:p>
    <w:p w14:paraId="49EF6DDD" w14:textId="77777777" w:rsidR="00493077" w:rsidRDefault="00493077" w:rsidP="0049307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93077" w:rsidRPr="00E0460D" w14:paraId="6EC805CF" w14:textId="77777777" w:rsidTr="00105DD0">
        <w:trPr>
          <w:trHeight w:hRule="exact" w:val="413"/>
        </w:trPr>
        <w:tc>
          <w:tcPr>
            <w:tcW w:w="7088" w:type="dxa"/>
            <w:vAlign w:val="center"/>
          </w:tcPr>
          <w:p w14:paraId="0156820E" w14:textId="77777777" w:rsidR="00493077" w:rsidRPr="00E0460D" w:rsidRDefault="00493077"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49D9B85" w14:textId="06A5A6EC" w:rsidR="006752AB" w:rsidRDefault="003C16A5" w:rsidP="006F28B9">
      <w:pPr>
        <w:pStyle w:val="Question"/>
        <w:rPr>
          <w:rFonts w:ascii="Verdana" w:hAnsi="Verdana"/>
          <w:b/>
        </w:rPr>
      </w:pPr>
      <w:r>
        <w:rPr>
          <w:rFonts w:ascii="Verdana" w:hAnsi="Verdana"/>
          <w:b/>
        </w:rPr>
        <w:tab/>
      </w:r>
      <w:r w:rsidR="00FA4BDE">
        <w:rPr>
          <w:rFonts w:ascii="Verdana" w:hAnsi="Verdana"/>
          <w:b/>
        </w:rPr>
        <w:t>f</w:t>
      </w:r>
      <w:r w:rsidR="00FA4BDE">
        <w:rPr>
          <w:rFonts w:ascii="Verdana" w:hAnsi="Verdana"/>
          <w:b/>
        </w:rPr>
        <w:tab/>
      </w:r>
      <w:r w:rsidR="00EC3FA6">
        <w:rPr>
          <w:rFonts w:ascii="Verdana" w:hAnsi="Verdana"/>
          <w:b/>
        </w:rPr>
        <w:t>b</w:t>
      </w:r>
      <w:r w:rsidR="006752AB" w:rsidRPr="007C2F71">
        <w:rPr>
          <w:rFonts w:ascii="Verdana" w:hAnsi="Verdana"/>
          <w:b/>
        </w:rPr>
        <w:t>een the subject of a prohibition order</w:t>
      </w:r>
      <w:r w:rsidR="00D720A8">
        <w:rPr>
          <w:rFonts w:ascii="Verdana" w:hAnsi="Verdana"/>
          <w:b/>
        </w:rPr>
        <w:t>,</w:t>
      </w:r>
      <w:r w:rsidR="006752AB" w:rsidRPr="007C2F71">
        <w:rPr>
          <w:rFonts w:ascii="Verdana" w:hAnsi="Verdana"/>
          <w:b/>
        </w:rPr>
        <w:t xml:space="preserve"> under section 56 of the Financial Services and Markets Act 2000, or received a warning notice proposing that </w:t>
      </w:r>
      <w:r w:rsidR="00D720A8">
        <w:rPr>
          <w:rFonts w:ascii="Verdana" w:hAnsi="Verdana"/>
          <w:b/>
        </w:rPr>
        <w:t xml:space="preserve">a </w:t>
      </w:r>
      <w:r w:rsidR="006752AB" w:rsidRPr="007C2F71">
        <w:rPr>
          <w:rFonts w:ascii="Verdana" w:hAnsi="Verdana"/>
          <w:b/>
        </w:rPr>
        <w:t>direction or order be made, or received a private warning?</w:t>
      </w:r>
    </w:p>
    <w:p w14:paraId="2F1857AC" w14:textId="77777777" w:rsidR="0083528B" w:rsidRDefault="0083528B" w:rsidP="0083528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53E82F7C" w14:textId="77777777" w:rsidR="0083528B" w:rsidRDefault="0083528B" w:rsidP="0083528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3528B" w:rsidRPr="00E0460D" w14:paraId="7D6F0D50" w14:textId="77777777" w:rsidTr="00105DD0">
        <w:trPr>
          <w:trHeight w:hRule="exact" w:val="413"/>
        </w:trPr>
        <w:tc>
          <w:tcPr>
            <w:tcW w:w="7088" w:type="dxa"/>
            <w:vAlign w:val="center"/>
          </w:tcPr>
          <w:p w14:paraId="0D728543" w14:textId="77777777" w:rsidR="0083528B" w:rsidRPr="00E0460D" w:rsidRDefault="0083528B"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7F46B14" w14:textId="14EE5A49" w:rsidR="00FF6938" w:rsidRDefault="00FF6938" w:rsidP="00FF6938">
      <w:pPr>
        <w:pStyle w:val="Qsheading1"/>
        <w:tabs>
          <w:tab w:val="clear" w:pos="284"/>
          <w:tab w:val="left" w:pos="-851"/>
        </w:tabs>
        <w:ind w:left="-709"/>
        <w:outlineLvl w:val="0"/>
        <w:rPr>
          <w:rFonts w:ascii="Verdana" w:hAnsi="Verdana"/>
          <w:szCs w:val="22"/>
        </w:rPr>
      </w:pPr>
      <w:r>
        <w:rPr>
          <w:rFonts w:ascii="Verdana" w:hAnsi="Verdana"/>
          <w:szCs w:val="22"/>
        </w:rPr>
        <w:tab/>
        <w:t>Other Matters</w:t>
      </w:r>
    </w:p>
    <w:p w14:paraId="385D33A5" w14:textId="77777777" w:rsidR="00FA2C5F" w:rsidRPr="00BA109E" w:rsidRDefault="00FA2C5F" w:rsidP="00FA2C5F">
      <w:pPr>
        <w:pStyle w:val="Question"/>
        <w:tabs>
          <w:tab w:val="clear" w:pos="-142"/>
        </w:tabs>
        <w:spacing w:before="20"/>
        <w:ind w:firstLine="0"/>
        <w:rPr>
          <w:rFonts w:ascii="Verdana" w:hAnsi="Verdana"/>
        </w:rPr>
      </w:pPr>
      <w:r w:rsidRPr="00BA109E">
        <w:rPr>
          <w:rFonts w:ascii="Verdana" w:hAnsi="Verdana"/>
        </w:rPr>
        <w:t>You should include information about proceedings in the United Kingdom and elsewhere in your answers.</w:t>
      </w:r>
    </w:p>
    <w:p w14:paraId="6A930679" w14:textId="77777777" w:rsidR="00FA2C5F" w:rsidRPr="00BA109E" w:rsidRDefault="00FA2C5F" w:rsidP="00FA2C5F">
      <w:pPr>
        <w:pStyle w:val="Question"/>
        <w:tabs>
          <w:tab w:val="clear" w:pos="-142"/>
        </w:tabs>
        <w:spacing w:before="20"/>
        <w:ind w:firstLine="0"/>
        <w:rPr>
          <w:rFonts w:ascii="Verdana" w:hAnsi="Verdana"/>
        </w:rPr>
      </w:pPr>
    </w:p>
    <w:p w14:paraId="256C3F61" w14:textId="77777777" w:rsidR="00FA2C5F" w:rsidRPr="00BA109E" w:rsidRDefault="00FA2C5F" w:rsidP="00FA2C5F">
      <w:pPr>
        <w:pStyle w:val="Question"/>
        <w:tabs>
          <w:tab w:val="clear" w:pos="-142"/>
        </w:tabs>
        <w:spacing w:before="20"/>
        <w:ind w:firstLine="0"/>
        <w:rPr>
          <w:rFonts w:ascii="Verdana" w:hAnsi="Verdana"/>
          <w:b/>
          <w:bCs/>
        </w:rPr>
      </w:pPr>
      <w:r w:rsidRPr="00BA109E">
        <w:rPr>
          <w:rFonts w:ascii="Verdana" w:hAnsi="Verdana"/>
          <w:b/>
          <w:bCs/>
        </w:rPr>
        <w:t>What to include</w:t>
      </w:r>
    </w:p>
    <w:p w14:paraId="44C82389" w14:textId="77777777" w:rsidR="00FA2C5F" w:rsidRDefault="00FA2C5F" w:rsidP="00FA2C5F">
      <w:pPr>
        <w:pStyle w:val="Question"/>
        <w:tabs>
          <w:tab w:val="clear" w:pos="-142"/>
        </w:tabs>
        <w:spacing w:before="20"/>
        <w:ind w:firstLine="0"/>
        <w:rPr>
          <w:rFonts w:ascii="Verdana" w:hAnsi="Verdana"/>
        </w:rPr>
      </w:pPr>
      <w:r w:rsidRPr="00BA109E">
        <w:rPr>
          <w:rFonts w:ascii="Verdana" w:hAnsi="Verdana"/>
        </w:rPr>
        <w:lastRenderedPageBreak/>
        <w:t>Include details of any financial or non-financial interests or relationships of the candidate and their close relatives to members of the management body and key function holders in the same institution, the parent institution and subsidiaries and shareholders.</w:t>
      </w:r>
    </w:p>
    <w:p w14:paraId="4D081A8E" w14:textId="77777777" w:rsidR="00FA2C5F" w:rsidRPr="00BA109E" w:rsidRDefault="00FA2C5F" w:rsidP="00FA2C5F">
      <w:pPr>
        <w:pStyle w:val="Question"/>
        <w:tabs>
          <w:tab w:val="clear" w:pos="-142"/>
        </w:tabs>
        <w:spacing w:before="20"/>
        <w:ind w:firstLine="0"/>
        <w:rPr>
          <w:rFonts w:ascii="Verdana" w:hAnsi="Verdana"/>
        </w:rPr>
      </w:pPr>
    </w:p>
    <w:p w14:paraId="21F39928" w14:textId="16B994C2" w:rsidR="006E20DD" w:rsidRDefault="00FA2C5F" w:rsidP="006E20DD">
      <w:pPr>
        <w:pStyle w:val="Question"/>
        <w:ind w:left="567"/>
        <w:rPr>
          <w:rFonts w:ascii="Verdana" w:hAnsi="Verdana"/>
        </w:rPr>
      </w:pPr>
      <w:r w:rsidRPr="00BA109E">
        <w:rPr>
          <w:rFonts w:ascii="Verdana" w:hAnsi="Verdana"/>
        </w:rPr>
        <w:t>You can find the</w:t>
      </w:r>
      <w:r w:rsidR="006E20DD">
        <w:rPr>
          <w:rFonts w:ascii="Verdana" w:hAnsi="Verdana"/>
        </w:rPr>
        <w:t xml:space="preserve"> </w:t>
      </w:r>
      <w:hyperlink r:id="rId35" w:history="1">
        <w:r w:rsidRPr="00BA109E">
          <w:rPr>
            <w:rFonts w:ascii="Verdana" w:hAnsi="Verdana"/>
          </w:rPr>
          <w:t>meaning of 'management body' in the FCA's glossary.</w:t>
        </w:r>
      </w:hyperlink>
    </w:p>
    <w:p w14:paraId="0CFE3C3F" w14:textId="5253F131" w:rsidR="005C6E61" w:rsidRDefault="00AE1BAA" w:rsidP="006F28B9">
      <w:pPr>
        <w:pStyle w:val="Question"/>
        <w:rPr>
          <w:rFonts w:ascii="Verdana" w:hAnsi="Verdana"/>
          <w:b/>
        </w:rPr>
      </w:pPr>
      <w:r>
        <w:rPr>
          <w:rFonts w:ascii="Verdana" w:hAnsi="Verdana"/>
          <w:b/>
        </w:rPr>
        <w:tab/>
      </w:r>
      <w:r w:rsidR="00965310">
        <w:rPr>
          <w:rFonts w:ascii="Verdana" w:hAnsi="Verdana"/>
          <w:b/>
        </w:rPr>
        <w:t>8</w:t>
      </w:r>
      <w:r>
        <w:rPr>
          <w:rFonts w:ascii="Verdana" w:hAnsi="Verdana"/>
          <w:b/>
        </w:rPr>
        <w:t>.5.1</w:t>
      </w:r>
      <w:r>
        <w:rPr>
          <w:rFonts w:ascii="Verdana" w:hAnsi="Verdana"/>
          <w:b/>
        </w:rPr>
        <w:tab/>
      </w:r>
      <w:r w:rsidR="00FA2C5F">
        <w:rPr>
          <w:rFonts w:ascii="Verdana" w:hAnsi="Verdana"/>
          <w:b/>
        </w:rPr>
        <w:t xml:space="preserve">For </w:t>
      </w:r>
      <w:r w:rsidR="00C477D3" w:rsidRPr="00AE1BAA">
        <w:rPr>
          <w:rFonts w:ascii="Verdana" w:hAnsi="Verdana"/>
          <w:b/>
        </w:rPr>
        <w:t xml:space="preserve">the role </w:t>
      </w:r>
      <w:r w:rsidR="00FA2C5F">
        <w:rPr>
          <w:rFonts w:ascii="Verdana" w:hAnsi="Verdana"/>
          <w:b/>
        </w:rPr>
        <w:t xml:space="preserve">this </w:t>
      </w:r>
      <w:r w:rsidR="00C477D3" w:rsidRPr="00AE1BAA">
        <w:rPr>
          <w:rFonts w:ascii="Verdana" w:hAnsi="Verdana"/>
          <w:b/>
        </w:rPr>
        <w:t>application relates</w:t>
      </w:r>
      <w:r w:rsidR="004B1E36">
        <w:rPr>
          <w:rFonts w:ascii="Verdana" w:hAnsi="Verdana"/>
          <w:b/>
        </w:rPr>
        <w:t xml:space="preserve"> to</w:t>
      </w:r>
      <w:r w:rsidR="00C477D3" w:rsidRPr="00AE1BAA">
        <w:rPr>
          <w:rFonts w:ascii="Verdana" w:hAnsi="Verdana"/>
          <w:b/>
        </w:rPr>
        <w:t xml:space="preserve">, </w:t>
      </w:r>
      <w:r w:rsidR="004B1E36">
        <w:rPr>
          <w:rFonts w:ascii="Verdana" w:hAnsi="Verdana"/>
          <w:b/>
        </w:rPr>
        <w:t>is the candidate</w:t>
      </w:r>
      <w:r w:rsidR="00F60F5E">
        <w:rPr>
          <w:rFonts w:ascii="Verdana" w:hAnsi="Verdana"/>
          <w:b/>
        </w:rPr>
        <w:t>,</w:t>
      </w:r>
      <w:r w:rsidR="004B1E36">
        <w:rPr>
          <w:rFonts w:ascii="Verdana" w:hAnsi="Verdana"/>
          <w:b/>
        </w:rPr>
        <w:t xml:space="preserve"> </w:t>
      </w:r>
      <w:r w:rsidR="00C477D3" w:rsidRPr="00AE1BAA">
        <w:rPr>
          <w:rFonts w:ascii="Verdana" w:hAnsi="Verdana"/>
          <w:b/>
        </w:rPr>
        <w:t>aware of any business interests, employment obligations or other circumstance</w:t>
      </w:r>
      <w:r w:rsidR="004B1E36">
        <w:rPr>
          <w:rFonts w:ascii="Verdana" w:hAnsi="Verdana"/>
          <w:b/>
        </w:rPr>
        <w:t>s</w:t>
      </w:r>
      <w:r w:rsidR="00C477D3" w:rsidRPr="00AE1BAA">
        <w:rPr>
          <w:rFonts w:ascii="Verdana" w:hAnsi="Verdana"/>
          <w:b/>
        </w:rPr>
        <w:t xml:space="preserve"> </w:t>
      </w:r>
      <w:r w:rsidR="004B1E36">
        <w:rPr>
          <w:rFonts w:ascii="Verdana" w:hAnsi="Verdana"/>
          <w:b/>
        </w:rPr>
        <w:t xml:space="preserve">that </w:t>
      </w:r>
      <w:r w:rsidR="00C477D3" w:rsidRPr="00AE1BAA">
        <w:rPr>
          <w:rFonts w:ascii="Verdana" w:hAnsi="Verdana"/>
          <w:b/>
        </w:rPr>
        <w:t xml:space="preserve">may conflict with the performance of the senior management functions </w:t>
      </w:r>
      <w:r w:rsidR="004B1E36">
        <w:rPr>
          <w:rFonts w:ascii="Verdana" w:hAnsi="Verdana"/>
          <w:b/>
        </w:rPr>
        <w:t xml:space="preserve">or controlled functions </w:t>
      </w:r>
      <w:r w:rsidR="00C477D3" w:rsidRPr="00AE1BAA">
        <w:rPr>
          <w:rFonts w:ascii="Verdana" w:hAnsi="Verdana"/>
          <w:b/>
        </w:rPr>
        <w:t xml:space="preserve">for which approval is being sought? </w:t>
      </w:r>
    </w:p>
    <w:p w14:paraId="47D41E17" w14:textId="77777777" w:rsidR="0093344C" w:rsidRDefault="0093344C" w:rsidP="0093344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p>
    <w:p w14:paraId="2F93375E" w14:textId="77777777" w:rsidR="0093344C" w:rsidRDefault="0093344C" w:rsidP="0093344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474C0D4E" w14:textId="5D096613" w:rsidR="00F521F8" w:rsidRDefault="00965310" w:rsidP="006F28B9">
      <w:pPr>
        <w:pStyle w:val="Question"/>
        <w:rPr>
          <w:rFonts w:ascii="Verdana" w:hAnsi="Verdana"/>
          <w:b/>
        </w:rPr>
      </w:pPr>
      <w:r>
        <w:rPr>
          <w:rFonts w:ascii="Verdana" w:hAnsi="Verdana"/>
          <w:b/>
        </w:rPr>
        <w:t>8</w:t>
      </w:r>
      <w:r w:rsidR="00C477D3" w:rsidRPr="00EB76BC">
        <w:rPr>
          <w:rFonts w:ascii="Verdana" w:hAnsi="Verdana"/>
          <w:b/>
        </w:rPr>
        <w:t>.5.</w:t>
      </w:r>
      <w:r w:rsidR="000D2E72">
        <w:rPr>
          <w:rFonts w:ascii="Verdana" w:hAnsi="Verdana"/>
          <w:b/>
        </w:rPr>
        <w:t>2</w:t>
      </w:r>
      <w:r w:rsidR="00C477D3" w:rsidRPr="00EB76BC">
        <w:rPr>
          <w:rFonts w:ascii="Verdana" w:hAnsi="Verdana"/>
          <w:b/>
        </w:rPr>
        <w:t xml:space="preserve"> Is the candidate or firm aware of any other information </w:t>
      </w:r>
      <w:r w:rsidR="0029663A">
        <w:rPr>
          <w:rFonts w:ascii="Verdana" w:hAnsi="Verdana"/>
          <w:b/>
        </w:rPr>
        <w:t xml:space="preserve">related </w:t>
      </w:r>
      <w:r w:rsidR="00C477D3" w:rsidRPr="00EB76BC">
        <w:rPr>
          <w:rFonts w:ascii="Verdana" w:hAnsi="Verdana"/>
          <w:b/>
        </w:rPr>
        <w:t xml:space="preserve">to </w:t>
      </w:r>
      <w:r w:rsidR="0029663A">
        <w:rPr>
          <w:rFonts w:ascii="Verdana" w:hAnsi="Verdana"/>
          <w:b/>
        </w:rPr>
        <w:t xml:space="preserve">the candidate’s fitness and propriety that may be relevant to this application that the FCA or PRA might reasonably expect to receive? </w:t>
      </w:r>
    </w:p>
    <w:p w14:paraId="5241CC5F" w14:textId="77777777" w:rsidR="003350FF" w:rsidRDefault="003350FF" w:rsidP="003350F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414A28D6" w14:textId="77777777" w:rsidR="003350FF" w:rsidRDefault="003350FF" w:rsidP="003350F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350FF" w:rsidRPr="00E0460D" w14:paraId="7E79FF6C" w14:textId="77777777" w:rsidTr="00105DD0">
        <w:trPr>
          <w:trHeight w:hRule="exact" w:val="413"/>
        </w:trPr>
        <w:tc>
          <w:tcPr>
            <w:tcW w:w="7088" w:type="dxa"/>
            <w:vAlign w:val="center"/>
          </w:tcPr>
          <w:p w14:paraId="550D68CA" w14:textId="77777777" w:rsidR="003350FF" w:rsidRPr="00E0460D" w:rsidRDefault="003350FF"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D481DB0" w14:textId="77777777" w:rsidR="00F60C4E" w:rsidRDefault="00F60C4E" w:rsidP="00E64128">
      <w:pPr>
        <w:pStyle w:val="Question"/>
        <w:tabs>
          <w:tab w:val="clear" w:pos="-142"/>
        </w:tabs>
        <w:spacing w:before="20"/>
        <w:ind w:firstLine="0"/>
        <w:rPr>
          <w:rFonts w:ascii="Verdana" w:hAnsi="Verdana"/>
        </w:rPr>
      </w:pPr>
    </w:p>
    <w:p w14:paraId="197B70A2" w14:textId="0B564E9A" w:rsidR="001605F4" w:rsidRDefault="001605F4">
      <w:pPr>
        <w:rPr>
          <w:rFonts w:ascii="Verdana" w:eastAsia="Times New Roman" w:hAnsi="Verdana" w:cs="Times New Roman"/>
          <w:sz w:val="18"/>
          <w:szCs w:val="20"/>
          <w:lang w:eastAsia="en-GB"/>
        </w:rPr>
      </w:pPr>
      <w:r>
        <w:rPr>
          <w:rFonts w:ascii="Verdana" w:hAnsi="Verdana"/>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1605F4" w:rsidRPr="00EB352E" w14:paraId="7F6DCD17" w14:textId="77777777" w:rsidTr="00471661">
        <w:trPr>
          <w:trHeight w:hRule="exact" w:val="797"/>
        </w:trPr>
        <w:tc>
          <w:tcPr>
            <w:tcW w:w="2268" w:type="dxa"/>
            <w:shd w:val="clear" w:color="auto" w:fill="701B45"/>
            <w:vAlign w:val="center"/>
          </w:tcPr>
          <w:p w14:paraId="65C4D24E" w14:textId="16115F6A" w:rsidR="001605F4" w:rsidRPr="00EB352E" w:rsidRDefault="001605F4" w:rsidP="00E07B03">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sidR="00965310">
              <w:rPr>
                <w:rFonts w:ascii="Verdana" w:hAnsi="Verdana"/>
              </w:rPr>
              <w:t>9</w:t>
            </w:r>
          </w:p>
        </w:tc>
        <w:tc>
          <w:tcPr>
            <w:tcW w:w="7825" w:type="dxa"/>
            <w:shd w:val="clear" w:color="auto" w:fill="701B45"/>
            <w:vAlign w:val="center"/>
          </w:tcPr>
          <w:p w14:paraId="4AC4EABA" w14:textId="77777777" w:rsidR="001605F4" w:rsidRPr="00EB352E" w:rsidRDefault="001605F4" w:rsidP="00E07B03">
            <w:pPr>
              <w:pStyle w:val="Sectionheading"/>
              <w:spacing w:before="0"/>
              <w:rPr>
                <w:rFonts w:ascii="Verdana" w:hAnsi="Verdana"/>
              </w:rPr>
            </w:pPr>
            <w:r>
              <w:rPr>
                <w:rFonts w:ascii="Verdana" w:hAnsi="Verdana"/>
              </w:rPr>
              <w:t>Employment history in the past 10 years</w:t>
            </w:r>
          </w:p>
        </w:tc>
      </w:tr>
    </w:tbl>
    <w:p w14:paraId="3261DE4C" w14:textId="77777777" w:rsidR="001605F4" w:rsidRDefault="001605F4" w:rsidP="001605F4">
      <w:pPr>
        <w:pStyle w:val="Question"/>
        <w:tabs>
          <w:tab w:val="clear" w:pos="-142"/>
        </w:tabs>
        <w:spacing w:before="20"/>
        <w:ind w:firstLine="0"/>
        <w:rPr>
          <w:rFonts w:ascii="Verdana" w:hAnsi="Verdana"/>
        </w:rPr>
      </w:pPr>
    </w:p>
    <w:p w14:paraId="6F99D5A9" w14:textId="77777777" w:rsidR="001605F4" w:rsidRPr="00724352" w:rsidRDefault="001605F4" w:rsidP="001605F4">
      <w:pPr>
        <w:pStyle w:val="Question"/>
        <w:tabs>
          <w:tab w:val="clear" w:pos="-142"/>
        </w:tabs>
        <w:spacing w:before="20"/>
        <w:ind w:firstLine="0"/>
        <w:rPr>
          <w:rFonts w:ascii="Verdana" w:hAnsi="Verdana"/>
        </w:rPr>
      </w:pPr>
      <w:r w:rsidRPr="00724352">
        <w:rPr>
          <w:rFonts w:ascii="Verdana" w:hAnsi="Verdana"/>
        </w:rPr>
        <w:t xml:space="preserve">We need at least 10 years of employment history. </w:t>
      </w:r>
      <w:proofErr w:type="gramStart"/>
      <w:r w:rsidRPr="00724352">
        <w:rPr>
          <w:rFonts w:ascii="Verdana" w:hAnsi="Verdana"/>
        </w:rPr>
        <w:t>However</w:t>
      </w:r>
      <w:proofErr w:type="gramEnd"/>
      <w:r w:rsidRPr="00724352">
        <w:rPr>
          <w:rFonts w:ascii="Verdana" w:hAnsi="Verdana"/>
        </w:rPr>
        <w:t xml:space="preserve"> we can accept gaps of less than 4 weeks.</w:t>
      </w:r>
    </w:p>
    <w:p w14:paraId="7BA69C3E" w14:textId="77777777" w:rsidR="001605F4" w:rsidRPr="00724352" w:rsidRDefault="001605F4" w:rsidP="001605F4">
      <w:pPr>
        <w:pStyle w:val="Question"/>
        <w:tabs>
          <w:tab w:val="clear" w:pos="-142"/>
        </w:tabs>
        <w:spacing w:before="20"/>
        <w:ind w:firstLine="0"/>
        <w:rPr>
          <w:rFonts w:ascii="Verdana" w:hAnsi="Verdana"/>
        </w:rPr>
      </w:pPr>
      <w:r w:rsidRPr="00724352">
        <w:rPr>
          <w:rFonts w:ascii="Verdana" w:hAnsi="Verdana"/>
        </w:rPr>
        <w:t xml:space="preserve">Tell us about </w:t>
      </w:r>
      <w:proofErr w:type="gramStart"/>
      <w:r w:rsidRPr="00724352">
        <w:rPr>
          <w:rFonts w:ascii="Verdana" w:hAnsi="Verdana"/>
        </w:rPr>
        <w:t>all of</w:t>
      </w:r>
      <w:proofErr w:type="gramEnd"/>
      <w:r w:rsidRPr="00724352">
        <w:rPr>
          <w:rFonts w:ascii="Verdana" w:hAnsi="Verdana"/>
        </w:rPr>
        <w:t xml:space="preserve"> the candidate's relevant experiences. For </w:t>
      </w:r>
      <w:proofErr w:type="gramStart"/>
      <w:r w:rsidRPr="00724352">
        <w:rPr>
          <w:rFonts w:ascii="Verdana" w:hAnsi="Verdana"/>
        </w:rPr>
        <w:t>example</w:t>
      </w:r>
      <w:proofErr w:type="gramEnd"/>
      <w:r w:rsidRPr="00724352">
        <w:rPr>
          <w:rFonts w:ascii="Verdana" w:hAnsi="Verdana"/>
        </w:rPr>
        <w:t xml:space="preserve"> as well as being employed, they may have attended a relevant course, were involved in a project or volunteered.</w:t>
      </w:r>
    </w:p>
    <w:p w14:paraId="41C4ED6F" w14:textId="77777777" w:rsidR="001605F4" w:rsidRPr="00724352" w:rsidRDefault="001605F4" w:rsidP="001605F4">
      <w:pPr>
        <w:pStyle w:val="Question"/>
        <w:tabs>
          <w:tab w:val="clear" w:pos="-142"/>
        </w:tabs>
        <w:spacing w:before="20"/>
        <w:ind w:firstLine="0"/>
        <w:rPr>
          <w:rFonts w:ascii="Verdana" w:hAnsi="Verdana"/>
        </w:rPr>
      </w:pPr>
      <w:r w:rsidRPr="00724352">
        <w:rPr>
          <w:rFonts w:ascii="Verdana" w:hAnsi="Verdana"/>
        </w:rPr>
        <w:t>You must explain the reason for leaving an employment as this may affect the candidate's fitness and propriety.</w:t>
      </w:r>
    </w:p>
    <w:p w14:paraId="3AD59F5B" w14:textId="77777777" w:rsidR="001605F4" w:rsidRPr="00724352" w:rsidRDefault="001605F4" w:rsidP="001605F4">
      <w:pPr>
        <w:pStyle w:val="Question"/>
        <w:tabs>
          <w:tab w:val="clear" w:pos="-142"/>
        </w:tabs>
        <w:spacing w:before="20"/>
        <w:ind w:firstLine="0"/>
        <w:rPr>
          <w:rFonts w:ascii="Verdana" w:hAnsi="Verdana"/>
        </w:rPr>
      </w:pPr>
      <w:r w:rsidRPr="00724352">
        <w:rPr>
          <w:rFonts w:ascii="Verdana" w:hAnsi="Verdana"/>
        </w:rPr>
        <w:t>We may contact previous employers when we assess the candidate, so make sure you include all relevant details. If you do not, the application may be delayed or possibly rejected.</w:t>
      </w:r>
    </w:p>
    <w:p w14:paraId="304F2C58" w14:textId="6E8FF77E" w:rsidR="001605F4" w:rsidRDefault="001605F4" w:rsidP="001605F4">
      <w:pPr>
        <w:pStyle w:val="Question"/>
        <w:rPr>
          <w:rFonts w:ascii="Verdana" w:hAnsi="Verdana"/>
          <w:b/>
        </w:rPr>
      </w:pPr>
      <w:r w:rsidRPr="00B27110">
        <w:rPr>
          <w:rFonts w:ascii="Verdana" w:hAnsi="Verdana"/>
          <w:b/>
        </w:rPr>
        <w:tab/>
      </w:r>
      <w:r w:rsidR="00965310">
        <w:rPr>
          <w:rFonts w:ascii="Verdana" w:hAnsi="Verdana"/>
          <w:b/>
        </w:rPr>
        <w:t>9</w:t>
      </w:r>
      <w:r w:rsidRPr="00B27110">
        <w:rPr>
          <w:rFonts w:ascii="Verdana" w:hAnsi="Verdana"/>
          <w:b/>
        </w:rPr>
        <w:t>.1</w:t>
      </w:r>
      <w:r w:rsidRPr="00B27110">
        <w:rPr>
          <w:rFonts w:ascii="Verdana" w:hAnsi="Verdana"/>
          <w:b/>
        </w:rPr>
        <w:tab/>
      </w:r>
      <w:r>
        <w:rPr>
          <w:rFonts w:ascii="Verdana" w:hAnsi="Verdana"/>
          <w:b/>
        </w:rPr>
        <w:t>Employment details (1)</w:t>
      </w:r>
    </w:p>
    <w:p w14:paraId="6864EDFA" w14:textId="103429C8" w:rsidR="001605F4" w:rsidRPr="00B27110" w:rsidRDefault="001605F4" w:rsidP="001605F4">
      <w:pPr>
        <w:pStyle w:val="Question"/>
        <w:rPr>
          <w:rFonts w:ascii="Verdana" w:hAnsi="Verdana"/>
          <w:b/>
        </w:rPr>
      </w:pPr>
      <w:r>
        <w:rPr>
          <w:rFonts w:ascii="Verdana" w:hAnsi="Verdana"/>
          <w:b/>
        </w:rPr>
        <w:tab/>
        <w:t>a</w:t>
      </w:r>
      <w:r>
        <w:rPr>
          <w:rFonts w:ascii="Verdana" w:hAnsi="Verdana"/>
          <w:b/>
        </w:rPr>
        <w:tab/>
      </w:r>
      <w:r w:rsidR="007D040C">
        <w:rPr>
          <w:rFonts w:ascii="Verdana" w:hAnsi="Verdana"/>
          <w:b/>
        </w:rPr>
        <w:t>Start date</w:t>
      </w:r>
      <w:r>
        <w:rPr>
          <w:rFonts w:ascii="Verdana" w:hAnsi="Verdana"/>
          <w:b/>
        </w:rPr>
        <w:t xml:space="preserve"> </w:t>
      </w:r>
      <w:r w:rsidRPr="00B27110">
        <w:rPr>
          <w:rFonts w:ascii="Verdana" w:hAnsi="Verdana"/>
          <w:b/>
        </w:rPr>
        <w:t>(dd/mm/yy</w:t>
      </w:r>
      <w:r>
        <w:rPr>
          <w:rFonts w:ascii="Verdana" w:hAnsi="Verdana"/>
          <w:b/>
        </w:rPr>
        <w:t>yy</w:t>
      </w:r>
      <w:r w:rsidRPr="00B27110">
        <w:rPr>
          <w:rFonts w:ascii="Verdana" w:hAnsi="Verdana"/>
          <w:b/>
        </w:rPr>
        <w:t>)</w:t>
      </w:r>
      <w:r>
        <w:rPr>
          <w:rFonts w:ascii="Verdana" w:hAnsi="Verdana"/>
          <w:b/>
        </w:rPr>
        <w:br/>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1605F4" w:rsidRPr="00B27110" w14:paraId="71A5F3C4" w14:textId="77777777" w:rsidTr="00E07B03">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030A9100"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769662C"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181702B"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4DB8E55B"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943B5B1"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59E14C7"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C8FE916"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7EDE62F"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CA44FD9"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6980934"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0685AB48" w14:textId="77777777" w:rsidR="001605F4" w:rsidRDefault="001605F4" w:rsidP="001605F4">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 Present</w:t>
      </w:r>
      <w:r>
        <w:rPr>
          <w:rFonts w:ascii="Verdana" w:hAnsi="Verdana"/>
          <w:b/>
        </w:rPr>
        <w:tab/>
      </w:r>
    </w:p>
    <w:p w14:paraId="51088D0C" w14:textId="77777777" w:rsidR="001605F4" w:rsidRDefault="001605F4" w:rsidP="001605F4">
      <w:pPr>
        <w:pStyle w:val="Question"/>
        <w:rPr>
          <w:rFonts w:ascii="Verdana" w:hAnsi="Verdana"/>
          <w:b/>
        </w:rPr>
      </w:pPr>
      <w:r>
        <w:rPr>
          <w:rFonts w:ascii="Verdana" w:hAnsi="Verdana"/>
          <w:b/>
        </w:rPr>
        <w:tab/>
        <w:t>b</w:t>
      </w:r>
      <w:r>
        <w:rPr>
          <w:rFonts w:ascii="Verdana" w:hAnsi="Verdana"/>
          <w:b/>
        </w:rPr>
        <w:tab/>
        <w:t>Nature of employment</w:t>
      </w:r>
    </w:p>
    <w:p w14:paraId="5017DF6C"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Employed </w:t>
      </w:r>
      <w:r w:rsidRPr="00EF3638">
        <w:rPr>
          <w:rFonts w:ascii="Webdings" w:eastAsia="Webdings" w:hAnsi="Webdings" w:cs="Webdings"/>
        </w:rPr>
        <w:t>4</w:t>
      </w:r>
      <w:r>
        <w:rPr>
          <w:rFonts w:ascii="Verdana" w:hAnsi="Verdana"/>
        </w:rPr>
        <w:t>Give details in a-i</w:t>
      </w:r>
    </w:p>
    <w:p w14:paraId="3EE318D0" w14:textId="77777777" w:rsidR="001605F4" w:rsidRPr="003C1C0D"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Self-employed</w:t>
      </w:r>
      <w:r w:rsidRPr="00EF3638">
        <w:rPr>
          <w:rFonts w:ascii="Webdings" w:eastAsia="Webdings" w:hAnsi="Webdings" w:cs="Webdings"/>
        </w:rPr>
        <w:t>4</w:t>
      </w:r>
      <w:r>
        <w:rPr>
          <w:rFonts w:ascii="Verdana" w:hAnsi="Verdana"/>
        </w:rPr>
        <w:t>Give details in a-i</w:t>
      </w:r>
    </w:p>
    <w:p w14:paraId="293BB097"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employed</w:t>
      </w:r>
      <w:r w:rsidRPr="00EF3638">
        <w:rPr>
          <w:rFonts w:ascii="Webdings" w:eastAsia="Webdings" w:hAnsi="Webdings" w:cs="Webdings"/>
        </w:rPr>
        <w:t>4</w:t>
      </w:r>
      <w:r>
        <w:rPr>
          <w:rFonts w:ascii="Verdana" w:hAnsi="Verdana"/>
        </w:rPr>
        <w:t>Give reasons for not being employed below</w:t>
      </w:r>
      <w:r w:rsidRPr="00EF3638" w:rsidDel="0087056A">
        <w:rPr>
          <w:rFonts w:ascii="Webdings" w:eastAsia="Webdings" w:hAnsi="Webdings" w:cs="Webdings"/>
        </w:rPr>
        <w:t xml:space="preserve"> </w:t>
      </w:r>
    </w:p>
    <w:p w14:paraId="71F26034"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Full-time education</w:t>
      </w:r>
      <w:r w:rsidRPr="00EF3638">
        <w:rPr>
          <w:rFonts w:ascii="Webdings" w:eastAsia="Webdings" w:hAnsi="Webdings" w:cs="Webdings"/>
        </w:rPr>
        <w:t>4</w:t>
      </w:r>
      <w:r w:rsidRPr="005760C5">
        <w:rPr>
          <w:rFonts w:ascii="Verdana" w:hAnsi="Verdana"/>
        </w:rPr>
        <w:t xml:space="preserve"> </w:t>
      </w:r>
      <w:r>
        <w:rPr>
          <w:rFonts w:ascii="Verdana" w:hAnsi="Verdana"/>
        </w:rPr>
        <w:t xml:space="preserve">Give details below. This should </w:t>
      </w:r>
      <w:proofErr w:type="gramStart"/>
      <w:r>
        <w:rPr>
          <w:rFonts w:ascii="Verdana" w:hAnsi="Verdana"/>
        </w:rPr>
        <w:t>include:</w:t>
      </w:r>
      <w:proofErr w:type="gramEnd"/>
      <w:r>
        <w:rPr>
          <w:rFonts w:ascii="Verdana" w:hAnsi="Verdana"/>
        </w:rPr>
        <w:t xml:space="preserve"> job experience, gap years, any professional qualifications obtained.</w:t>
      </w:r>
    </w:p>
    <w:p w14:paraId="7A619270"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 relevant experience</w:t>
      </w:r>
      <w:r w:rsidRPr="00EF3638">
        <w:rPr>
          <w:rFonts w:ascii="Webdings" w:eastAsia="Webdings" w:hAnsi="Webdings" w:cs="Webdings"/>
        </w:rPr>
        <w:t>4</w:t>
      </w:r>
      <w:r>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6E444481" w14:textId="77777777" w:rsidTr="00E07B03">
        <w:trPr>
          <w:trHeight w:hRule="exact" w:val="605"/>
        </w:trPr>
        <w:tc>
          <w:tcPr>
            <w:tcW w:w="7088" w:type="dxa"/>
            <w:vAlign w:val="center"/>
          </w:tcPr>
          <w:p w14:paraId="0C3BD418"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C04F403" w14:textId="77777777" w:rsidR="001605F4" w:rsidRPr="00B27110" w:rsidRDefault="001605F4" w:rsidP="001605F4">
      <w:pPr>
        <w:pStyle w:val="Question"/>
        <w:rPr>
          <w:rFonts w:ascii="Verdana" w:hAnsi="Verdana"/>
          <w:b/>
        </w:rPr>
      </w:pPr>
      <w:r w:rsidRPr="00B27110">
        <w:rPr>
          <w:rFonts w:ascii="Verdana" w:hAnsi="Verdana"/>
          <w:b/>
        </w:rPr>
        <w:tab/>
      </w:r>
      <w:proofErr w:type="gramStart"/>
      <w:r>
        <w:rPr>
          <w:rFonts w:ascii="Verdana" w:hAnsi="Verdana"/>
          <w:b/>
        </w:rPr>
        <w:t>a</w:t>
      </w:r>
      <w:proofErr w:type="gramEnd"/>
      <w:r w:rsidRPr="00B27110">
        <w:rPr>
          <w:rFonts w:ascii="Verdana" w:hAnsi="Verdana"/>
          <w:b/>
        </w:rPr>
        <w:tab/>
      </w:r>
      <w:r>
        <w:rPr>
          <w:rFonts w:ascii="Verdana" w:hAnsi="Verdana"/>
          <w:b/>
        </w:rPr>
        <w:t>Employer’s name</w:t>
      </w:r>
      <w:r>
        <w:rPr>
          <w:rFonts w:ascii="Verdana" w:hAnsi="Verdana"/>
          <w:b/>
        </w:rPr>
        <w:br/>
      </w:r>
      <w:r w:rsidRPr="00487E9C">
        <w:rPr>
          <w:rFonts w:ascii="Verdana" w:hAnsi="Verdana"/>
          <w:bCs/>
        </w:rPr>
        <w:t xml:space="preserve">This should be the official name as on Companies </w:t>
      </w:r>
      <w:r>
        <w:rPr>
          <w:rFonts w:ascii="Verdana" w:hAnsi="Verdana"/>
          <w:bCs/>
        </w:rPr>
        <w:t>H</w:t>
      </w:r>
      <w:r w:rsidRPr="00487E9C">
        <w:rPr>
          <w:rFonts w:ascii="Verdana" w:hAnsi="Verdana"/>
          <w:bCs/>
        </w:rPr>
        <w:t>ouse, the full legal registered name or equivalent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4AE4BCB0" w14:textId="77777777" w:rsidTr="00E07B03">
        <w:trPr>
          <w:trHeight w:hRule="exact" w:val="397"/>
        </w:trPr>
        <w:tc>
          <w:tcPr>
            <w:tcW w:w="7088" w:type="dxa"/>
            <w:vAlign w:val="center"/>
          </w:tcPr>
          <w:p w14:paraId="7511E756"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4277BE3" w14:textId="77777777" w:rsidR="001605F4" w:rsidRPr="00B27110" w:rsidRDefault="001605F4" w:rsidP="001605F4">
      <w:pPr>
        <w:pStyle w:val="Question"/>
        <w:rPr>
          <w:rFonts w:ascii="Verdana" w:hAnsi="Verdana"/>
          <w:b/>
        </w:rPr>
      </w:pPr>
      <w:r w:rsidRPr="00B27110">
        <w:rPr>
          <w:rFonts w:ascii="Verdana" w:hAnsi="Verdana"/>
          <w:b/>
        </w:rPr>
        <w:tab/>
      </w:r>
      <w:r>
        <w:rPr>
          <w:rFonts w:ascii="Verdana" w:hAnsi="Verdana"/>
          <w:b/>
        </w:rPr>
        <w:t>b</w:t>
      </w:r>
      <w:r w:rsidRPr="00B27110">
        <w:rPr>
          <w:rFonts w:ascii="Verdana" w:hAnsi="Verdana"/>
          <w:b/>
        </w:rPr>
        <w:tab/>
      </w:r>
      <w:r>
        <w:rPr>
          <w:rFonts w:ascii="Verdana" w:hAnsi="Verdana"/>
          <w:b/>
        </w:rPr>
        <w:t>Products and services provided by the employer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5CCAE78D" w14:textId="77777777" w:rsidTr="00E07B03">
        <w:trPr>
          <w:trHeight w:hRule="exact" w:val="974"/>
        </w:trPr>
        <w:tc>
          <w:tcPr>
            <w:tcW w:w="7088" w:type="dxa"/>
            <w:vAlign w:val="center"/>
          </w:tcPr>
          <w:p w14:paraId="39C88609"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F21F5B8"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c</w:t>
      </w:r>
      <w:r w:rsidRPr="00B27110">
        <w:rPr>
          <w:rFonts w:ascii="Verdana" w:hAnsi="Verdana"/>
          <w:b/>
        </w:rPr>
        <w:tab/>
      </w:r>
      <w:r>
        <w:rPr>
          <w:rFonts w:ascii="Verdana" w:hAnsi="Verdana"/>
          <w:b/>
        </w:rPr>
        <w:t xml:space="preserve">Did the employer have a previous name? </w:t>
      </w:r>
    </w:p>
    <w:p w14:paraId="04DC8A76"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previous name of employer</w:t>
      </w:r>
    </w:p>
    <w:p w14:paraId="1BB872AA"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2027CFC6" w14:textId="77777777" w:rsidTr="00E07B03">
        <w:trPr>
          <w:trHeight w:hRule="exact" w:val="397"/>
        </w:trPr>
        <w:tc>
          <w:tcPr>
            <w:tcW w:w="7088" w:type="dxa"/>
            <w:vAlign w:val="center"/>
          </w:tcPr>
          <w:p w14:paraId="0E13942A"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25AA178"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d</w:t>
      </w:r>
      <w:r w:rsidRPr="00B27110">
        <w:rPr>
          <w:rFonts w:ascii="Verdana" w:hAnsi="Verdana"/>
          <w:b/>
        </w:rPr>
        <w:tab/>
      </w:r>
      <w:r>
        <w:rPr>
          <w:rFonts w:ascii="Verdana" w:hAnsi="Verdana"/>
          <w:b/>
        </w:rPr>
        <w:t>Is the employer an appointed representative or tied agent?</w:t>
      </w:r>
    </w:p>
    <w:p w14:paraId="59F13775"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 xml:space="preserve">Give name of principal firm </w:t>
      </w:r>
    </w:p>
    <w:p w14:paraId="15E96C8E"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2276C6C6" w14:textId="77777777" w:rsidTr="00E07B03">
        <w:trPr>
          <w:trHeight w:hRule="exact" w:val="397"/>
        </w:trPr>
        <w:tc>
          <w:tcPr>
            <w:tcW w:w="7088" w:type="dxa"/>
            <w:vAlign w:val="center"/>
          </w:tcPr>
          <w:p w14:paraId="36F65063"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1B4677B"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e</w:t>
      </w:r>
      <w:r w:rsidRPr="00B27110">
        <w:rPr>
          <w:rFonts w:ascii="Verdana" w:hAnsi="Verdana"/>
          <w:b/>
        </w:rPr>
        <w:tab/>
      </w:r>
      <w:r>
        <w:rPr>
          <w:rFonts w:ascii="Verdana" w:hAnsi="Verdana"/>
          <w:b/>
        </w:rPr>
        <w:t>Is the employer regulated or has it ever been regulated?</w:t>
      </w:r>
    </w:p>
    <w:p w14:paraId="40F2B373"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regulatory body and country where the regulatory body is based</w:t>
      </w:r>
    </w:p>
    <w:p w14:paraId="39DB0D7B"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73511D03" w14:textId="77777777" w:rsidTr="00E07B03">
        <w:trPr>
          <w:trHeight w:hRule="exact" w:val="397"/>
        </w:trPr>
        <w:tc>
          <w:tcPr>
            <w:tcW w:w="7088" w:type="dxa"/>
            <w:vAlign w:val="center"/>
          </w:tcPr>
          <w:p w14:paraId="23A10532"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1605F4" w:rsidRPr="00E0460D" w14:paraId="7C904D4D" w14:textId="77777777" w:rsidTr="00E07B03">
        <w:trPr>
          <w:trHeight w:hRule="exact" w:val="397"/>
        </w:trPr>
        <w:tc>
          <w:tcPr>
            <w:tcW w:w="7088" w:type="dxa"/>
            <w:vAlign w:val="center"/>
          </w:tcPr>
          <w:p w14:paraId="09D2F1BB"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lastRenderedPageBreak/>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6F26FEB" w14:textId="77777777" w:rsidR="001605F4" w:rsidRPr="00B27110" w:rsidRDefault="001605F4" w:rsidP="001605F4">
      <w:pPr>
        <w:pStyle w:val="Question"/>
        <w:rPr>
          <w:rFonts w:ascii="Verdana" w:hAnsi="Verdana"/>
          <w:b/>
        </w:rPr>
      </w:pPr>
      <w:r w:rsidRPr="00B27110">
        <w:rPr>
          <w:rFonts w:ascii="Verdana" w:hAnsi="Verdana"/>
          <w:b/>
        </w:rPr>
        <w:tab/>
      </w:r>
      <w:r>
        <w:rPr>
          <w:rFonts w:ascii="Verdana" w:hAnsi="Verdana"/>
          <w:b/>
        </w:rPr>
        <w:t>f</w:t>
      </w:r>
      <w:r w:rsidRPr="00B27110">
        <w:rPr>
          <w:rFonts w:ascii="Verdana" w:hAnsi="Verdana"/>
          <w:b/>
        </w:rPr>
        <w:tab/>
      </w:r>
      <w:r>
        <w:rPr>
          <w:rFonts w:ascii="Verdana" w:hAnsi="Verdana"/>
          <w:b/>
        </w:rPr>
        <w:t>Employer’s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1605F4" w:rsidRPr="00862EE7" w14:paraId="3258EC03" w14:textId="77777777" w:rsidTr="00E07B03">
        <w:trPr>
          <w:trHeight w:val="397"/>
        </w:trPr>
        <w:tc>
          <w:tcPr>
            <w:tcW w:w="1701" w:type="dxa"/>
            <w:tcBorders>
              <w:top w:val="single" w:sz="4" w:space="0" w:color="auto"/>
              <w:left w:val="single" w:sz="4" w:space="0" w:color="auto"/>
              <w:bottom w:val="nil"/>
              <w:right w:val="single" w:sz="12" w:space="0" w:color="C0C0C0"/>
            </w:tcBorders>
            <w:vAlign w:val="center"/>
          </w:tcPr>
          <w:p w14:paraId="5DBC6868" w14:textId="77777777" w:rsidR="001605F4" w:rsidRPr="00862EE7" w:rsidRDefault="001605F4" w:rsidP="00E07B03">
            <w:pPr>
              <w:pStyle w:val="QspromptChar"/>
              <w:keepNext/>
              <w:rPr>
                <w:rFonts w:ascii="Verdana" w:hAnsi="Verdana"/>
              </w:rPr>
            </w:pPr>
            <w:r>
              <w:rPr>
                <w:rFonts w:ascii="Verdana" w:hAnsi="Verdana"/>
              </w:rPr>
              <w:t>A</w:t>
            </w:r>
            <w:r w:rsidRPr="00862EE7">
              <w:rPr>
                <w:rFonts w:ascii="Verdana" w:hAnsi="Verdana"/>
              </w:rPr>
              <w:t>ddress</w:t>
            </w:r>
          </w:p>
        </w:tc>
        <w:tc>
          <w:tcPr>
            <w:tcW w:w="5387" w:type="dxa"/>
            <w:vMerge w:val="restart"/>
            <w:tcBorders>
              <w:left w:val="nil"/>
            </w:tcBorders>
          </w:tcPr>
          <w:p w14:paraId="1FFE360D"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766C4325"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693CBA2B" w14:textId="77777777" w:rsidTr="00E07B03">
        <w:trPr>
          <w:trHeight w:val="397"/>
        </w:trPr>
        <w:tc>
          <w:tcPr>
            <w:tcW w:w="1701" w:type="dxa"/>
            <w:tcBorders>
              <w:top w:val="nil"/>
              <w:left w:val="single" w:sz="4" w:space="0" w:color="auto"/>
              <w:bottom w:val="nil"/>
              <w:right w:val="single" w:sz="12" w:space="0" w:color="C0C0C0"/>
            </w:tcBorders>
            <w:vAlign w:val="center"/>
          </w:tcPr>
          <w:p w14:paraId="1862F573"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276F05C2"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23820DAB" w14:textId="77777777" w:rsidTr="00E07B03">
        <w:trPr>
          <w:trHeight w:val="397"/>
        </w:trPr>
        <w:tc>
          <w:tcPr>
            <w:tcW w:w="1701" w:type="dxa"/>
            <w:tcBorders>
              <w:top w:val="nil"/>
              <w:left w:val="single" w:sz="4" w:space="0" w:color="auto"/>
              <w:bottom w:val="nil"/>
              <w:right w:val="single" w:sz="12" w:space="0" w:color="C0C0C0"/>
            </w:tcBorders>
            <w:vAlign w:val="center"/>
          </w:tcPr>
          <w:p w14:paraId="59BEE387"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0B2B9F11"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0240CEAC" w14:textId="77777777" w:rsidTr="00E07B03">
        <w:trPr>
          <w:trHeight w:val="124"/>
        </w:trPr>
        <w:tc>
          <w:tcPr>
            <w:tcW w:w="1701" w:type="dxa"/>
            <w:tcBorders>
              <w:top w:val="nil"/>
              <w:left w:val="single" w:sz="4" w:space="0" w:color="auto"/>
              <w:bottom w:val="nil"/>
              <w:right w:val="single" w:sz="12" w:space="0" w:color="C0C0C0"/>
            </w:tcBorders>
            <w:vAlign w:val="center"/>
          </w:tcPr>
          <w:p w14:paraId="4F531F54"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42E5BAEC" w14:textId="77777777" w:rsidR="001605F4" w:rsidRPr="00862EE7" w:rsidRDefault="001605F4" w:rsidP="00E07B03">
            <w:pPr>
              <w:pStyle w:val="Qsanswer"/>
              <w:keepNext/>
              <w:spacing w:before="20" w:after="0"/>
              <w:ind w:right="57"/>
              <w:rPr>
                <w:rFonts w:ascii="Verdana" w:hAnsi="Verdana"/>
                <w:color w:val="auto"/>
              </w:rPr>
            </w:pPr>
          </w:p>
        </w:tc>
      </w:tr>
      <w:tr w:rsidR="001605F4" w:rsidRPr="00862EE7" w14:paraId="675A6840" w14:textId="77777777" w:rsidTr="00E07B03">
        <w:trPr>
          <w:trHeight w:val="397"/>
        </w:trPr>
        <w:tc>
          <w:tcPr>
            <w:tcW w:w="1701" w:type="dxa"/>
            <w:tcBorders>
              <w:top w:val="nil"/>
              <w:left w:val="single" w:sz="4" w:space="0" w:color="auto"/>
              <w:bottom w:val="nil"/>
              <w:right w:val="single" w:sz="12" w:space="0" w:color="C0C0C0"/>
            </w:tcBorders>
            <w:vAlign w:val="center"/>
          </w:tcPr>
          <w:p w14:paraId="0B455549" w14:textId="77777777" w:rsidR="001605F4" w:rsidRPr="00862EE7" w:rsidRDefault="001605F4" w:rsidP="00E07B03">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7DE578DB"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1605F4" w:rsidRPr="00862EE7" w14:paraId="7FD6D882" w14:textId="77777777" w:rsidTr="00E07B03">
        <w:trPr>
          <w:trHeight w:val="397"/>
        </w:trPr>
        <w:tc>
          <w:tcPr>
            <w:tcW w:w="1701" w:type="dxa"/>
            <w:tcBorders>
              <w:top w:val="nil"/>
              <w:left w:val="single" w:sz="4" w:space="0" w:color="auto"/>
              <w:bottom w:val="single" w:sz="4" w:space="0" w:color="auto"/>
              <w:right w:val="single" w:sz="12" w:space="0" w:color="C0C0C0"/>
            </w:tcBorders>
            <w:vAlign w:val="center"/>
          </w:tcPr>
          <w:p w14:paraId="125E562A" w14:textId="77777777" w:rsidR="001605F4" w:rsidRPr="00862EE7" w:rsidRDefault="001605F4" w:rsidP="00E07B03">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481C46D9"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703CDFB8" w14:textId="77777777" w:rsidR="001605F4" w:rsidRPr="00B27110" w:rsidRDefault="001605F4" w:rsidP="001605F4">
      <w:pPr>
        <w:pStyle w:val="Question"/>
        <w:rPr>
          <w:rFonts w:ascii="Verdana" w:hAnsi="Verdana"/>
          <w:b/>
        </w:rPr>
      </w:pPr>
      <w:r w:rsidRPr="00B27110">
        <w:rPr>
          <w:rFonts w:ascii="Verdana" w:hAnsi="Verdana"/>
          <w:b/>
        </w:rPr>
        <w:tab/>
      </w:r>
      <w:r>
        <w:rPr>
          <w:rFonts w:ascii="Verdana" w:hAnsi="Verdana"/>
          <w:b/>
        </w:rPr>
        <w:t>h</w:t>
      </w:r>
      <w:r w:rsidRPr="00B27110">
        <w:rPr>
          <w:rFonts w:ascii="Verdana" w:hAnsi="Verdana"/>
          <w:b/>
        </w:rPr>
        <w:tab/>
      </w: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70231B12" w14:textId="77777777" w:rsidTr="00E07B03">
        <w:trPr>
          <w:trHeight w:hRule="exact" w:val="397"/>
        </w:trPr>
        <w:tc>
          <w:tcPr>
            <w:tcW w:w="7088" w:type="dxa"/>
            <w:vAlign w:val="center"/>
          </w:tcPr>
          <w:p w14:paraId="6A5F96A5"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CB1317B" w14:textId="489F13A8" w:rsidR="00004FA1" w:rsidRDefault="00004FA1" w:rsidP="00004FA1">
      <w:pPr>
        <w:pStyle w:val="Question"/>
        <w:rPr>
          <w:rFonts w:ascii="Verdana" w:hAnsi="Verdana"/>
          <w:b/>
          <w:bCs/>
        </w:rPr>
      </w:pPr>
      <w:r>
        <w:rPr>
          <w:rFonts w:ascii="Verdana" w:hAnsi="Verdana"/>
          <w:b/>
          <w:bCs/>
        </w:rPr>
        <w:tab/>
      </w:r>
      <w:r w:rsidRPr="70FEC009">
        <w:rPr>
          <w:rFonts w:ascii="Verdana" w:hAnsi="Verdana"/>
          <w:b/>
          <w:bCs/>
        </w:rPr>
        <w:t>i</w:t>
      </w:r>
      <w:r w:rsidRPr="00B27110">
        <w:rPr>
          <w:rFonts w:ascii="Verdana" w:hAnsi="Verdana"/>
          <w:b/>
        </w:rPr>
        <w:tab/>
      </w:r>
      <w:r w:rsidRPr="70FEC009">
        <w:rPr>
          <w:rFonts w:ascii="Verdana" w:hAnsi="Verdana"/>
          <w:b/>
          <w:bCs/>
        </w:rPr>
        <w:t>Candidate’s roles and responsibilities</w:t>
      </w:r>
    </w:p>
    <w:p w14:paraId="34C43166" w14:textId="77777777" w:rsidR="00004FA1" w:rsidRPr="00EA71CB" w:rsidRDefault="00004FA1" w:rsidP="00004FA1">
      <w:pPr>
        <w:pStyle w:val="Question"/>
        <w:tabs>
          <w:tab w:val="clear" w:pos="-142"/>
        </w:tabs>
        <w:spacing w:before="20"/>
        <w:ind w:firstLine="0"/>
        <w:rPr>
          <w:rFonts w:ascii="Verdana" w:hAnsi="Verdana"/>
        </w:rPr>
      </w:pPr>
      <w:r w:rsidRPr="00EA71CB">
        <w:rPr>
          <w:rFonts w:ascii="Verdana" w:hAnsi="Verdana"/>
        </w:rPr>
        <w:t>This should include:</w:t>
      </w:r>
    </w:p>
    <w:p w14:paraId="65A7D751" w14:textId="77777777" w:rsidR="00004FA1" w:rsidRDefault="00004FA1" w:rsidP="00004FA1">
      <w:pPr>
        <w:pStyle w:val="Question"/>
        <w:numPr>
          <w:ilvl w:val="0"/>
          <w:numId w:val="15"/>
        </w:numPr>
        <w:tabs>
          <w:tab w:val="clear" w:pos="-142"/>
        </w:tabs>
        <w:spacing w:before="20"/>
        <w:rPr>
          <w:rFonts w:ascii="Verdana" w:hAnsi="Verdana"/>
        </w:rPr>
      </w:pPr>
      <w:r w:rsidRPr="70FEC009">
        <w:rPr>
          <w:rFonts w:ascii="Verdana" w:hAnsi="Verdana"/>
        </w:rPr>
        <w:t>a timeline of the candidate's employment history at the firm</w:t>
      </w:r>
    </w:p>
    <w:p w14:paraId="72FC2048" w14:textId="77777777" w:rsidR="00004FA1" w:rsidRPr="00EA71CB" w:rsidRDefault="00004FA1" w:rsidP="00004FA1">
      <w:pPr>
        <w:pStyle w:val="Question"/>
        <w:numPr>
          <w:ilvl w:val="0"/>
          <w:numId w:val="15"/>
        </w:numPr>
        <w:tabs>
          <w:tab w:val="clear" w:pos="-142"/>
        </w:tabs>
        <w:spacing w:before="20"/>
        <w:rPr>
          <w:rFonts w:ascii="Verdana" w:hAnsi="Verdana"/>
        </w:rPr>
      </w:pPr>
      <w:r>
        <w:rPr>
          <w:rFonts w:ascii="Verdana" w:hAnsi="Verdana"/>
        </w:rPr>
        <w:t xml:space="preserve">the positions they </w:t>
      </w:r>
      <w:proofErr w:type="gramStart"/>
      <w:r>
        <w:rPr>
          <w:rFonts w:ascii="Verdana" w:hAnsi="Verdana"/>
        </w:rPr>
        <w:t>held</w:t>
      </w:r>
      <w:proofErr w:type="gramEnd"/>
      <w:r>
        <w:rPr>
          <w:rFonts w:ascii="Verdana" w:hAnsi="Verdana"/>
        </w:rPr>
        <w:t xml:space="preserve"> and an explanation of the roles and responsibilities performed, including dates and changes in those roles during their employment</w:t>
      </w:r>
    </w:p>
    <w:p w14:paraId="4D6F4C89" w14:textId="77777777" w:rsidR="00004FA1" w:rsidRPr="00EA71CB" w:rsidRDefault="00004FA1" w:rsidP="00004FA1">
      <w:pPr>
        <w:pStyle w:val="Question"/>
        <w:numPr>
          <w:ilvl w:val="0"/>
          <w:numId w:val="15"/>
        </w:numPr>
        <w:tabs>
          <w:tab w:val="clear" w:pos="-142"/>
        </w:tabs>
        <w:spacing w:before="20"/>
        <w:rPr>
          <w:rFonts w:ascii="Verdana" w:hAnsi="Verdana"/>
        </w:rPr>
      </w:pPr>
      <w:r w:rsidRPr="70FEC009">
        <w:rPr>
          <w:rFonts w:ascii="Verdana" w:hAnsi="Verdana"/>
        </w:rPr>
        <w:t>any senior management or controlled functions performed</w:t>
      </w:r>
    </w:p>
    <w:p w14:paraId="41D810A4" w14:textId="77777777" w:rsidR="00004FA1" w:rsidRPr="00EA71CB" w:rsidRDefault="00004FA1" w:rsidP="00004FA1">
      <w:pPr>
        <w:pStyle w:val="Question"/>
        <w:numPr>
          <w:ilvl w:val="0"/>
          <w:numId w:val="15"/>
        </w:numPr>
        <w:tabs>
          <w:tab w:val="clear" w:pos="-142"/>
        </w:tabs>
        <w:spacing w:before="20"/>
        <w:rPr>
          <w:rFonts w:ascii="Verdana" w:hAnsi="Verdana"/>
        </w:rPr>
      </w:pPr>
      <w:r w:rsidRPr="70FEC009">
        <w:rPr>
          <w:rFonts w:ascii="Verdana" w:hAnsi="Verdana"/>
        </w:rPr>
        <w:t>any prescribed responsibilities performed</w:t>
      </w:r>
    </w:p>
    <w:p w14:paraId="19033A7F" w14:textId="77777777" w:rsidR="00004FA1" w:rsidRPr="00EA71CB" w:rsidRDefault="00004FA1" w:rsidP="00004FA1">
      <w:pPr>
        <w:pStyle w:val="Question"/>
        <w:numPr>
          <w:ilvl w:val="0"/>
          <w:numId w:val="15"/>
        </w:numPr>
        <w:tabs>
          <w:tab w:val="clear" w:pos="-142"/>
        </w:tabs>
        <w:spacing w:before="20"/>
        <w:rPr>
          <w:rFonts w:ascii="Verdana" w:hAnsi="Verdana"/>
        </w:rPr>
      </w:pPr>
      <w:r w:rsidRPr="70FEC009">
        <w:rPr>
          <w:rFonts w:ascii="Verdana" w:hAnsi="Verdana"/>
        </w:rPr>
        <w:t>skills knowledge or expertise gained in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04FA1" w:rsidRPr="00E0460D" w14:paraId="7AD2A325" w14:textId="77777777" w:rsidTr="00011905">
        <w:trPr>
          <w:trHeight w:hRule="exact" w:val="1369"/>
        </w:trPr>
        <w:tc>
          <w:tcPr>
            <w:tcW w:w="7088" w:type="dxa"/>
            <w:vAlign w:val="center"/>
          </w:tcPr>
          <w:p w14:paraId="2BE7E897" w14:textId="77777777" w:rsidR="00004FA1" w:rsidRPr="00E0460D" w:rsidRDefault="00004FA1" w:rsidP="00011905">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93F5639" w14:textId="77777777" w:rsidR="001605F4" w:rsidRDefault="001605F4" w:rsidP="001605F4">
      <w:pPr>
        <w:pStyle w:val="Question"/>
        <w:rPr>
          <w:rFonts w:ascii="Verdana" w:hAnsi="Verdana"/>
          <w:b/>
        </w:rPr>
      </w:pPr>
    </w:p>
    <w:p w14:paraId="6DDBB98C" w14:textId="77777777" w:rsidR="001605F4" w:rsidRDefault="001605F4" w:rsidP="001605F4">
      <w:pPr>
        <w:rPr>
          <w:rFonts w:ascii="Verdana" w:eastAsia="Times New Roman" w:hAnsi="Verdana" w:cs="Times New Roman"/>
          <w:b/>
          <w:sz w:val="18"/>
          <w:szCs w:val="20"/>
          <w:lang w:eastAsia="en-GB"/>
        </w:rPr>
      </w:pPr>
      <w:r>
        <w:rPr>
          <w:rFonts w:ascii="Verdana" w:hAnsi="Verdana"/>
          <w:b/>
        </w:rPr>
        <w:br w:type="page"/>
      </w:r>
    </w:p>
    <w:p w14:paraId="216A1ED5" w14:textId="77777777" w:rsidR="001605F4" w:rsidRDefault="001605F4" w:rsidP="001605F4">
      <w:pPr>
        <w:pStyle w:val="Question"/>
        <w:rPr>
          <w:rFonts w:ascii="Verdana" w:hAnsi="Verdana"/>
          <w:b/>
        </w:rPr>
      </w:pPr>
    </w:p>
    <w:p w14:paraId="7F2D854D" w14:textId="77777777" w:rsidR="001605F4" w:rsidRPr="00B27110" w:rsidRDefault="001605F4" w:rsidP="001605F4">
      <w:pPr>
        <w:pStyle w:val="Question"/>
        <w:rPr>
          <w:rFonts w:ascii="Verdana" w:hAnsi="Verdana"/>
          <w:b/>
        </w:rPr>
      </w:pPr>
    </w:p>
    <w:p w14:paraId="105FD675" w14:textId="124BF7AD" w:rsidR="001605F4" w:rsidRDefault="001605F4" w:rsidP="001605F4">
      <w:pPr>
        <w:pStyle w:val="Question"/>
        <w:rPr>
          <w:rFonts w:ascii="Verdana" w:hAnsi="Verdana"/>
          <w:b/>
        </w:rPr>
      </w:pPr>
      <w:r w:rsidRPr="00B27110">
        <w:rPr>
          <w:rFonts w:ascii="Verdana" w:hAnsi="Verdana"/>
          <w:b/>
        </w:rPr>
        <w:tab/>
      </w:r>
      <w:r w:rsidR="00965310">
        <w:rPr>
          <w:rFonts w:ascii="Verdana" w:hAnsi="Verdana"/>
          <w:b/>
        </w:rPr>
        <w:t>9</w:t>
      </w:r>
      <w:r w:rsidRPr="00B27110">
        <w:rPr>
          <w:rFonts w:ascii="Verdana" w:hAnsi="Verdana"/>
          <w:b/>
        </w:rPr>
        <w:t>.</w:t>
      </w:r>
      <w:r>
        <w:rPr>
          <w:rFonts w:ascii="Verdana" w:hAnsi="Verdana"/>
          <w:b/>
        </w:rPr>
        <w:t>2</w:t>
      </w:r>
      <w:r w:rsidRPr="00B27110">
        <w:rPr>
          <w:rFonts w:ascii="Verdana" w:hAnsi="Verdana"/>
          <w:b/>
        </w:rPr>
        <w:tab/>
      </w:r>
      <w:r>
        <w:rPr>
          <w:rFonts w:ascii="Verdana" w:hAnsi="Verdana"/>
          <w:b/>
        </w:rPr>
        <w:t>Employment details (2)</w:t>
      </w:r>
    </w:p>
    <w:p w14:paraId="47B3072B" w14:textId="77777777" w:rsidR="001605F4" w:rsidRPr="00B27110" w:rsidRDefault="001605F4" w:rsidP="001605F4">
      <w:pPr>
        <w:pStyle w:val="Question"/>
        <w:rPr>
          <w:rFonts w:ascii="Verdana" w:hAnsi="Verdana"/>
          <w:b/>
        </w:rPr>
      </w:pPr>
      <w:r>
        <w:rPr>
          <w:rFonts w:ascii="Verdana" w:hAnsi="Verdana"/>
          <w:b/>
        </w:rPr>
        <w:tab/>
      </w:r>
      <w:r>
        <w:rPr>
          <w:rFonts w:ascii="Verdana" w:hAnsi="Verdana"/>
          <w:b/>
        </w:rPr>
        <w:tab/>
        <w:t xml:space="preserve">Period </w:t>
      </w:r>
      <w:r w:rsidRPr="00B27110">
        <w:rPr>
          <w:rFonts w:ascii="Verdana" w:hAnsi="Verdana"/>
          <w:b/>
        </w:rPr>
        <w:t>(dd/mm/yy</w:t>
      </w:r>
      <w:r>
        <w:rPr>
          <w:rFonts w:ascii="Verdana" w:hAnsi="Verdana"/>
          <w:b/>
        </w:rPr>
        <w:t>yy</w:t>
      </w:r>
      <w:r w:rsidRPr="00B27110">
        <w:rPr>
          <w:rFonts w:ascii="Verdana" w:hAnsi="Verdana"/>
          <w:b/>
        </w:rPr>
        <w:t>)</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1605F4" w:rsidRPr="00B27110" w14:paraId="30ED5348" w14:textId="77777777" w:rsidTr="00E07B03">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3A26CD18"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D96EEB4"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22505931"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F7A728E"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789B5E9"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9147D18"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420FC634"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233937A"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FADA050"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2EBF39C"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1BA0C010" w14:textId="77777777" w:rsidR="001605F4" w:rsidRPr="00B27110" w:rsidRDefault="001605F4" w:rsidP="001605F4">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1605F4" w:rsidRPr="00B27110" w14:paraId="07FC7403" w14:textId="77777777" w:rsidTr="00E07B03">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00F4D433"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B7D4659"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2000A96A"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47007B8"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8E5113B"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6D2FA26"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6D344FE"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20A9F2A"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C88CE65"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762E51D"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AFB4ED5" w14:textId="77777777" w:rsidR="001605F4" w:rsidRDefault="001605F4" w:rsidP="001605F4">
      <w:pPr>
        <w:pStyle w:val="Question"/>
        <w:rPr>
          <w:rFonts w:ascii="Verdana" w:hAnsi="Verdana"/>
          <w:b/>
        </w:rPr>
      </w:pPr>
      <w:r>
        <w:rPr>
          <w:rFonts w:ascii="Verdana" w:hAnsi="Verdana"/>
          <w:b/>
        </w:rPr>
        <w:tab/>
      </w:r>
      <w:r>
        <w:rPr>
          <w:rFonts w:ascii="Verdana" w:hAnsi="Verdana"/>
          <w:b/>
        </w:rPr>
        <w:tab/>
        <w:t>Nature of employment</w:t>
      </w:r>
    </w:p>
    <w:p w14:paraId="160C46FB"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Employed </w:t>
      </w:r>
      <w:r w:rsidRPr="00EF3638">
        <w:rPr>
          <w:rFonts w:ascii="Webdings" w:eastAsia="Webdings" w:hAnsi="Webdings" w:cs="Webdings"/>
        </w:rPr>
        <w:t>4</w:t>
      </w:r>
      <w:r>
        <w:rPr>
          <w:rFonts w:ascii="Verdana" w:hAnsi="Verdana"/>
        </w:rPr>
        <w:t>Give details in a-j</w:t>
      </w:r>
    </w:p>
    <w:p w14:paraId="700BB990" w14:textId="77777777" w:rsidR="001605F4" w:rsidRPr="003C1C0D"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Self-employed</w:t>
      </w:r>
      <w:r w:rsidRPr="00EF3638">
        <w:rPr>
          <w:rFonts w:ascii="Webdings" w:eastAsia="Webdings" w:hAnsi="Webdings" w:cs="Webdings"/>
        </w:rPr>
        <w:t>4</w:t>
      </w:r>
      <w:r w:rsidRPr="006F50A3">
        <w:rPr>
          <w:rFonts w:ascii="Verdana" w:hAnsi="Verdana"/>
        </w:rPr>
        <w:t xml:space="preserve"> </w:t>
      </w:r>
      <w:r>
        <w:rPr>
          <w:rFonts w:ascii="Verdana" w:hAnsi="Verdana"/>
        </w:rPr>
        <w:t>Give details in a-j</w:t>
      </w:r>
    </w:p>
    <w:p w14:paraId="0CDAB3DD"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employed</w:t>
      </w:r>
      <w:r w:rsidRPr="00EF3638">
        <w:rPr>
          <w:rFonts w:ascii="Webdings" w:eastAsia="Webdings" w:hAnsi="Webdings" w:cs="Webdings"/>
        </w:rPr>
        <w:t>4</w:t>
      </w:r>
      <w:r>
        <w:rPr>
          <w:rFonts w:ascii="Verdana" w:hAnsi="Verdana"/>
        </w:rPr>
        <w:t>Give reasons for not being employed below</w:t>
      </w:r>
    </w:p>
    <w:p w14:paraId="3D32E427"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Full-time education</w:t>
      </w:r>
      <w:r w:rsidRPr="00EF3638">
        <w:rPr>
          <w:rFonts w:ascii="Webdings" w:eastAsia="Webdings" w:hAnsi="Webdings" w:cs="Webdings"/>
        </w:rPr>
        <w:t>4</w:t>
      </w:r>
      <w:r>
        <w:rPr>
          <w:rFonts w:ascii="Verdana" w:hAnsi="Verdana"/>
        </w:rPr>
        <w:t xml:space="preserve">Give details below. This should </w:t>
      </w:r>
      <w:proofErr w:type="gramStart"/>
      <w:r>
        <w:rPr>
          <w:rFonts w:ascii="Verdana" w:hAnsi="Verdana"/>
        </w:rPr>
        <w:t>include:</w:t>
      </w:r>
      <w:proofErr w:type="gramEnd"/>
      <w:r>
        <w:rPr>
          <w:rFonts w:ascii="Verdana" w:hAnsi="Verdana"/>
        </w:rPr>
        <w:t xml:space="preserve"> job experience, gap years, any professional qualifications obtained.</w:t>
      </w:r>
    </w:p>
    <w:p w14:paraId="64676EDA"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 relevant experience</w:t>
      </w:r>
      <w:r w:rsidRPr="00EF3638">
        <w:rPr>
          <w:rFonts w:ascii="Webdings" w:eastAsia="Webdings" w:hAnsi="Webdings" w:cs="Webdings"/>
        </w:rPr>
        <w:t>4</w:t>
      </w:r>
      <w:r>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038C6E3C" w14:textId="77777777" w:rsidTr="00E07B03">
        <w:trPr>
          <w:trHeight w:hRule="exact" w:val="605"/>
        </w:trPr>
        <w:tc>
          <w:tcPr>
            <w:tcW w:w="7088" w:type="dxa"/>
            <w:vAlign w:val="center"/>
          </w:tcPr>
          <w:p w14:paraId="6F14945C"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D6D9AFC" w14:textId="77777777" w:rsidR="001605F4" w:rsidRPr="00B27110" w:rsidRDefault="001605F4" w:rsidP="001605F4">
      <w:pPr>
        <w:pStyle w:val="Question"/>
        <w:rPr>
          <w:rFonts w:ascii="Verdana" w:hAnsi="Verdana"/>
          <w:b/>
        </w:rPr>
      </w:pPr>
      <w:r w:rsidRPr="00B27110">
        <w:rPr>
          <w:rFonts w:ascii="Verdana" w:hAnsi="Verdana"/>
          <w:b/>
        </w:rPr>
        <w:tab/>
      </w:r>
      <w:proofErr w:type="gramStart"/>
      <w:r>
        <w:rPr>
          <w:rFonts w:ascii="Verdana" w:hAnsi="Verdana"/>
          <w:b/>
        </w:rPr>
        <w:t>a</w:t>
      </w:r>
      <w:proofErr w:type="gramEnd"/>
      <w:r w:rsidRPr="00B27110">
        <w:rPr>
          <w:rFonts w:ascii="Verdana" w:hAnsi="Verdana"/>
          <w:b/>
        </w:rPr>
        <w:tab/>
      </w:r>
      <w:r>
        <w:rPr>
          <w:rFonts w:ascii="Verdana" w:hAnsi="Verdana"/>
          <w:b/>
        </w:rPr>
        <w:t xml:space="preserve">Employer’s name </w:t>
      </w:r>
      <w:r>
        <w:rPr>
          <w:rFonts w:ascii="Verdana" w:hAnsi="Verdana"/>
          <w:b/>
        </w:rPr>
        <w:br/>
      </w:r>
      <w:r w:rsidRPr="00487E9C">
        <w:rPr>
          <w:rFonts w:ascii="Verdana" w:hAnsi="Verdana"/>
          <w:bCs/>
        </w:rPr>
        <w:t xml:space="preserve">This should be the official name as on Companies </w:t>
      </w:r>
      <w:r>
        <w:rPr>
          <w:rFonts w:ascii="Verdana" w:hAnsi="Verdana"/>
          <w:bCs/>
        </w:rPr>
        <w:t>H</w:t>
      </w:r>
      <w:r w:rsidRPr="00487E9C">
        <w:rPr>
          <w:rFonts w:ascii="Verdana" w:hAnsi="Verdana"/>
          <w:bCs/>
        </w:rPr>
        <w:t>ouse, the full legal registered name or equivalent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0B89BAC5" w14:textId="77777777" w:rsidTr="00E07B03">
        <w:trPr>
          <w:trHeight w:hRule="exact" w:val="397"/>
        </w:trPr>
        <w:tc>
          <w:tcPr>
            <w:tcW w:w="7088" w:type="dxa"/>
            <w:vAlign w:val="center"/>
          </w:tcPr>
          <w:p w14:paraId="30DF8F50"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DCECEB7" w14:textId="77777777" w:rsidR="001605F4" w:rsidRPr="00B27110" w:rsidRDefault="001605F4" w:rsidP="001605F4">
      <w:pPr>
        <w:pStyle w:val="Question"/>
        <w:rPr>
          <w:rFonts w:ascii="Verdana" w:hAnsi="Verdana"/>
          <w:b/>
        </w:rPr>
      </w:pPr>
      <w:r w:rsidRPr="00B27110">
        <w:rPr>
          <w:rFonts w:ascii="Verdana" w:hAnsi="Verdana"/>
          <w:b/>
        </w:rPr>
        <w:tab/>
      </w:r>
      <w:r>
        <w:rPr>
          <w:rFonts w:ascii="Verdana" w:hAnsi="Verdana"/>
          <w:b/>
        </w:rPr>
        <w:t>b</w:t>
      </w:r>
      <w:r w:rsidRPr="00B27110">
        <w:rPr>
          <w:rFonts w:ascii="Verdana" w:hAnsi="Verdana"/>
          <w:b/>
        </w:rPr>
        <w:tab/>
      </w:r>
      <w:r>
        <w:rPr>
          <w:rFonts w:ascii="Verdana" w:hAnsi="Verdana"/>
          <w:b/>
        </w:rPr>
        <w:t>Products and services provided by the employer</w:t>
      </w:r>
      <w:r w:rsidDel="007E6104">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58C85C27" w14:textId="77777777" w:rsidTr="00E07B03">
        <w:trPr>
          <w:trHeight w:hRule="exact" w:val="1087"/>
        </w:trPr>
        <w:tc>
          <w:tcPr>
            <w:tcW w:w="7088" w:type="dxa"/>
            <w:vAlign w:val="center"/>
          </w:tcPr>
          <w:p w14:paraId="41DD1055"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98424C1"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c</w:t>
      </w:r>
      <w:r w:rsidRPr="00B27110">
        <w:rPr>
          <w:rFonts w:ascii="Verdana" w:hAnsi="Verdana"/>
          <w:b/>
        </w:rPr>
        <w:tab/>
      </w:r>
      <w:r>
        <w:rPr>
          <w:rFonts w:ascii="Verdana" w:hAnsi="Verdana"/>
          <w:b/>
        </w:rPr>
        <w:t xml:space="preserve">Did the employer have a previous name? </w:t>
      </w:r>
    </w:p>
    <w:p w14:paraId="7D82B8C1"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previous name of employer</w:t>
      </w:r>
    </w:p>
    <w:p w14:paraId="1AF6D09B"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63123369" w14:textId="77777777" w:rsidTr="00E07B03">
        <w:trPr>
          <w:trHeight w:hRule="exact" w:val="397"/>
        </w:trPr>
        <w:tc>
          <w:tcPr>
            <w:tcW w:w="7088" w:type="dxa"/>
            <w:vAlign w:val="center"/>
          </w:tcPr>
          <w:p w14:paraId="09AD93F7"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C4B2453"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d</w:t>
      </w:r>
      <w:r w:rsidRPr="00B27110">
        <w:rPr>
          <w:rFonts w:ascii="Verdana" w:hAnsi="Verdana"/>
          <w:b/>
        </w:rPr>
        <w:tab/>
      </w:r>
      <w:r>
        <w:rPr>
          <w:rFonts w:ascii="Verdana" w:hAnsi="Verdana"/>
          <w:b/>
        </w:rPr>
        <w:t>Is the employer an appointed representative or tied agent?</w:t>
      </w:r>
    </w:p>
    <w:p w14:paraId="79BD748B"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 xml:space="preserve">Give name of principal firm </w:t>
      </w:r>
    </w:p>
    <w:p w14:paraId="742CE404"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6965AE8A" w14:textId="77777777" w:rsidTr="00E07B03">
        <w:trPr>
          <w:trHeight w:hRule="exact" w:val="397"/>
        </w:trPr>
        <w:tc>
          <w:tcPr>
            <w:tcW w:w="7088" w:type="dxa"/>
            <w:vAlign w:val="center"/>
          </w:tcPr>
          <w:p w14:paraId="79346077"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CE5C0F7"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e</w:t>
      </w:r>
      <w:r w:rsidRPr="00B27110">
        <w:rPr>
          <w:rFonts w:ascii="Verdana" w:hAnsi="Verdana"/>
          <w:b/>
        </w:rPr>
        <w:tab/>
      </w:r>
      <w:r>
        <w:rPr>
          <w:rFonts w:ascii="Verdana" w:hAnsi="Verdana"/>
          <w:b/>
        </w:rPr>
        <w:t>Is the employer regulated or has it ever been regulated?</w:t>
      </w:r>
    </w:p>
    <w:p w14:paraId="1528C5F5"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regulatory body and country where the regulatory body is based</w:t>
      </w:r>
    </w:p>
    <w:p w14:paraId="583F1627"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00A21087" w14:textId="77777777" w:rsidTr="00E07B03">
        <w:trPr>
          <w:trHeight w:hRule="exact" w:val="397"/>
        </w:trPr>
        <w:tc>
          <w:tcPr>
            <w:tcW w:w="7088" w:type="dxa"/>
            <w:vAlign w:val="center"/>
          </w:tcPr>
          <w:p w14:paraId="0741C152"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1605F4" w:rsidRPr="00E0460D" w14:paraId="6F799A7A" w14:textId="77777777" w:rsidTr="00E07B03">
        <w:trPr>
          <w:trHeight w:hRule="exact" w:val="397"/>
        </w:trPr>
        <w:tc>
          <w:tcPr>
            <w:tcW w:w="7088" w:type="dxa"/>
            <w:vAlign w:val="center"/>
          </w:tcPr>
          <w:p w14:paraId="6460C52F"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7283009" w14:textId="77777777" w:rsidR="001605F4" w:rsidRPr="00B27110" w:rsidRDefault="001605F4" w:rsidP="001605F4">
      <w:pPr>
        <w:pStyle w:val="Question"/>
        <w:rPr>
          <w:rFonts w:ascii="Verdana" w:hAnsi="Verdana"/>
          <w:b/>
        </w:rPr>
      </w:pPr>
      <w:r>
        <w:rPr>
          <w:rFonts w:ascii="Verdana" w:hAnsi="Verdana"/>
          <w:b/>
        </w:rPr>
        <w:tab/>
        <w:t>f</w:t>
      </w:r>
      <w:r>
        <w:rPr>
          <w:rFonts w:ascii="Verdana" w:hAnsi="Verdana"/>
          <w:b/>
        </w:rPr>
        <w:tab/>
        <w:t>Employer’s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1605F4" w:rsidRPr="00862EE7" w14:paraId="4ECE88A4" w14:textId="77777777" w:rsidTr="00E07B03">
        <w:trPr>
          <w:trHeight w:val="397"/>
        </w:trPr>
        <w:tc>
          <w:tcPr>
            <w:tcW w:w="1701" w:type="dxa"/>
            <w:tcBorders>
              <w:top w:val="single" w:sz="4" w:space="0" w:color="auto"/>
              <w:left w:val="single" w:sz="4" w:space="0" w:color="auto"/>
              <w:bottom w:val="nil"/>
              <w:right w:val="single" w:sz="12" w:space="0" w:color="C0C0C0"/>
            </w:tcBorders>
            <w:vAlign w:val="center"/>
          </w:tcPr>
          <w:p w14:paraId="4BC78A88" w14:textId="77777777" w:rsidR="001605F4" w:rsidRPr="00862EE7" w:rsidRDefault="001605F4" w:rsidP="00E07B03">
            <w:pPr>
              <w:pStyle w:val="QspromptChar"/>
              <w:keepNext/>
              <w:rPr>
                <w:rFonts w:ascii="Verdana" w:hAnsi="Verdana"/>
              </w:rPr>
            </w:pPr>
            <w:r>
              <w:rPr>
                <w:rFonts w:ascii="Verdana" w:hAnsi="Verdana"/>
              </w:rPr>
              <w:lastRenderedPageBreak/>
              <w:t>A</w:t>
            </w:r>
            <w:r w:rsidRPr="00862EE7">
              <w:rPr>
                <w:rFonts w:ascii="Verdana" w:hAnsi="Verdana"/>
              </w:rPr>
              <w:t>ddress</w:t>
            </w:r>
          </w:p>
        </w:tc>
        <w:tc>
          <w:tcPr>
            <w:tcW w:w="5387" w:type="dxa"/>
            <w:vMerge w:val="restart"/>
            <w:tcBorders>
              <w:left w:val="nil"/>
            </w:tcBorders>
          </w:tcPr>
          <w:p w14:paraId="411A6543"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2CAB9DB9"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21CE8352" w14:textId="77777777" w:rsidTr="00E07B03">
        <w:trPr>
          <w:trHeight w:val="397"/>
        </w:trPr>
        <w:tc>
          <w:tcPr>
            <w:tcW w:w="1701" w:type="dxa"/>
            <w:tcBorders>
              <w:top w:val="nil"/>
              <w:left w:val="single" w:sz="4" w:space="0" w:color="auto"/>
              <w:bottom w:val="nil"/>
              <w:right w:val="single" w:sz="12" w:space="0" w:color="C0C0C0"/>
            </w:tcBorders>
            <w:vAlign w:val="center"/>
          </w:tcPr>
          <w:p w14:paraId="645CCB86"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56F8CC9D"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59079D69" w14:textId="77777777" w:rsidTr="00E07B03">
        <w:trPr>
          <w:trHeight w:val="397"/>
        </w:trPr>
        <w:tc>
          <w:tcPr>
            <w:tcW w:w="1701" w:type="dxa"/>
            <w:tcBorders>
              <w:top w:val="nil"/>
              <w:left w:val="single" w:sz="4" w:space="0" w:color="auto"/>
              <w:bottom w:val="nil"/>
              <w:right w:val="single" w:sz="12" w:space="0" w:color="C0C0C0"/>
            </w:tcBorders>
            <w:vAlign w:val="center"/>
          </w:tcPr>
          <w:p w14:paraId="0A90A3EE"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69ED8B58"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77CBC767" w14:textId="77777777" w:rsidTr="00E07B03">
        <w:trPr>
          <w:trHeight w:val="124"/>
        </w:trPr>
        <w:tc>
          <w:tcPr>
            <w:tcW w:w="1701" w:type="dxa"/>
            <w:tcBorders>
              <w:top w:val="nil"/>
              <w:left w:val="single" w:sz="4" w:space="0" w:color="auto"/>
              <w:bottom w:val="nil"/>
              <w:right w:val="single" w:sz="12" w:space="0" w:color="C0C0C0"/>
            </w:tcBorders>
            <w:vAlign w:val="center"/>
          </w:tcPr>
          <w:p w14:paraId="142EBB4F"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5FD48A55" w14:textId="77777777" w:rsidR="001605F4" w:rsidRPr="00862EE7" w:rsidRDefault="001605F4" w:rsidP="00E07B03">
            <w:pPr>
              <w:pStyle w:val="Qsanswer"/>
              <w:keepNext/>
              <w:spacing w:before="20" w:after="0"/>
              <w:ind w:right="57"/>
              <w:rPr>
                <w:rFonts w:ascii="Verdana" w:hAnsi="Verdana"/>
                <w:color w:val="auto"/>
              </w:rPr>
            </w:pPr>
          </w:p>
        </w:tc>
      </w:tr>
      <w:tr w:rsidR="001605F4" w:rsidRPr="00862EE7" w14:paraId="3B92BEAE" w14:textId="77777777" w:rsidTr="00E07B03">
        <w:trPr>
          <w:trHeight w:val="397"/>
        </w:trPr>
        <w:tc>
          <w:tcPr>
            <w:tcW w:w="1701" w:type="dxa"/>
            <w:tcBorders>
              <w:top w:val="nil"/>
              <w:left w:val="single" w:sz="4" w:space="0" w:color="auto"/>
              <w:bottom w:val="nil"/>
              <w:right w:val="single" w:sz="12" w:space="0" w:color="C0C0C0"/>
            </w:tcBorders>
            <w:vAlign w:val="center"/>
          </w:tcPr>
          <w:p w14:paraId="5FADA32B" w14:textId="77777777" w:rsidR="001605F4" w:rsidRPr="00862EE7" w:rsidRDefault="001605F4" w:rsidP="00E07B03">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23598011"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1605F4" w:rsidRPr="00862EE7" w14:paraId="458A5F3A" w14:textId="77777777" w:rsidTr="00E07B03">
        <w:trPr>
          <w:trHeight w:val="397"/>
        </w:trPr>
        <w:tc>
          <w:tcPr>
            <w:tcW w:w="1701" w:type="dxa"/>
            <w:tcBorders>
              <w:top w:val="nil"/>
              <w:left w:val="single" w:sz="4" w:space="0" w:color="auto"/>
              <w:bottom w:val="single" w:sz="4" w:space="0" w:color="auto"/>
              <w:right w:val="single" w:sz="12" w:space="0" w:color="C0C0C0"/>
            </w:tcBorders>
            <w:vAlign w:val="center"/>
          </w:tcPr>
          <w:p w14:paraId="07A9DD06" w14:textId="77777777" w:rsidR="001605F4" w:rsidRPr="00862EE7" w:rsidRDefault="001605F4" w:rsidP="00E07B03">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1A90F16B"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6874073D" w14:textId="77777777" w:rsidR="001605F4" w:rsidRPr="00B27110" w:rsidRDefault="001605F4" w:rsidP="001605F4">
      <w:pPr>
        <w:pStyle w:val="Question"/>
        <w:rPr>
          <w:rFonts w:ascii="Verdana" w:hAnsi="Verdana"/>
          <w:b/>
        </w:rPr>
      </w:pPr>
      <w:r w:rsidRPr="00B27110">
        <w:rPr>
          <w:rFonts w:ascii="Verdana" w:hAnsi="Verdana"/>
          <w:b/>
        </w:rPr>
        <w:tab/>
      </w:r>
      <w:r>
        <w:rPr>
          <w:rFonts w:ascii="Verdana" w:hAnsi="Verdana"/>
          <w:b/>
        </w:rPr>
        <w:t>h</w:t>
      </w:r>
      <w:r w:rsidRPr="00B27110">
        <w:rPr>
          <w:rFonts w:ascii="Verdana" w:hAnsi="Verdana"/>
          <w:b/>
        </w:rPr>
        <w:tab/>
      </w: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1E94AD8C" w14:textId="77777777" w:rsidTr="00E07B03">
        <w:trPr>
          <w:trHeight w:hRule="exact" w:val="397"/>
        </w:trPr>
        <w:tc>
          <w:tcPr>
            <w:tcW w:w="7088" w:type="dxa"/>
            <w:vAlign w:val="center"/>
          </w:tcPr>
          <w:p w14:paraId="4646A0D4"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080D87B" w14:textId="77777777" w:rsidR="00471661" w:rsidRDefault="00471661" w:rsidP="00011905">
      <w:pPr>
        <w:pStyle w:val="Question"/>
        <w:rPr>
          <w:rFonts w:ascii="Verdana" w:hAnsi="Verdana"/>
          <w:b/>
          <w:bCs/>
        </w:rPr>
      </w:pPr>
      <w:r>
        <w:rPr>
          <w:rFonts w:ascii="Verdana" w:hAnsi="Verdana"/>
          <w:b/>
          <w:bCs/>
        </w:rPr>
        <w:tab/>
      </w:r>
      <w:r w:rsidRPr="70FEC009">
        <w:rPr>
          <w:rFonts w:ascii="Verdana" w:hAnsi="Verdana"/>
          <w:b/>
          <w:bCs/>
        </w:rPr>
        <w:t>i</w:t>
      </w:r>
      <w:r w:rsidRPr="00B27110">
        <w:rPr>
          <w:rFonts w:ascii="Verdana" w:hAnsi="Verdana"/>
          <w:b/>
        </w:rPr>
        <w:tab/>
      </w:r>
      <w:r w:rsidRPr="70FEC009">
        <w:rPr>
          <w:rFonts w:ascii="Verdana" w:hAnsi="Verdana"/>
          <w:b/>
          <w:bCs/>
        </w:rPr>
        <w:t>Candidate’s roles and responsibilities</w:t>
      </w:r>
    </w:p>
    <w:p w14:paraId="59FDC385" w14:textId="77777777" w:rsidR="00471661" w:rsidRPr="00EA71CB" w:rsidRDefault="00471661" w:rsidP="00011905">
      <w:pPr>
        <w:pStyle w:val="Question"/>
        <w:tabs>
          <w:tab w:val="clear" w:pos="-142"/>
        </w:tabs>
        <w:spacing w:before="20"/>
        <w:ind w:firstLine="0"/>
        <w:rPr>
          <w:rFonts w:ascii="Verdana" w:hAnsi="Verdana"/>
        </w:rPr>
      </w:pPr>
      <w:r w:rsidRPr="00EA71CB">
        <w:rPr>
          <w:rFonts w:ascii="Verdana" w:hAnsi="Verdana"/>
        </w:rPr>
        <w:t>This should include:</w:t>
      </w:r>
    </w:p>
    <w:p w14:paraId="7742A12D" w14:textId="77777777" w:rsidR="00471661" w:rsidRDefault="00471661" w:rsidP="00011905">
      <w:pPr>
        <w:pStyle w:val="Question"/>
        <w:numPr>
          <w:ilvl w:val="0"/>
          <w:numId w:val="15"/>
        </w:numPr>
        <w:tabs>
          <w:tab w:val="clear" w:pos="-142"/>
        </w:tabs>
        <w:spacing w:before="20"/>
        <w:rPr>
          <w:rFonts w:ascii="Verdana" w:hAnsi="Verdana"/>
        </w:rPr>
      </w:pPr>
      <w:r w:rsidRPr="70FEC009">
        <w:rPr>
          <w:rFonts w:ascii="Verdana" w:hAnsi="Verdana"/>
        </w:rPr>
        <w:t>a timeline of the candidate's employment history at the firm</w:t>
      </w:r>
    </w:p>
    <w:p w14:paraId="062CCE0A" w14:textId="071734DC" w:rsidR="006F2D8E" w:rsidRPr="00EA71CB" w:rsidRDefault="006F2D8E" w:rsidP="00011905">
      <w:pPr>
        <w:pStyle w:val="Question"/>
        <w:numPr>
          <w:ilvl w:val="0"/>
          <w:numId w:val="15"/>
        </w:numPr>
        <w:tabs>
          <w:tab w:val="clear" w:pos="-142"/>
        </w:tabs>
        <w:spacing w:before="20"/>
        <w:rPr>
          <w:rFonts w:ascii="Verdana" w:hAnsi="Verdana"/>
        </w:rPr>
      </w:pPr>
      <w:r>
        <w:rPr>
          <w:rFonts w:ascii="Verdana" w:hAnsi="Verdana"/>
        </w:rPr>
        <w:t xml:space="preserve">the positions they </w:t>
      </w:r>
      <w:proofErr w:type="gramStart"/>
      <w:r>
        <w:rPr>
          <w:rFonts w:ascii="Verdana" w:hAnsi="Verdana"/>
        </w:rPr>
        <w:t>held</w:t>
      </w:r>
      <w:proofErr w:type="gramEnd"/>
      <w:r>
        <w:rPr>
          <w:rFonts w:ascii="Verdana" w:hAnsi="Verdana"/>
        </w:rPr>
        <w:t xml:space="preserve"> and an explanation of the roles and responsibilities performed, including dates and changes in those roles during their empl</w:t>
      </w:r>
      <w:r w:rsidR="00004FA1">
        <w:rPr>
          <w:rFonts w:ascii="Verdana" w:hAnsi="Verdana"/>
        </w:rPr>
        <w:t>o</w:t>
      </w:r>
      <w:r>
        <w:rPr>
          <w:rFonts w:ascii="Verdana" w:hAnsi="Verdana"/>
        </w:rPr>
        <w:t>yment</w:t>
      </w:r>
    </w:p>
    <w:p w14:paraId="50E93667" w14:textId="77777777" w:rsidR="00471661" w:rsidRPr="00EA71CB" w:rsidRDefault="00471661" w:rsidP="00011905">
      <w:pPr>
        <w:pStyle w:val="Question"/>
        <w:numPr>
          <w:ilvl w:val="0"/>
          <w:numId w:val="15"/>
        </w:numPr>
        <w:tabs>
          <w:tab w:val="clear" w:pos="-142"/>
        </w:tabs>
        <w:spacing w:before="20"/>
        <w:rPr>
          <w:rFonts w:ascii="Verdana" w:hAnsi="Verdana"/>
        </w:rPr>
      </w:pPr>
      <w:r w:rsidRPr="70FEC009">
        <w:rPr>
          <w:rFonts w:ascii="Verdana" w:hAnsi="Verdana"/>
        </w:rPr>
        <w:t>any senior management or controlled functions performed</w:t>
      </w:r>
    </w:p>
    <w:p w14:paraId="1DD8ECBB" w14:textId="77777777" w:rsidR="00471661" w:rsidRPr="00EA71CB" w:rsidRDefault="00471661" w:rsidP="00011905">
      <w:pPr>
        <w:pStyle w:val="Question"/>
        <w:numPr>
          <w:ilvl w:val="0"/>
          <w:numId w:val="15"/>
        </w:numPr>
        <w:tabs>
          <w:tab w:val="clear" w:pos="-142"/>
        </w:tabs>
        <w:spacing w:before="20"/>
        <w:rPr>
          <w:rFonts w:ascii="Verdana" w:hAnsi="Verdana"/>
        </w:rPr>
      </w:pPr>
      <w:r w:rsidRPr="70FEC009">
        <w:rPr>
          <w:rFonts w:ascii="Verdana" w:hAnsi="Verdana"/>
        </w:rPr>
        <w:t>any prescribed responsibilities performed</w:t>
      </w:r>
    </w:p>
    <w:p w14:paraId="25FE7736" w14:textId="77777777" w:rsidR="00471661" w:rsidRPr="00EA71CB" w:rsidRDefault="00471661" w:rsidP="00471661">
      <w:pPr>
        <w:pStyle w:val="Question"/>
        <w:numPr>
          <w:ilvl w:val="0"/>
          <w:numId w:val="15"/>
        </w:numPr>
        <w:tabs>
          <w:tab w:val="clear" w:pos="-142"/>
        </w:tabs>
        <w:spacing w:before="20"/>
        <w:rPr>
          <w:rFonts w:ascii="Verdana" w:hAnsi="Verdana"/>
        </w:rPr>
      </w:pPr>
      <w:r w:rsidRPr="70FEC009">
        <w:rPr>
          <w:rFonts w:ascii="Verdana" w:hAnsi="Verdana"/>
        </w:rPr>
        <w:t>skills knowledge or expertise gained in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2D650BCB" w14:textId="77777777" w:rsidTr="00E07B03">
        <w:trPr>
          <w:trHeight w:hRule="exact" w:val="1369"/>
        </w:trPr>
        <w:tc>
          <w:tcPr>
            <w:tcW w:w="7088" w:type="dxa"/>
            <w:vAlign w:val="center"/>
          </w:tcPr>
          <w:p w14:paraId="0DEF38DC"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882233F"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j</w:t>
      </w:r>
      <w:r w:rsidRPr="00B27110">
        <w:rPr>
          <w:rFonts w:ascii="Verdana" w:hAnsi="Verdana"/>
          <w:b/>
        </w:rPr>
        <w:tab/>
      </w:r>
      <w:r>
        <w:rPr>
          <w:rFonts w:ascii="Verdana" w:hAnsi="Verdana"/>
          <w:b/>
        </w:rPr>
        <w:t>Reason for leaving</w:t>
      </w:r>
    </w:p>
    <w:p w14:paraId="538ED9B7"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Resigned</w:t>
      </w:r>
    </w:p>
    <w:p w14:paraId="2A43134E" w14:textId="77777777" w:rsidR="001605F4" w:rsidRPr="003C1C0D"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Redundant</w:t>
      </w:r>
    </w:p>
    <w:p w14:paraId="6A48584C"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Retired</w:t>
      </w:r>
    </w:p>
    <w:p w14:paraId="747047F4"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Termination or dismissal</w:t>
      </w:r>
    </w:p>
    <w:p w14:paraId="12854E82"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End of contract</w:t>
      </w:r>
    </w:p>
    <w:p w14:paraId="1F21963D"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w:t>
      </w:r>
    </w:p>
    <w:p w14:paraId="668D60CC" w14:textId="77777777" w:rsidR="001605F4" w:rsidRDefault="001605F4" w:rsidP="001605F4">
      <w:pPr>
        <w:pStyle w:val="Question"/>
        <w:rPr>
          <w:rFonts w:ascii="Verdana" w:hAnsi="Verdana"/>
          <w:b/>
        </w:rPr>
      </w:pPr>
      <w:r w:rsidRPr="00B27110">
        <w:rPr>
          <w:rFonts w:ascii="Verdana" w:hAnsi="Verdana"/>
          <w:b/>
        </w:rPr>
        <w:tab/>
      </w:r>
      <w:r w:rsidRPr="00B27110">
        <w:rPr>
          <w:rFonts w:ascii="Verdana" w:hAnsi="Verdana"/>
          <w:b/>
        </w:rPr>
        <w:tab/>
      </w:r>
      <w:r>
        <w:rPr>
          <w:rFonts w:ascii="Verdana" w:hAnsi="Verdana"/>
          <w:b/>
        </w:rPr>
        <w:t>Explain the reason for leaving the employment</w:t>
      </w:r>
    </w:p>
    <w:p w14:paraId="58C76C9E" w14:textId="77777777" w:rsidR="001605F4" w:rsidRPr="008267C6" w:rsidRDefault="001605F4" w:rsidP="001605F4">
      <w:pPr>
        <w:pStyle w:val="Question"/>
        <w:tabs>
          <w:tab w:val="clear" w:pos="-142"/>
        </w:tabs>
        <w:spacing w:before="20"/>
        <w:ind w:firstLine="0"/>
        <w:rPr>
          <w:rFonts w:ascii="Verdana" w:hAnsi="Verdana"/>
          <w:b/>
          <w:bCs/>
        </w:rPr>
      </w:pPr>
      <w:r w:rsidRPr="008267C6">
        <w:rPr>
          <w:rFonts w:ascii="Verdana" w:hAnsi="Verdana"/>
        </w:rPr>
        <w:t>You must fully explain the reason, as this may affect the candidate’s fitness and propriety</w:t>
      </w:r>
    </w:p>
    <w:tbl>
      <w:tblPr>
        <w:tblW w:w="0" w:type="auto"/>
        <w:tblInd w:w="5" w:type="dxa"/>
        <w:tblBorders>
          <w:top w:val="single" w:sz="4" w:space="0" w:color="auto"/>
          <w:left w:val="single" w:sz="4" w:space="0" w:color="auto"/>
          <w:bottom w:val="single" w:sz="4" w:space="0" w:color="auto"/>
          <w:right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669AEDFE" w14:textId="77777777" w:rsidTr="00E07B03">
        <w:trPr>
          <w:trHeight w:hRule="exact" w:val="1068"/>
        </w:trPr>
        <w:tc>
          <w:tcPr>
            <w:tcW w:w="7088" w:type="dxa"/>
            <w:vAlign w:val="center"/>
          </w:tcPr>
          <w:p w14:paraId="759EC28F"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0A927D3" w14:textId="77777777" w:rsidR="001605F4" w:rsidRDefault="001605F4" w:rsidP="001605F4">
      <w:pPr>
        <w:pStyle w:val="Question"/>
        <w:tabs>
          <w:tab w:val="clear" w:pos="-142"/>
        </w:tabs>
        <w:spacing w:before="20"/>
        <w:ind w:firstLine="0"/>
        <w:rPr>
          <w:rFonts w:ascii="Verdana" w:hAnsi="Verdana"/>
        </w:rPr>
      </w:pPr>
    </w:p>
    <w:p w14:paraId="5469C1D6" w14:textId="6E6E8181" w:rsidR="001605F4" w:rsidRDefault="001605F4" w:rsidP="001605F4">
      <w:pPr>
        <w:pStyle w:val="Question"/>
        <w:rPr>
          <w:rFonts w:ascii="Verdana" w:hAnsi="Verdana"/>
          <w:b/>
        </w:rPr>
      </w:pPr>
      <w:r w:rsidRPr="00B27110">
        <w:rPr>
          <w:rFonts w:ascii="Verdana" w:hAnsi="Verdana"/>
          <w:b/>
        </w:rPr>
        <w:tab/>
      </w:r>
      <w:r w:rsidR="00965310">
        <w:rPr>
          <w:rFonts w:ascii="Verdana" w:hAnsi="Verdana"/>
          <w:b/>
        </w:rPr>
        <w:t>9</w:t>
      </w:r>
      <w:r w:rsidRPr="00B27110">
        <w:rPr>
          <w:rFonts w:ascii="Verdana" w:hAnsi="Verdana"/>
          <w:b/>
        </w:rPr>
        <w:t>.</w:t>
      </w:r>
      <w:r>
        <w:rPr>
          <w:rFonts w:ascii="Verdana" w:hAnsi="Verdana"/>
          <w:b/>
        </w:rPr>
        <w:t>3</w:t>
      </w:r>
      <w:r w:rsidRPr="00B27110">
        <w:rPr>
          <w:rFonts w:ascii="Verdana" w:hAnsi="Verdana"/>
          <w:b/>
        </w:rPr>
        <w:tab/>
      </w:r>
      <w:r>
        <w:rPr>
          <w:rFonts w:ascii="Verdana" w:hAnsi="Verdana"/>
          <w:b/>
        </w:rPr>
        <w:t>Employment details (3)</w:t>
      </w:r>
    </w:p>
    <w:p w14:paraId="783E1611" w14:textId="77777777" w:rsidR="001605F4" w:rsidRPr="00B27110" w:rsidRDefault="001605F4" w:rsidP="001605F4">
      <w:pPr>
        <w:pStyle w:val="Question"/>
        <w:rPr>
          <w:rFonts w:ascii="Verdana" w:hAnsi="Verdana"/>
          <w:b/>
        </w:rPr>
      </w:pPr>
      <w:r>
        <w:rPr>
          <w:rFonts w:ascii="Verdana" w:hAnsi="Verdana"/>
          <w:b/>
        </w:rPr>
        <w:tab/>
      </w:r>
      <w:r>
        <w:rPr>
          <w:rFonts w:ascii="Verdana" w:hAnsi="Verdana"/>
          <w:b/>
        </w:rPr>
        <w:tab/>
        <w:t xml:space="preserve">Period </w:t>
      </w:r>
      <w:r w:rsidRPr="00B27110">
        <w:rPr>
          <w:rFonts w:ascii="Verdana" w:hAnsi="Verdana"/>
          <w:b/>
        </w:rPr>
        <w:t>(dd/mm/yy)</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1605F4" w:rsidRPr="00B27110" w14:paraId="4671308A" w14:textId="77777777" w:rsidTr="00E07B03">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00E17687"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48CBF54"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694F2C1"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1B319102"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794CAB9"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232029D"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39AE79F"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8B4AD81"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F5FEF94" w14:textId="77777777" w:rsidR="001605F4" w:rsidRPr="00B27110" w:rsidRDefault="001605F4" w:rsidP="001605F4">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1605F4" w:rsidRPr="00B27110" w14:paraId="549F25DC" w14:textId="77777777" w:rsidTr="00E07B03">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1E76EB9E"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339C0C6"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69A5447E"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4418A71"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168BD68"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A372D01"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1C63A43"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CB5C6FA"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87C4CE0" w14:textId="77777777" w:rsidR="001605F4" w:rsidRDefault="001605F4" w:rsidP="001605F4">
      <w:pPr>
        <w:pStyle w:val="Question"/>
        <w:rPr>
          <w:rFonts w:ascii="Verdana" w:hAnsi="Verdana"/>
          <w:b/>
        </w:rPr>
      </w:pPr>
      <w:r>
        <w:rPr>
          <w:rFonts w:ascii="Verdana" w:hAnsi="Verdana"/>
          <w:b/>
        </w:rPr>
        <w:tab/>
      </w:r>
      <w:r>
        <w:rPr>
          <w:rFonts w:ascii="Verdana" w:hAnsi="Verdana"/>
          <w:b/>
        </w:rPr>
        <w:tab/>
        <w:t>Nature of employment</w:t>
      </w:r>
    </w:p>
    <w:p w14:paraId="539E130D"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Employed </w:t>
      </w:r>
      <w:r w:rsidRPr="00EF3638">
        <w:rPr>
          <w:rFonts w:ascii="Webdings" w:eastAsia="Webdings" w:hAnsi="Webdings" w:cs="Webdings"/>
        </w:rPr>
        <w:t>4</w:t>
      </w:r>
      <w:r>
        <w:rPr>
          <w:rFonts w:ascii="Verdana" w:hAnsi="Verdana"/>
        </w:rPr>
        <w:t>Give details in a-j</w:t>
      </w:r>
    </w:p>
    <w:p w14:paraId="724DC64A" w14:textId="77777777" w:rsidR="001605F4" w:rsidRPr="003C1C0D"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Self-employed</w:t>
      </w:r>
      <w:r w:rsidRPr="00EF3638">
        <w:rPr>
          <w:rFonts w:ascii="Webdings" w:eastAsia="Webdings" w:hAnsi="Webdings" w:cs="Webdings"/>
        </w:rPr>
        <w:t>4</w:t>
      </w:r>
      <w:r w:rsidRPr="006F50A3">
        <w:rPr>
          <w:rFonts w:ascii="Verdana" w:hAnsi="Verdana"/>
        </w:rPr>
        <w:t xml:space="preserve"> </w:t>
      </w:r>
      <w:r>
        <w:rPr>
          <w:rFonts w:ascii="Verdana" w:hAnsi="Verdana"/>
        </w:rPr>
        <w:t>Give details in a-j</w:t>
      </w:r>
    </w:p>
    <w:p w14:paraId="2CBD0CA8"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employed</w:t>
      </w:r>
      <w:r w:rsidRPr="00EF3638">
        <w:rPr>
          <w:rFonts w:ascii="Webdings" w:eastAsia="Webdings" w:hAnsi="Webdings" w:cs="Webdings"/>
        </w:rPr>
        <w:t>4</w:t>
      </w:r>
      <w:r>
        <w:rPr>
          <w:rFonts w:ascii="Verdana" w:hAnsi="Verdana"/>
        </w:rPr>
        <w:t>Give reasons for not being employed below</w:t>
      </w:r>
    </w:p>
    <w:p w14:paraId="6B9B419A"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lastRenderedPageBreak/>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Full-time education</w:t>
      </w:r>
      <w:r w:rsidRPr="00EF3638">
        <w:rPr>
          <w:rFonts w:ascii="Webdings" w:eastAsia="Webdings" w:hAnsi="Webdings" w:cs="Webdings"/>
        </w:rPr>
        <w:t>4</w:t>
      </w:r>
      <w:r>
        <w:rPr>
          <w:rFonts w:ascii="Verdana" w:hAnsi="Verdana"/>
        </w:rPr>
        <w:t xml:space="preserve">Give details below. This should </w:t>
      </w:r>
      <w:proofErr w:type="gramStart"/>
      <w:r>
        <w:rPr>
          <w:rFonts w:ascii="Verdana" w:hAnsi="Verdana"/>
        </w:rPr>
        <w:t>include:</w:t>
      </w:r>
      <w:proofErr w:type="gramEnd"/>
      <w:r>
        <w:rPr>
          <w:rFonts w:ascii="Verdana" w:hAnsi="Verdana"/>
        </w:rPr>
        <w:t xml:space="preserve"> job experience, gap years, any professional qualifications obtained.</w:t>
      </w:r>
    </w:p>
    <w:p w14:paraId="3E30901B"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 relevant experience</w:t>
      </w:r>
      <w:r w:rsidRPr="00EF3638">
        <w:rPr>
          <w:rFonts w:ascii="Webdings" w:eastAsia="Webdings" w:hAnsi="Webdings" w:cs="Webdings"/>
        </w:rPr>
        <w:t>4</w:t>
      </w:r>
      <w:r>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0EEC07AC" w14:textId="77777777" w:rsidTr="00E07B03">
        <w:trPr>
          <w:trHeight w:hRule="exact" w:val="605"/>
        </w:trPr>
        <w:tc>
          <w:tcPr>
            <w:tcW w:w="7088" w:type="dxa"/>
            <w:vAlign w:val="center"/>
          </w:tcPr>
          <w:p w14:paraId="681529A8" w14:textId="77777777" w:rsidR="001605F4" w:rsidRPr="00E0460D" w:rsidRDefault="001605F4" w:rsidP="00E07B03">
            <w:pPr>
              <w:pStyle w:val="Question"/>
              <w:tabs>
                <w:tab w:val="clear" w:pos="284"/>
                <w:tab w:val="left" w:pos="1418"/>
                <w:tab w:val="left" w:pos="2552"/>
              </w:tabs>
              <w:spacing w:before="0" w:after="0"/>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FEF0BB5" w14:textId="77777777" w:rsidR="001605F4" w:rsidRPr="00B27110" w:rsidRDefault="001605F4" w:rsidP="001605F4">
      <w:pPr>
        <w:pStyle w:val="Question"/>
        <w:rPr>
          <w:rFonts w:ascii="Verdana" w:hAnsi="Verdana"/>
          <w:b/>
        </w:rPr>
      </w:pPr>
      <w:r w:rsidRPr="00B27110">
        <w:rPr>
          <w:rFonts w:ascii="Verdana" w:hAnsi="Verdana"/>
          <w:b/>
        </w:rPr>
        <w:tab/>
      </w:r>
      <w:proofErr w:type="gramStart"/>
      <w:r>
        <w:rPr>
          <w:rFonts w:ascii="Verdana" w:hAnsi="Verdana"/>
          <w:b/>
        </w:rPr>
        <w:t>a</w:t>
      </w:r>
      <w:proofErr w:type="gramEnd"/>
      <w:r w:rsidRPr="00B27110">
        <w:rPr>
          <w:rFonts w:ascii="Verdana" w:hAnsi="Verdana"/>
          <w:b/>
        </w:rPr>
        <w:tab/>
      </w:r>
      <w:r>
        <w:rPr>
          <w:rFonts w:ascii="Verdana" w:hAnsi="Verdana"/>
          <w:b/>
        </w:rPr>
        <w:t>Employer’s name</w:t>
      </w:r>
      <w:r>
        <w:rPr>
          <w:rFonts w:ascii="Verdana" w:hAnsi="Verdana"/>
          <w:b/>
        </w:rPr>
        <w:br/>
      </w:r>
      <w:r w:rsidRPr="00487E9C">
        <w:rPr>
          <w:rFonts w:ascii="Verdana" w:hAnsi="Verdana"/>
          <w:bCs/>
        </w:rPr>
        <w:t xml:space="preserve">This should be the official name as on Companies </w:t>
      </w:r>
      <w:r>
        <w:rPr>
          <w:rFonts w:ascii="Verdana" w:hAnsi="Verdana"/>
          <w:bCs/>
        </w:rPr>
        <w:t>H</w:t>
      </w:r>
      <w:r w:rsidRPr="00487E9C">
        <w:rPr>
          <w:rFonts w:ascii="Verdana" w:hAnsi="Verdana"/>
          <w:bCs/>
        </w:rPr>
        <w:t>ouse, the full legal registered name or equivalent</w:t>
      </w:r>
      <w:r>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15744A2F" w14:textId="77777777" w:rsidTr="00E07B03">
        <w:trPr>
          <w:trHeight w:hRule="exact" w:val="397"/>
        </w:trPr>
        <w:tc>
          <w:tcPr>
            <w:tcW w:w="7088" w:type="dxa"/>
            <w:vAlign w:val="center"/>
          </w:tcPr>
          <w:p w14:paraId="60A0D766"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94EB6A8" w14:textId="77777777" w:rsidR="001605F4" w:rsidRPr="00B27110" w:rsidRDefault="001605F4" w:rsidP="001605F4">
      <w:pPr>
        <w:pStyle w:val="Question"/>
        <w:rPr>
          <w:rFonts w:ascii="Verdana" w:hAnsi="Verdana"/>
          <w:b/>
        </w:rPr>
      </w:pPr>
      <w:r w:rsidRPr="00B27110">
        <w:rPr>
          <w:rFonts w:ascii="Verdana" w:hAnsi="Verdana"/>
          <w:b/>
        </w:rPr>
        <w:tab/>
      </w:r>
      <w:r>
        <w:rPr>
          <w:rFonts w:ascii="Verdana" w:hAnsi="Verdana"/>
          <w:b/>
        </w:rPr>
        <w:t>b</w:t>
      </w:r>
      <w:r w:rsidRPr="00B27110">
        <w:rPr>
          <w:rFonts w:ascii="Verdana" w:hAnsi="Verdana"/>
          <w:b/>
        </w:rPr>
        <w:tab/>
      </w:r>
      <w:r>
        <w:rPr>
          <w:rFonts w:ascii="Verdana" w:hAnsi="Verdana"/>
          <w:b/>
        </w:rPr>
        <w:t>Products and services provided by the employer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6E6FBA53" w14:textId="77777777" w:rsidTr="00E07B03">
        <w:trPr>
          <w:trHeight w:hRule="exact" w:val="890"/>
        </w:trPr>
        <w:tc>
          <w:tcPr>
            <w:tcW w:w="7088" w:type="dxa"/>
            <w:vAlign w:val="center"/>
          </w:tcPr>
          <w:p w14:paraId="4BC20CBE"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F4BF22B"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c</w:t>
      </w:r>
      <w:r w:rsidRPr="00B27110">
        <w:rPr>
          <w:rFonts w:ascii="Verdana" w:hAnsi="Verdana"/>
          <w:b/>
        </w:rPr>
        <w:tab/>
      </w:r>
      <w:r>
        <w:rPr>
          <w:rFonts w:ascii="Verdana" w:hAnsi="Verdana"/>
          <w:b/>
        </w:rPr>
        <w:t xml:space="preserve">Did the employer have a previous name? </w:t>
      </w:r>
    </w:p>
    <w:p w14:paraId="2F964ABE"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previous name of employer</w:t>
      </w:r>
    </w:p>
    <w:p w14:paraId="33BE1CD0"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5ECB707D" w14:textId="77777777" w:rsidTr="00E07B03">
        <w:trPr>
          <w:trHeight w:hRule="exact" w:val="397"/>
        </w:trPr>
        <w:tc>
          <w:tcPr>
            <w:tcW w:w="7088" w:type="dxa"/>
            <w:vAlign w:val="center"/>
          </w:tcPr>
          <w:p w14:paraId="1F641D79"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DA75AD4"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d</w:t>
      </w:r>
      <w:r w:rsidRPr="00B27110">
        <w:rPr>
          <w:rFonts w:ascii="Verdana" w:hAnsi="Verdana"/>
          <w:b/>
        </w:rPr>
        <w:tab/>
      </w:r>
      <w:r>
        <w:rPr>
          <w:rFonts w:ascii="Verdana" w:hAnsi="Verdana"/>
          <w:b/>
        </w:rPr>
        <w:t>Is the employer an appointed representative or tied agent?</w:t>
      </w:r>
    </w:p>
    <w:p w14:paraId="585454AD"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principal firm</w:t>
      </w:r>
    </w:p>
    <w:p w14:paraId="36414CA3"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7FB2E237" w14:textId="77777777" w:rsidTr="00E07B03">
        <w:trPr>
          <w:trHeight w:hRule="exact" w:val="397"/>
        </w:trPr>
        <w:tc>
          <w:tcPr>
            <w:tcW w:w="7088" w:type="dxa"/>
            <w:vAlign w:val="center"/>
          </w:tcPr>
          <w:p w14:paraId="0225D040"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C9D5651"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e</w:t>
      </w:r>
      <w:r w:rsidRPr="00B27110">
        <w:rPr>
          <w:rFonts w:ascii="Verdana" w:hAnsi="Verdana"/>
          <w:b/>
        </w:rPr>
        <w:tab/>
      </w:r>
      <w:r>
        <w:rPr>
          <w:rFonts w:ascii="Verdana" w:hAnsi="Verdana"/>
          <w:b/>
        </w:rPr>
        <w:t>Is the employer regulated or has it ever been regulated?</w:t>
      </w:r>
    </w:p>
    <w:p w14:paraId="0B050F10"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regulatory body and country where the regulatory body is based</w:t>
      </w:r>
    </w:p>
    <w:p w14:paraId="5C1F7DAD"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12BFAC4D" w14:textId="77777777" w:rsidTr="00E07B03">
        <w:trPr>
          <w:trHeight w:hRule="exact" w:val="397"/>
        </w:trPr>
        <w:tc>
          <w:tcPr>
            <w:tcW w:w="7088" w:type="dxa"/>
            <w:vAlign w:val="center"/>
          </w:tcPr>
          <w:p w14:paraId="3F253DC6"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E41B181" w14:textId="77777777" w:rsidR="001605F4" w:rsidRPr="00B27110" w:rsidRDefault="001605F4" w:rsidP="001605F4">
      <w:pPr>
        <w:pStyle w:val="Question"/>
        <w:tabs>
          <w:tab w:val="clear" w:pos="-142"/>
        </w:tabs>
        <w:spacing w:before="20"/>
        <w:ind w:firstLine="0"/>
        <w:rPr>
          <w:rFonts w:ascii="Verdana" w:hAnsi="Verdana"/>
          <w:b/>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4FFE36C1" w14:textId="77777777" w:rsidTr="00E07B03">
        <w:trPr>
          <w:trHeight w:hRule="exact" w:val="397"/>
        </w:trPr>
        <w:tc>
          <w:tcPr>
            <w:tcW w:w="7088" w:type="dxa"/>
            <w:vAlign w:val="center"/>
          </w:tcPr>
          <w:p w14:paraId="19439029"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6877D5A" w14:textId="77777777" w:rsidR="001605F4" w:rsidRDefault="001605F4" w:rsidP="001605F4">
      <w:pPr>
        <w:pStyle w:val="Question"/>
        <w:rPr>
          <w:rFonts w:ascii="Verdana" w:hAnsi="Verdana"/>
          <w:b/>
        </w:rPr>
      </w:pPr>
    </w:p>
    <w:p w14:paraId="76E0CD78" w14:textId="77777777" w:rsidR="001605F4" w:rsidRDefault="001605F4" w:rsidP="001605F4">
      <w:pPr>
        <w:rPr>
          <w:rFonts w:ascii="Verdana" w:eastAsia="Times New Roman" w:hAnsi="Verdana" w:cs="Times New Roman"/>
          <w:b/>
          <w:sz w:val="18"/>
          <w:szCs w:val="20"/>
          <w:lang w:eastAsia="en-GB"/>
        </w:rPr>
      </w:pPr>
      <w:r>
        <w:rPr>
          <w:rFonts w:ascii="Verdana" w:hAnsi="Verdana"/>
          <w:b/>
        </w:rPr>
        <w:br w:type="page"/>
      </w:r>
    </w:p>
    <w:p w14:paraId="29376463" w14:textId="77777777" w:rsidR="001605F4" w:rsidRPr="00B27110" w:rsidRDefault="001605F4" w:rsidP="001605F4">
      <w:pPr>
        <w:pStyle w:val="Question"/>
        <w:rPr>
          <w:rFonts w:ascii="Verdana" w:hAnsi="Verdana"/>
          <w:b/>
        </w:rPr>
      </w:pPr>
      <w:r>
        <w:rPr>
          <w:rFonts w:ascii="Verdana" w:hAnsi="Verdana"/>
          <w:b/>
        </w:rPr>
        <w:lastRenderedPageBreak/>
        <w:tab/>
        <w:t>f</w:t>
      </w:r>
      <w:r>
        <w:rPr>
          <w:rFonts w:ascii="Verdana" w:hAnsi="Verdana"/>
          <w:b/>
        </w:rPr>
        <w:tab/>
        <w:t>Employer’s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1605F4" w:rsidRPr="00862EE7" w14:paraId="0A807F83" w14:textId="77777777" w:rsidTr="00E07B03">
        <w:trPr>
          <w:trHeight w:val="397"/>
        </w:trPr>
        <w:tc>
          <w:tcPr>
            <w:tcW w:w="1701" w:type="dxa"/>
            <w:tcBorders>
              <w:top w:val="single" w:sz="4" w:space="0" w:color="auto"/>
              <w:left w:val="single" w:sz="4" w:space="0" w:color="auto"/>
              <w:bottom w:val="nil"/>
              <w:right w:val="single" w:sz="12" w:space="0" w:color="C0C0C0"/>
            </w:tcBorders>
            <w:vAlign w:val="center"/>
          </w:tcPr>
          <w:p w14:paraId="4D13041A" w14:textId="77777777" w:rsidR="001605F4" w:rsidRPr="00862EE7" w:rsidRDefault="001605F4" w:rsidP="00E07B03">
            <w:pPr>
              <w:pStyle w:val="QspromptChar"/>
              <w:keepNext/>
              <w:rPr>
                <w:rFonts w:ascii="Verdana" w:hAnsi="Verdana"/>
              </w:rPr>
            </w:pPr>
            <w:r>
              <w:rPr>
                <w:rFonts w:ascii="Verdana" w:hAnsi="Verdana"/>
              </w:rPr>
              <w:t>A</w:t>
            </w:r>
            <w:r w:rsidRPr="00862EE7">
              <w:rPr>
                <w:rFonts w:ascii="Verdana" w:hAnsi="Verdana"/>
              </w:rPr>
              <w:t>ddress</w:t>
            </w:r>
          </w:p>
        </w:tc>
        <w:tc>
          <w:tcPr>
            <w:tcW w:w="5387" w:type="dxa"/>
            <w:vMerge w:val="restart"/>
            <w:tcBorders>
              <w:left w:val="nil"/>
            </w:tcBorders>
          </w:tcPr>
          <w:p w14:paraId="6D9146FD"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795D472D"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25B18213" w14:textId="77777777" w:rsidTr="00E07B03">
        <w:trPr>
          <w:trHeight w:val="397"/>
        </w:trPr>
        <w:tc>
          <w:tcPr>
            <w:tcW w:w="1701" w:type="dxa"/>
            <w:tcBorders>
              <w:top w:val="nil"/>
              <w:left w:val="single" w:sz="4" w:space="0" w:color="auto"/>
              <w:bottom w:val="nil"/>
              <w:right w:val="single" w:sz="12" w:space="0" w:color="C0C0C0"/>
            </w:tcBorders>
            <w:vAlign w:val="center"/>
          </w:tcPr>
          <w:p w14:paraId="7EA8894C"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22A8181B"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4FEDB539" w14:textId="77777777" w:rsidTr="00E07B03">
        <w:trPr>
          <w:trHeight w:val="397"/>
        </w:trPr>
        <w:tc>
          <w:tcPr>
            <w:tcW w:w="1701" w:type="dxa"/>
            <w:tcBorders>
              <w:top w:val="nil"/>
              <w:left w:val="single" w:sz="4" w:space="0" w:color="auto"/>
              <w:bottom w:val="nil"/>
              <w:right w:val="single" w:sz="12" w:space="0" w:color="C0C0C0"/>
            </w:tcBorders>
            <w:vAlign w:val="center"/>
          </w:tcPr>
          <w:p w14:paraId="25D7EA92"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674EAA72"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6BAC14C4" w14:textId="77777777" w:rsidTr="00E07B03">
        <w:trPr>
          <w:trHeight w:val="124"/>
        </w:trPr>
        <w:tc>
          <w:tcPr>
            <w:tcW w:w="1701" w:type="dxa"/>
            <w:tcBorders>
              <w:top w:val="nil"/>
              <w:left w:val="single" w:sz="4" w:space="0" w:color="auto"/>
              <w:bottom w:val="nil"/>
              <w:right w:val="single" w:sz="12" w:space="0" w:color="C0C0C0"/>
            </w:tcBorders>
            <w:vAlign w:val="center"/>
          </w:tcPr>
          <w:p w14:paraId="6D4E356E"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6C64A21D" w14:textId="77777777" w:rsidR="001605F4" w:rsidRPr="00862EE7" w:rsidRDefault="001605F4" w:rsidP="00E07B03">
            <w:pPr>
              <w:pStyle w:val="Qsanswer"/>
              <w:keepNext/>
              <w:spacing w:before="20" w:after="0"/>
              <w:ind w:right="57"/>
              <w:rPr>
                <w:rFonts w:ascii="Verdana" w:hAnsi="Verdana"/>
                <w:color w:val="auto"/>
              </w:rPr>
            </w:pPr>
          </w:p>
        </w:tc>
      </w:tr>
      <w:tr w:rsidR="001605F4" w:rsidRPr="00862EE7" w14:paraId="6D00D9F2" w14:textId="77777777" w:rsidTr="00E07B03">
        <w:trPr>
          <w:trHeight w:val="397"/>
        </w:trPr>
        <w:tc>
          <w:tcPr>
            <w:tcW w:w="1701" w:type="dxa"/>
            <w:tcBorders>
              <w:top w:val="nil"/>
              <w:left w:val="single" w:sz="4" w:space="0" w:color="auto"/>
              <w:bottom w:val="nil"/>
              <w:right w:val="single" w:sz="12" w:space="0" w:color="C0C0C0"/>
            </w:tcBorders>
            <w:vAlign w:val="center"/>
          </w:tcPr>
          <w:p w14:paraId="43A58223" w14:textId="77777777" w:rsidR="001605F4" w:rsidRPr="00862EE7" w:rsidRDefault="001605F4" w:rsidP="00E07B03">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3F7E57F3"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1605F4" w:rsidRPr="00862EE7" w14:paraId="0FAC4912" w14:textId="77777777" w:rsidTr="00E07B03">
        <w:trPr>
          <w:trHeight w:val="397"/>
        </w:trPr>
        <w:tc>
          <w:tcPr>
            <w:tcW w:w="1701" w:type="dxa"/>
            <w:tcBorders>
              <w:top w:val="nil"/>
              <w:left w:val="single" w:sz="4" w:space="0" w:color="auto"/>
              <w:bottom w:val="single" w:sz="4" w:space="0" w:color="auto"/>
              <w:right w:val="single" w:sz="12" w:space="0" w:color="C0C0C0"/>
            </w:tcBorders>
            <w:vAlign w:val="center"/>
          </w:tcPr>
          <w:p w14:paraId="54B5FC7E" w14:textId="77777777" w:rsidR="001605F4" w:rsidRPr="00862EE7" w:rsidRDefault="001605F4" w:rsidP="00E07B03">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64A4570C"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5F7BE59E" w14:textId="77777777" w:rsidR="001605F4" w:rsidRPr="00B27110" w:rsidRDefault="001605F4" w:rsidP="001605F4">
      <w:pPr>
        <w:pStyle w:val="Question"/>
        <w:rPr>
          <w:rFonts w:ascii="Verdana" w:hAnsi="Verdana"/>
          <w:b/>
        </w:rPr>
      </w:pPr>
      <w:r w:rsidRPr="00B27110">
        <w:rPr>
          <w:rFonts w:ascii="Verdana" w:hAnsi="Verdana"/>
          <w:b/>
        </w:rPr>
        <w:tab/>
      </w:r>
      <w:r>
        <w:rPr>
          <w:rFonts w:ascii="Verdana" w:hAnsi="Verdana"/>
          <w:b/>
        </w:rPr>
        <w:t>h</w:t>
      </w:r>
      <w:r w:rsidRPr="00B27110">
        <w:rPr>
          <w:rFonts w:ascii="Verdana" w:hAnsi="Verdana"/>
          <w:b/>
        </w:rPr>
        <w:tab/>
      </w: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32D03EE3" w14:textId="77777777" w:rsidTr="00E07B03">
        <w:trPr>
          <w:trHeight w:hRule="exact" w:val="397"/>
        </w:trPr>
        <w:tc>
          <w:tcPr>
            <w:tcW w:w="7088" w:type="dxa"/>
            <w:vAlign w:val="center"/>
          </w:tcPr>
          <w:p w14:paraId="2F24D370"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A096413"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i</w:t>
      </w:r>
      <w:r w:rsidRPr="00B27110">
        <w:rPr>
          <w:rFonts w:ascii="Verdana" w:hAnsi="Verdana"/>
          <w:b/>
        </w:rPr>
        <w:tab/>
      </w:r>
      <w:r>
        <w:rPr>
          <w:rFonts w:ascii="Verdana" w:hAnsi="Verdana"/>
          <w:b/>
        </w:rPr>
        <w:t>Candidate’s roles and responsibilities</w:t>
      </w:r>
    </w:p>
    <w:p w14:paraId="55513665" w14:textId="77777777" w:rsidR="001605F4" w:rsidRPr="00EA71CB" w:rsidRDefault="001605F4" w:rsidP="001605F4">
      <w:pPr>
        <w:pStyle w:val="Question"/>
        <w:tabs>
          <w:tab w:val="clear" w:pos="-142"/>
        </w:tabs>
        <w:spacing w:before="20"/>
        <w:ind w:firstLine="0"/>
        <w:rPr>
          <w:rFonts w:ascii="Verdana" w:hAnsi="Verdana"/>
        </w:rPr>
      </w:pPr>
      <w:r w:rsidRPr="00EA71CB">
        <w:rPr>
          <w:rFonts w:ascii="Verdana" w:hAnsi="Verdana"/>
        </w:rPr>
        <w:t>This should include:</w:t>
      </w:r>
    </w:p>
    <w:p w14:paraId="41787477" w14:textId="77777777" w:rsidR="00004FA1" w:rsidRDefault="00004FA1" w:rsidP="00011905">
      <w:pPr>
        <w:pStyle w:val="Question"/>
        <w:numPr>
          <w:ilvl w:val="0"/>
          <w:numId w:val="15"/>
        </w:numPr>
        <w:tabs>
          <w:tab w:val="clear" w:pos="-142"/>
        </w:tabs>
        <w:spacing w:before="20"/>
        <w:rPr>
          <w:rFonts w:ascii="Verdana" w:hAnsi="Verdana"/>
        </w:rPr>
      </w:pPr>
      <w:r w:rsidRPr="70FEC009">
        <w:rPr>
          <w:rFonts w:ascii="Verdana" w:hAnsi="Verdana"/>
        </w:rPr>
        <w:t>a timeline of the candidate's employment history at the firm</w:t>
      </w:r>
    </w:p>
    <w:p w14:paraId="4518BFF6" w14:textId="77777777" w:rsidR="00004FA1" w:rsidRPr="00EA71CB" w:rsidRDefault="00004FA1" w:rsidP="00011905">
      <w:pPr>
        <w:pStyle w:val="Question"/>
        <w:numPr>
          <w:ilvl w:val="0"/>
          <w:numId w:val="15"/>
        </w:numPr>
        <w:tabs>
          <w:tab w:val="clear" w:pos="-142"/>
        </w:tabs>
        <w:spacing w:before="20"/>
        <w:rPr>
          <w:rFonts w:ascii="Verdana" w:hAnsi="Verdana"/>
        </w:rPr>
      </w:pPr>
      <w:r>
        <w:rPr>
          <w:rFonts w:ascii="Verdana" w:hAnsi="Verdana"/>
        </w:rPr>
        <w:t xml:space="preserve">the positions they </w:t>
      </w:r>
      <w:proofErr w:type="gramStart"/>
      <w:r>
        <w:rPr>
          <w:rFonts w:ascii="Verdana" w:hAnsi="Verdana"/>
        </w:rPr>
        <w:t>held</w:t>
      </w:r>
      <w:proofErr w:type="gramEnd"/>
      <w:r>
        <w:rPr>
          <w:rFonts w:ascii="Verdana" w:hAnsi="Verdana"/>
        </w:rPr>
        <w:t xml:space="preserve"> and an explanation of the roles and responsibilities performed, including dates and changes in those roles during their employment</w:t>
      </w:r>
    </w:p>
    <w:p w14:paraId="61892C30" w14:textId="77777777" w:rsidR="00004FA1" w:rsidRPr="00EA71CB" w:rsidRDefault="00004FA1" w:rsidP="00011905">
      <w:pPr>
        <w:pStyle w:val="Question"/>
        <w:numPr>
          <w:ilvl w:val="0"/>
          <w:numId w:val="15"/>
        </w:numPr>
        <w:tabs>
          <w:tab w:val="clear" w:pos="-142"/>
        </w:tabs>
        <w:spacing w:before="20"/>
        <w:rPr>
          <w:rFonts w:ascii="Verdana" w:hAnsi="Verdana"/>
        </w:rPr>
      </w:pPr>
      <w:r w:rsidRPr="70FEC009">
        <w:rPr>
          <w:rFonts w:ascii="Verdana" w:hAnsi="Verdana"/>
        </w:rPr>
        <w:t>any senior management or controlled functions performed</w:t>
      </w:r>
    </w:p>
    <w:p w14:paraId="667115E3" w14:textId="77777777" w:rsidR="00004FA1" w:rsidRPr="00EA71CB" w:rsidRDefault="00004FA1" w:rsidP="00011905">
      <w:pPr>
        <w:pStyle w:val="Question"/>
        <w:numPr>
          <w:ilvl w:val="0"/>
          <w:numId w:val="15"/>
        </w:numPr>
        <w:tabs>
          <w:tab w:val="clear" w:pos="-142"/>
        </w:tabs>
        <w:spacing w:before="20"/>
        <w:rPr>
          <w:rFonts w:ascii="Verdana" w:hAnsi="Verdana"/>
        </w:rPr>
      </w:pPr>
      <w:r w:rsidRPr="70FEC009">
        <w:rPr>
          <w:rFonts w:ascii="Verdana" w:hAnsi="Verdana"/>
        </w:rPr>
        <w:t>any prescribed responsibilities performed</w:t>
      </w:r>
    </w:p>
    <w:p w14:paraId="1B618740" w14:textId="77777777" w:rsidR="00004FA1" w:rsidRPr="00EA71CB" w:rsidRDefault="00004FA1" w:rsidP="00004FA1">
      <w:pPr>
        <w:pStyle w:val="Question"/>
        <w:numPr>
          <w:ilvl w:val="0"/>
          <w:numId w:val="15"/>
        </w:numPr>
        <w:tabs>
          <w:tab w:val="clear" w:pos="-142"/>
        </w:tabs>
        <w:spacing w:before="20"/>
        <w:rPr>
          <w:rFonts w:ascii="Verdana" w:hAnsi="Verdana"/>
        </w:rPr>
      </w:pPr>
      <w:r w:rsidRPr="70FEC009">
        <w:rPr>
          <w:rFonts w:ascii="Verdana" w:hAnsi="Verdana"/>
        </w:rPr>
        <w:t>skills knowledge or expertise gained in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1DB0B83E" w14:textId="77777777" w:rsidTr="00E07B03">
        <w:trPr>
          <w:trHeight w:hRule="exact" w:val="1369"/>
        </w:trPr>
        <w:tc>
          <w:tcPr>
            <w:tcW w:w="7088" w:type="dxa"/>
            <w:vAlign w:val="center"/>
          </w:tcPr>
          <w:p w14:paraId="4EE0B5F1"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F98E643"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j</w:t>
      </w:r>
      <w:r w:rsidRPr="00B27110">
        <w:rPr>
          <w:rFonts w:ascii="Verdana" w:hAnsi="Verdana"/>
          <w:b/>
        </w:rPr>
        <w:tab/>
      </w:r>
      <w:r>
        <w:rPr>
          <w:rFonts w:ascii="Verdana" w:hAnsi="Verdana"/>
          <w:b/>
        </w:rPr>
        <w:t>Reason for leaving</w:t>
      </w:r>
    </w:p>
    <w:p w14:paraId="47C6539C"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Resigned</w:t>
      </w:r>
    </w:p>
    <w:p w14:paraId="1E825526" w14:textId="77777777" w:rsidR="001605F4" w:rsidRPr="003C1C0D"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Redundant</w:t>
      </w:r>
    </w:p>
    <w:p w14:paraId="0909659B"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Retired</w:t>
      </w:r>
    </w:p>
    <w:p w14:paraId="488B93C5"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Termination or dismissal</w:t>
      </w:r>
    </w:p>
    <w:p w14:paraId="2DB0C9B4"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End of contract</w:t>
      </w:r>
    </w:p>
    <w:p w14:paraId="7236CFC3"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w:t>
      </w:r>
    </w:p>
    <w:p w14:paraId="3BCD4FB8" w14:textId="77777777" w:rsidR="001605F4" w:rsidRDefault="001605F4" w:rsidP="001605F4">
      <w:pPr>
        <w:pStyle w:val="Question"/>
        <w:rPr>
          <w:rFonts w:ascii="Verdana" w:hAnsi="Verdana"/>
          <w:b/>
        </w:rPr>
      </w:pPr>
      <w:r w:rsidRPr="00B27110">
        <w:rPr>
          <w:rFonts w:ascii="Verdana" w:hAnsi="Verdana"/>
          <w:b/>
        </w:rPr>
        <w:tab/>
      </w:r>
      <w:r w:rsidRPr="00B27110">
        <w:rPr>
          <w:rFonts w:ascii="Verdana" w:hAnsi="Verdana"/>
          <w:b/>
        </w:rPr>
        <w:tab/>
      </w:r>
      <w:r>
        <w:rPr>
          <w:rFonts w:ascii="Verdana" w:hAnsi="Verdana"/>
          <w:b/>
        </w:rPr>
        <w:t>Explain the reason for leaving the employment</w:t>
      </w:r>
    </w:p>
    <w:p w14:paraId="4E7824A1" w14:textId="77777777" w:rsidR="001605F4" w:rsidRPr="008267C6" w:rsidRDefault="001605F4" w:rsidP="001605F4">
      <w:pPr>
        <w:pStyle w:val="Question"/>
        <w:tabs>
          <w:tab w:val="clear" w:pos="-142"/>
        </w:tabs>
        <w:spacing w:before="20"/>
        <w:ind w:firstLine="0"/>
        <w:rPr>
          <w:rFonts w:ascii="Verdana" w:hAnsi="Verdana"/>
          <w:b/>
          <w:bCs/>
        </w:rPr>
      </w:pPr>
      <w:r w:rsidRPr="008267C6">
        <w:rPr>
          <w:rFonts w:ascii="Verdana" w:hAnsi="Verdana"/>
        </w:rPr>
        <w:t>You must fully explain the reason, as this may affect the candidate’s fitness and propriety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1E41ED10" w14:textId="77777777" w:rsidTr="00E07B03">
        <w:trPr>
          <w:trHeight w:hRule="exact" w:val="1068"/>
        </w:trPr>
        <w:tc>
          <w:tcPr>
            <w:tcW w:w="7088" w:type="dxa"/>
            <w:vAlign w:val="center"/>
          </w:tcPr>
          <w:p w14:paraId="722205B5"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2303F79" w14:textId="77777777" w:rsidR="001605F4" w:rsidRDefault="001605F4" w:rsidP="001605F4">
      <w:pPr>
        <w:pStyle w:val="Question"/>
        <w:tabs>
          <w:tab w:val="clear" w:pos="-142"/>
        </w:tabs>
        <w:spacing w:before="20"/>
        <w:ind w:firstLine="0"/>
        <w:rPr>
          <w:rFonts w:ascii="Verdana" w:hAnsi="Verdana"/>
        </w:rPr>
      </w:pPr>
    </w:p>
    <w:p w14:paraId="6FFFFBCA" w14:textId="77777777" w:rsidR="001605F4" w:rsidRDefault="001605F4" w:rsidP="001605F4">
      <w:pPr>
        <w:pStyle w:val="Question"/>
        <w:tabs>
          <w:tab w:val="clear" w:pos="-142"/>
        </w:tabs>
        <w:spacing w:before="20"/>
        <w:ind w:firstLine="0"/>
        <w:rPr>
          <w:rFonts w:ascii="Verdana" w:hAnsi="Verdana"/>
        </w:rPr>
      </w:pPr>
    </w:p>
    <w:p w14:paraId="4A6B77BB" w14:textId="77777777" w:rsidR="001605F4" w:rsidRDefault="001605F4" w:rsidP="001605F4">
      <w:pPr>
        <w:pStyle w:val="Question"/>
        <w:tabs>
          <w:tab w:val="clear" w:pos="-142"/>
        </w:tabs>
        <w:spacing w:before="20"/>
        <w:ind w:firstLine="0"/>
        <w:rPr>
          <w:rFonts w:ascii="Verdana" w:hAnsi="Verdana"/>
        </w:rPr>
      </w:pPr>
    </w:p>
    <w:p w14:paraId="17DD2ACF" w14:textId="77777777" w:rsidR="001605F4" w:rsidRDefault="001605F4" w:rsidP="001605F4">
      <w:pPr>
        <w:pStyle w:val="Question"/>
        <w:tabs>
          <w:tab w:val="clear" w:pos="-142"/>
        </w:tabs>
        <w:spacing w:before="20"/>
        <w:ind w:firstLine="0"/>
        <w:rPr>
          <w:rFonts w:ascii="Verdana" w:hAnsi="Verdana"/>
        </w:rPr>
      </w:pPr>
    </w:p>
    <w:p w14:paraId="1AC013EE" w14:textId="77777777" w:rsidR="001605F4" w:rsidRDefault="001605F4" w:rsidP="001605F4">
      <w:pPr>
        <w:pStyle w:val="Question"/>
        <w:tabs>
          <w:tab w:val="clear" w:pos="-142"/>
        </w:tabs>
        <w:spacing w:before="20"/>
        <w:ind w:firstLine="0"/>
        <w:rPr>
          <w:rFonts w:ascii="Verdana" w:hAnsi="Verdana"/>
        </w:rPr>
      </w:pPr>
    </w:p>
    <w:p w14:paraId="55C944F0" w14:textId="77777777" w:rsidR="001605F4" w:rsidRDefault="001605F4" w:rsidP="001605F4">
      <w:pPr>
        <w:pStyle w:val="Question"/>
        <w:tabs>
          <w:tab w:val="clear" w:pos="-142"/>
        </w:tabs>
        <w:spacing w:before="20"/>
        <w:ind w:firstLine="0"/>
        <w:rPr>
          <w:rFonts w:ascii="Verdana" w:hAnsi="Verdana"/>
        </w:rPr>
      </w:pPr>
    </w:p>
    <w:p w14:paraId="25667CDC" w14:textId="77777777" w:rsidR="001605F4" w:rsidRDefault="001605F4" w:rsidP="001605F4">
      <w:pPr>
        <w:pStyle w:val="Question"/>
        <w:tabs>
          <w:tab w:val="clear" w:pos="-142"/>
        </w:tabs>
        <w:spacing w:before="20"/>
        <w:ind w:firstLine="0"/>
        <w:rPr>
          <w:rFonts w:ascii="Verdana" w:hAnsi="Verdana"/>
        </w:rPr>
      </w:pPr>
    </w:p>
    <w:p w14:paraId="67D0DD4F" w14:textId="77777777" w:rsidR="001605F4" w:rsidRDefault="001605F4" w:rsidP="001605F4">
      <w:pPr>
        <w:pStyle w:val="Question"/>
        <w:tabs>
          <w:tab w:val="clear" w:pos="-142"/>
        </w:tabs>
        <w:spacing w:before="20"/>
        <w:ind w:firstLine="0"/>
        <w:rPr>
          <w:rFonts w:ascii="Verdana" w:hAnsi="Verdana"/>
        </w:rPr>
      </w:pPr>
    </w:p>
    <w:p w14:paraId="52C71449" w14:textId="77777777" w:rsidR="001605F4" w:rsidRDefault="001605F4" w:rsidP="001605F4">
      <w:pPr>
        <w:pStyle w:val="Question"/>
        <w:tabs>
          <w:tab w:val="clear" w:pos="-142"/>
        </w:tabs>
        <w:spacing w:before="20"/>
        <w:ind w:firstLine="0"/>
        <w:rPr>
          <w:rFonts w:ascii="Verdana" w:hAnsi="Verdana"/>
        </w:rPr>
      </w:pPr>
    </w:p>
    <w:p w14:paraId="3A6226A3" w14:textId="77777777" w:rsidR="001605F4" w:rsidRDefault="001605F4" w:rsidP="001605F4">
      <w:pPr>
        <w:pStyle w:val="Question"/>
        <w:tabs>
          <w:tab w:val="clear" w:pos="-142"/>
        </w:tabs>
        <w:spacing w:before="20"/>
        <w:ind w:firstLine="0"/>
        <w:rPr>
          <w:rFonts w:ascii="Verdana" w:hAnsi="Verdana"/>
        </w:rPr>
      </w:pPr>
    </w:p>
    <w:p w14:paraId="62710731" w14:textId="77777777" w:rsidR="001605F4" w:rsidRDefault="001605F4" w:rsidP="001605F4">
      <w:pPr>
        <w:pStyle w:val="Question"/>
        <w:tabs>
          <w:tab w:val="clear" w:pos="-142"/>
        </w:tabs>
        <w:spacing w:before="20"/>
        <w:ind w:firstLine="0"/>
        <w:rPr>
          <w:rFonts w:ascii="Verdana" w:hAnsi="Verdana"/>
        </w:rPr>
      </w:pPr>
    </w:p>
    <w:p w14:paraId="0912339A" w14:textId="77777777" w:rsidR="00F60C4E" w:rsidRPr="00E64128" w:rsidRDefault="00F60C4E" w:rsidP="00E64128">
      <w:pPr>
        <w:pStyle w:val="Question"/>
        <w:tabs>
          <w:tab w:val="clear" w:pos="-142"/>
        </w:tabs>
        <w:spacing w:before="20"/>
        <w:ind w:firstLine="0"/>
        <w:rPr>
          <w:rFonts w:ascii="Verdana" w:hAnsi="Verdana"/>
        </w:rPr>
        <w:sectPr w:rsidR="00F60C4E" w:rsidRPr="00E64128" w:rsidSect="00511E6E">
          <w:pgSz w:w="11901" w:h="16846" w:code="9"/>
          <w:pgMar w:top="851" w:right="680" w:bottom="907" w:left="3402" w:header="567" w:footer="482" w:gutter="0"/>
          <w:pgNumType w:chapStyle="1"/>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76049D" w:rsidRPr="00EB352E" w14:paraId="35319B5A" w14:textId="77777777" w:rsidTr="00105DD0">
        <w:trPr>
          <w:trHeight w:hRule="exact" w:val="862"/>
        </w:trPr>
        <w:tc>
          <w:tcPr>
            <w:tcW w:w="2268" w:type="dxa"/>
            <w:shd w:val="clear" w:color="auto" w:fill="701B45"/>
            <w:vAlign w:val="center"/>
          </w:tcPr>
          <w:p w14:paraId="638CE7AA" w14:textId="7960F071" w:rsidR="0076049D" w:rsidRPr="00EB352E" w:rsidRDefault="0076049D" w:rsidP="00105DD0">
            <w:pPr>
              <w:pStyle w:val="Sectionheading"/>
              <w:tabs>
                <w:tab w:val="right" w:pos="-142"/>
              </w:tabs>
              <w:spacing w:before="0"/>
              <w:ind w:right="142"/>
              <w:jc w:val="right"/>
              <w:rPr>
                <w:rFonts w:ascii="Verdana" w:hAnsi="Verdana"/>
                <w:sz w:val="32"/>
              </w:rPr>
            </w:pPr>
            <w:r>
              <w:rPr>
                <w:rFonts w:ascii="Verdana" w:hAnsi="Verdana"/>
              </w:rPr>
              <w:lastRenderedPageBreak/>
              <w:t>10</w:t>
            </w:r>
          </w:p>
        </w:tc>
        <w:tc>
          <w:tcPr>
            <w:tcW w:w="7825" w:type="dxa"/>
            <w:shd w:val="clear" w:color="auto" w:fill="701B45"/>
            <w:vAlign w:val="center"/>
          </w:tcPr>
          <w:p w14:paraId="2FA056E0" w14:textId="77777777" w:rsidR="0076049D" w:rsidRPr="00EB352E" w:rsidRDefault="0076049D" w:rsidP="00105DD0">
            <w:pPr>
              <w:pStyle w:val="Sectionheading"/>
              <w:spacing w:before="0"/>
              <w:rPr>
                <w:rFonts w:ascii="Verdana" w:hAnsi="Verdana"/>
              </w:rPr>
            </w:pPr>
            <w:r>
              <w:rPr>
                <w:rFonts w:ascii="Verdana" w:hAnsi="Verdana"/>
              </w:rPr>
              <w:t>Assessment of the candidate</w:t>
            </w:r>
          </w:p>
        </w:tc>
      </w:tr>
    </w:tbl>
    <w:p w14:paraId="1CA708BB" w14:textId="77777777" w:rsidR="00F2575E" w:rsidRDefault="00F2575E" w:rsidP="00BA60BC">
      <w:pPr>
        <w:pStyle w:val="Question"/>
        <w:tabs>
          <w:tab w:val="clear" w:pos="-142"/>
        </w:tabs>
        <w:spacing w:before="20"/>
        <w:ind w:firstLine="0"/>
        <w:rPr>
          <w:rFonts w:ascii="Verdana" w:hAnsi="Verdana" w:cs="Segoe UI"/>
          <w:color w:val="1B0711"/>
        </w:rPr>
      </w:pPr>
    </w:p>
    <w:p w14:paraId="61F64610" w14:textId="0A7DF184" w:rsidR="00BA60BC" w:rsidRPr="00BA60BC" w:rsidRDefault="00BA60BC" w:rsidP="00BA60BC">
      <w:pPr>
        <w:pStyle w:val="Question"/>
        <w:tabs>
          <w:tab w:val="clear" w:pos="-142"/>
        </w:tabs>
        <w:spacing w:before="20"/>
        <w:ind w:firstLine="0"/>
        <w:rPr>
          <w:rFonts w:ascii="Verdana" w:hAnsi="Verdana"/>
        </w:rPr>
      </w:pPr>
      <w:r w:rsidRPr="00F2575E">
        <w:rPr>
          <w:rFonts w:ascii="Verdana" w:hAnsi="Verdana" w:cs="Segoe UI"/>
          <w:color w:val="1B0711"/>
        </w:rPr>
        <w:t>All directorships, as described in the </w:t>
      </w:r>
      <w:hyperlink r:id="rId36" w:tgtFrame="_blank" w:history="1">
        <w:r w:rsidRPr="00F2575E">
          <w:rPr>
            <w:rStyle w:val="Hyperlink"/>
            <w:rFonts w:ascii="Verdana" w:hAnsi="Verdana" w:cs="Segoe UI"/>
            <w:color w:val="94285F"/>
          </w:rPr>
          <w:t>FCA glossary</w:t>
        </w:r>
      </w:hyperlink>
      <w:r w:rsidRPr="00F2575E">
        <w:rPr>
          <w:rFonts w:ascii="Verdana" w:hAnsi="Verdana" w:cs="Segoe UI"/>
          <w:color w:val="1B0711"/>
        </w:rPr>
        <w:t xml:space="preserve">, that have been held </w:t>
      </w:r>
      <w:r w:rsidRPr="00F2575E">
        <w:rPr>
          <w:rFonts w:ascii="Verdana" w:hAnsi="Verdana"/>
        </w:rPr>
        <w:t>within the last</w:t>
      </w:r>
      <w:r w:rsidRPr="00BA60BC">
        <w:rPr>
          <w:rFonts w:ascii="Verdana" w:hAnsi="Verdana"/>
        </w:rPr>
        <w:t xml:space="preserve"> 10 years must be declared.</w:t>
      </w:r>
    </w:p>
    <w:p w14:paraId="3FEAB7D8" w14:textId="77777777" w:rsidR="00BA60BC" w:rsidRPr="00BA60BC" w:rsidRDefault="00BA60BC" w:rsidP="00BA60BC">
      <w:pPr>
        <w:pStyle w:val="Question"/>
        <w:tabs>
          <w:tab w:val="clear" w:pos="-142"/>
        </w:tabs>
        <w:spacing w:before="20"/>
        <w:ind w:firstLine="0"/>
        <w:rPr>
          <w:rFonts w:ascii="Verdana" w:hAnsi="Verdana"/>
        </w:rPr>
      </w:pPr>
      <w:r w:rsidRPr="00BA60BC">
        <w:rPr>
          <w:rFonts w:ascii="Verdana" w:hAnsi="Verdana"/>
        </w:rPr>
        <w:t>If multiple directorships are held at the same time, you must ensure that all relationships are disclosed. You should also provide a breakdown of the time committed to each directorship.</w:t>
      </w:r>
    </w:p>
    <w:p w14:paraId="4B21AC94" w14:textId="0BE19690" w:rsidR="0076049D" w:rsidRDefault="0076049D" w:rsidP="0076049D">
      <w:pPr>
        <w:pStyle w:val="Question"/>
        <w:rPr>
          <w:rFonts w:ascii="Verdana" w:hAnsi="Verdana"/>
          <w:b/>
        </w:rPr>
      </w:pPr>
      <w:r w:rsidRPr="00B27110">
        <w:rPr>
          <w:rFonts w:ascii="Verdana" w:hAnsi="Verdana"/>
          <w:b/>
        </w:rPr>
        <w:tab/>
      </w:r>
      <w:r>
        <w:rPr>
          <w:rFonts w:ascii="Verdana" w:hAnsi="Verdana"/>
          <w:b/>
        </w:rPr>
        <w:t>10</w:t>
      </w:r>
      <w:r w:rsidRPr="00B27110">
        <w:rPr>
          <w:rFonts w:ascii="Verdana" w:hAnsi="Verdana"/>
          <w:b/>
        </w:rPr>
        <w:t>.1</w:t>
      </w:r>
      <w:r w:rsidRPr="00B27110">
        <w:rPr>
          <w:rFonts w:ascii="Verdana" w:hAnsi="Verdana"/>
          <w:b/>
        </w:rPr>
        <w:tab/>
      </w:r>
      <w:r>
        <w:rPr>
          <w:rFonts w:ascii="Verdana" w:hAnsi="Verdana"/>
          <w:b/>
        </w:rPr>
        <w:t>Has the candidate held any directorships in the last 10 years, including any current directorships?</w:t>
      </w:r>
    </w:p>
    <w:p w14:paraId="65E67E48" w14:textId="77777777" w:rsidR="0076049D" w:rsidRDefault="0076049D" w:rsidP="007604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details below</w:t>
      </w:r>
    </w:p>
    <w:p w14:paraId="56878C29" w14:textId="77777777" w:rsidR="0076049D" w:rsidRDefault="0076049D" w:rsidP="0076049D">
      <w:pPr>
        <w:pStyle w:val="Question"/>
        <w:tabs>
          <w:tab w:val="clear" w:pos="-142"/>
          <w:tab w:val="center" w:pos="3544"/>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Pr>
          <w:rFonts w:ascii="Verdana" w:hAnsi="Verdana"/>
        </w:rPr>
        <w:t>Continue to Question 10.2</w:t>
      </w:r>
    </w:p>
    <w:tbl>
      <w:tblPr>
        <w:tblStyle w:val="TableGrid"/>
        <w:tblW w:w="10348" w:type="dxa"/>
        <w:tblInd w:w="-2160" w:type="dxa"/>
        <w:tblLayout w:type="fixed"/>
        <w:tblLook w:val="04A0" w:firstRow="1" w:lastRow="0" w:firstColumn="1" w:lastColumn="0" w:noHBand="0" w:noVBand="1"/>
      </w:tblPr>
      <w:tblGrid>
        <w:gridCol w:w="1559"/>
        <w:gridCol w:w="1560"/>
        <w:gridCol w:w="1701"/>
        <w:gridCol w:w="1559"/>
        <w:gridCol w:w="1559"/>
        <w:gridCol w:w="2410"/>
      </w:tblGrid>
      <w:tr w:rsidR="00B73A79" w14:paraId="279CEF96" w14:textId="747A95B1" w:rsidTr="007338A8">
        <w:tc>
          <w:tcPr>
            <w:tcW w:w="1559" w:type="dxa"/>
            <w:shd w:val="clear" w:color="auto" w:fill="D9D9D9" w:themeFill="background1" w:themeFillShade="D9"/>
          </w:tcPr>
          <w:p w14:paraId="2918F256" w14:textId="77777777" w:rsidR="00B73A79" w:rsidRDefault="00B73A79" w:rsidP="00105DD0">
            <w:pPr>
              <w:pStyle w:val="Question"/>
              <w:ind w:right="149" w:firstLine="0"/>
              <w:rPr>
                <w:rFonts w:ascii="Verdana" w:hAnsi="Verdana"/>
                <w:b/>
              </w:rPr>
            </w:pPr>
            <w:r>
              <w:rPr>
                <w:rFonts w:ascii="Verdana" w:hAnsi="Verdana"/>
                <w:b/>
              </w:rPr>
              <w:t xml:space="preserve">Name of firm </w:t>
            </w:r>
          </w:p>
        </w:tc>
        <w:tc>
          <w:tcPr>
            <w:tcW w:w="1560" w:type="dxa"/>
            <w:shd w:val="clear" w:color="auto" w:fill="D9D9D9" w:themeFill="background1" w:themeFillShade="D9"/>
          </w:tcPr>
          <w:p w14:paraId="3D15A73B" w14:textId="77777777" w:rsidR="00B73A79" w:rsidRDefault="00B73A79" w:rsidP="00105DD0">
            <w:pPr>
              <w:pStyle w:val="Question"/>
              <w:ind w:right="0" w:firstLine="0"/>
              <w:rPr>
                <w:rFonts w:ascii="Verdana" w:hAnsi="Verdana"/>
                <w:b/>
              </w:rPr>
            </w:pPr>
            <w:r>
              <w:rPr>
                <w:rFonts w:ascii="Verdana" w:hAnsi="Verdana"/>
                <w:b/>
              </w:rPr>
              <w:t>Nature of business</w:t>
            </w:r>
          </w:p>
        </w:tc>
        <w:tc>
          <w:tcPr>
            <w:tcW w:w="1701" w:type="dxa"/>
            <w:shd w:val="clear" w:color="auto" w:fill="D9D9D9" w:themeFill="background1" w:themeFillShade="D9"/>
          </w:tcPr>
          <w:p w14:paraId="02BD620C" w14:textId="77777777" w:rsidR="00B73A79" w:rsidRDefault="00B73A79" w:rsidP="00105DD0">
            <w:pPr>
              <w:pStyle w:val="Question"/>
              <w:ind w:right="285" w:firstLine="0"/>
              <w:rPr>
                <w:rFonts w:ascii="Verdana" w:hAnsi="Verdana"/>
                <w:b/>
              </w:rPr>
            </w:pPr>
            <w:r>
              <w:rPr>
                <w:rFonts w:ascii="Verdana" w:hAnsi="Verdana"/>
                <w:b/>
              </w:rPr>
              <w:t>Country of incorporation</w:t>
            </w:r>
          </w:p>
        </w:tc>
        <w:tc>
          <w:tcPr>
            <w:tcW w:w="1559" w:type="dxa"/>
            <w:shd w:val="clear" w:color="auto" w:fill="D9D9D9" w:themeFill="background1" w:themeFillShade="D9"/>
          </w:tcPr>
          <w:p w14:paraId="36671125" w14:textId="47606DC9" w:rsidR="00B73A79" w:rsidRDefault="00B73A79" w:rsidP="00105DD0">
            <w:pPr>
              <w:pStyle w:val="Question"/>
              <w:ind w:right="0" w:firstLine="0"/>
              <w:rPr>
                <w:rFonts w:ascii="Verdana" w:hAnsi="Verdana"/>
                <w:b/>
              </w:rPr>
            </w:pPr>
            <w:r>
              <w:rPr>
                <w:rFonts w:ascii="Verdana" w:hAnsi="Verdana"/>
                <w:b/>
              </w:rPr>
              <w:t xml:space="preserve">Date </w:t>
            </w:r>
            <w:r w:rsidR="00987EBC">
              <w:rPr>
                <w:rFonts w:ascii="Verdana" w:hAnsi="Verdana"/>
                <w:b/>
              </w:rPr>
              <w:t xml:space="preserve">the </w:t>
            </w:r>
            <w:r>
              <w:rPr>
                <w:rFonts w:ascii="Verdana" w:hAnsi="Verdana"/>
                <w:b/>
              </w:rPr>
              <w:t>directorship started</w:t>
            </w:r>
            <w:r w:rsidRPr="003926D1">
              <w:rPr>
                <w:rFonts w:ascii="Verdana" w:hAnsi="Verdana"/>
                <w:bCs/>
              </w:rPr>
              <w:br/>
              <w:t>For example, 14 3 1995</w:t>
            </w:r>
          </w:p>
        </w:tc>
        <w:tc>
          <w:tcPr>
            <w:tcW w:w="1559" w:type="dxa"/>
            <w:shd w:val="clear" w:color="auto" w:fill="D9D9D9" w:themeFill="background1" w:themeFillShade="D9"/>
          </w:tcPr>
          <w:p w14:paraId="2B09876B" w14:textId="727F2DBD" w:rsidR="00B73A79" w:rsidRDefault="00B73A79" w:rsidP="00C83484">
            <w:pPr>
              <w:pStyle w:val="Question"/>
              <w:ind w:right="0" w:firstLine="0"/>
              <w:rPr>
                <w:rFonts w:ascii="Verdana" w:hAnsi="Verdana"/>
                <w:b/>
              </w:rPr>
            </w:pPr>
            <w:r>
              <w:rPr>
                <w:rFonts w:ascii="Verdana" w:hAnsi="Verdana"/>
                <w:b/>
              </w:rPr>
              <w:t>Date the directorship ended</w:t>
            </w:r>
            <w:r>
              <w:rPr>
                <w:rFonts w:ascii="Verdana" w:hAnsi="Verdana"/>
                <w:b/>
              </w:rPr>
              <w:br/>
            </w:r>
            <w:r w:rsidRPr="003926D1">
              <w:rPr>
                <w:rFonts w:ascii="Verdana" w:hAnsi="Verdana"/>
                <w:bCs/>
              </w:rPr>
              <w:t>For example, 14 3 1995</w:t>
            </w:r>
            <w:r>
              <w:rPr>
                <w:rFonts w:ascii="Verdana" w:hAnsi="Verdana"/>
                <w:b/>
              </w:rPr>
              <w:br/>
            </w:r>
            <w:r w:rsidRPr="00237EAF">
              <w:rPr>
                <w:rFonts w:ascii="Verdana" w:hAnsi="Verdana"/>
                <w:bCs/>
              </w:rPr>
              <w:t>Leave blank if not end date</w:t>
            </w:r>
          </w:p>
        </w:tc>
        <w:tc>
          <w:tcPr>
            <w:tcW w:w="2410" w:type="dxa"/>
            <w:shd w:val="clear" w:color="auto" w:fill="D9D9D9" w:themeFill="background1" w:themeFillShade="D9"/>
          </w:tcPr>
          <w:p w14:paraId="1DCD9DC4" w14:textId="1F95123E" w:rsidR="00B73A79" w:rsidRDefault="00B73A79" w:rsidP="00861310">
            <w:pPr>
              <w:pStyle w:val="Question"/>
              <w:ind w:right="787" w:firstLine="0"/>
              <w:rPr>
                <w:rFonts w:ascii="Verdana" w:hAnsi="Verdana"/>
                <w:b/>
              </w:rPr>
            </w:pPr>
            <w:r>
              <w:rPr>
                <w:rFonts w:ascii="Verdana" w:hAnsi="Verdana"/>
                <w:b/>
              </w:rPr>
              <w:t>If no end date, provide a breakdown of time spent each month and year in this role.</w:t>
            </w:r>
          </w:p>
        </w:tc>
      </w:tr>
      <w:tr w:rsidR="00B73A79" w14:paraId="06282CA5" w14:textId="72E6F8A6" w:rsidTr="00861310">
        <w:tc>
          <w:tcPr>
            <w:tcW w:w="1559" w:type="dxa"/>
          </w:tcPr>
          <w:p w14:paraId="4AA00D8E"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7934E609"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D69E538"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28BA295"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21E9171B"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21DDE840" w14:textId="6FBF3920"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79E1CF37" w14:textId="65AB7DEB" w:rsidTr="00861310">
        <w:tc>
          <w:tcPr>
            <w:tcW w:w="1559" w:type="dxa"/>
          </w:tcPr>
          <w:p w14:paraId="4E457482"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59936C67"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7B288B5"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73340B3"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3445EEAA"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7F0A9029" w14:textId="15FF7777"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44DE2B24" w14:textId="09B879F1" w:rsidTr="00861310">
        <w:tc>
          <w:tcPr>
            <w:tcW w:w="1559" w:type="dxa"/>
          </w:tcPr>
          <w:p w14:paraId="66D75A8D"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6EB9D0E0"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698F12AA"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30CBF62D"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1BAFDDD6"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052AB7CB" w14:textId="0496C702"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69748734" w14:textId="73DA0B35" w:rsidTr="00861310">
        <w:tc>
          <w:tcPr>
            <w:tcW w:w="1559" w:type="dxa"/>
          </w:tcPr>
          <w:p w14:paraId="1A29DA19"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52A0B8A3"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AD830F5"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52DB2ED9"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3DA120CF"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0EECF34F" w14:textId="275D42BD"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7F73610E" w14:textId="24DD3A07" w:rsidTr="00861310">
        <w:tc>
          <w:tcPr>
            <w:tcW w:w="1559" w:type="dxa"/>
          </w:tcPr>
          <w:p w14:paraId="3673C636"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1287C3D0"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D6FACE5"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4048BF15"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41D76611"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5607D77D" w14:textId="3FD60A2D"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458F8CED" w14:textId="674A1C7F" w:rsidTr="00861310">
        <w:tc>
          <w:tcPr>
            <w:tcW w:w="1559" w:type="dxa"/>
          </w:tcPr>
          <w:p w14:paraId="085F4FD9"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4B86F1C0"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12F53C41"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515337F"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79657D94"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213431B8" w14:textId="11513F0F"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0BE3F4AD" w14:textId="095C4235" w:rsidTr="00861310">
        <w:tc>
          <w:tcPr>
            <w:tcW w:w="1559" w:type="dxa"/>
          </w:tcPr>
          <w:p w14:paraId="2F1E4B2C"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3836A01D"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2A95D2A"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5667EBEC"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BD2AA81"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336498D0" w14:textId="74ECECB3"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01779204" w14:textId="06BAAD3D" w:rsidTr="00861310">
        <w:tc>
          <w:tcPr>
            <w:tcW w:w="1559" w:type="dxa"/>
          </w:tcPr>
          <w:p w14:paraId="432E5435"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63615A68"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8D629DD"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3B10D435"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0FA9D5B1"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4294AC37" w14:textId="40418F74"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33C5F2A2" w14:textId="44D68AD2" w:rsidTr="00861310">
        <w:tc>
          <w:tcPr>
            <w:tcW w:w="1559" w:type="dxa"/>
          </w:tcPr>
          <w:p w14:paraId="63294518"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414C98EA"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2931D3A"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50D51A34"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1A5B1875"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75987613" w14:textId="2E293BDE"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2E5548FA" w14:textId="55D46D97" w:rsidTr="00861310">
        <w:tc>
          <w:tcPr>
            <w:tcW w:w="1559" w:type="dxa"/>
          </w:tcPr>
          <w:p w14:paraId="4BF9F82F"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4FB2F9EA"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02A73DB"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17AB56FA"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23347410"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517D241A" w14:textId="7EEA8E9C"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44093C91" w14:textId="0B004A7C" w:rsidTr="00861310">
        <w:tc>
          <w:tcPr>
            <w:tcW w:w="1559" w:type="dxa"/>
          </w:tcPr>
          <w:p w14:paraId="18DD7D62"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041FD4EC"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4381DAD"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07D75BAE"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BE4CFEA"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25363ED5" w14:textId="076DE425"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0E5644C0" w14:textId="33AFA72B" w:rsidTr="00861310">
        <w:tc>
          <w:tcPr>
            <w:tcW w:w="1559" w:type="dxa"/>
          </w:tcPr>
          <w:p w14:paraId="31656A8E"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1AB5A84C"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60635DD"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774D3959"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89DF1E8"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74ACED17" w14:textId="1DD62175"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1E1A231A" w14:textId="4D1BF26E" w:rsidTr="00861310">
        <w:tc>
          <w:tcPr>
            <w:tcW w:w="1559" w:type="dxa"/>
          </w:tcPr>
          <w:p w14:paraId="1E9829B5"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4E84C1D2"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60C708D"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3646B434"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517C06B5"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44303FCD" w14:textId="3ACE39F4"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273A16EB" w14:textId="0EEDA29B" w:rsidTr="00861310">
        <w:tc>
          <w:tcPr>
            <w:tcW w:w="1559" w:type="dxa"/>
          </w:tcPr>
          <w:p w14:paraId="6BC14BA6"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718009C6"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803F57A"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2AED2F99"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847D819"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4D83E010" w14:textId="1492252D"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02A2E2DC" w14:textId="1115AC3A" w:rsidTr="00861310">
        <w:tc>
          <w:tcPr>
            <w:tcW w:w="1559" w:type="dxa"/>
          </w:tcPr>
          <w:p w14:paraId="7A8DF50F"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32FF296D"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1E50083"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495140C3"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4D2E41E6"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077CDC5B" w14:textId="45A8F987"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0FEFF693" w14:textId="75BD72FA" w:rsidTr="00861310">
        <w:tc>
          <w:tcPr>
            <w:tcW w:w="1559" w:type="dxa"/>
          </w:tcPr>
          <w:p w14:paraId="3DE5BE48"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31C19804"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6AF1A359"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53147BA0"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53D79159"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7FF0D854" w14:textId="7E798323"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1249D5E8" w14:textId="355542F5" w:rsidTr="00861310">
        <w:tc>
          <w:tcPr>
            <w:tcW w:w="1559" w:type="dxa"/>
          </w:tcPr>
          <w:p w14:paraId="03D326D2"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5684E95B"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3F92233"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47A1C5B6"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242AA006"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22F691E3" w14:textId="16A8C06A"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71B5A3E1" w14:textId="678424E0" w:rsidTr="00861310">
        <w:tc>
          <w:tcPr>
            <w:tcW w:w="1559" w:type="dxa"/>
          </w:tcPr>
          <w:p w14:paraId="359FE2F3"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51D24A8F"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B833854"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4414A2F7"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6BCBD43"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5387A5BA" w14:textId="62EA6F28"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bl>
    <w:p w14:paraId="7502013B" w14:textId="77777777" w:rsidR="0076049D" w:rsidRDefault="0076049D" w:rsidP="0076049D">
      <w:pPr>
        <w:rPr>
          <w:rFonts w:ascii="Verdana" w:eastAsia="Times New Roman" w:hAnsi="Verdana" w:cs="Times New Roman"/>
          <w:b/>
          <w:sz w:val="18"/>
          <w:szCs w:val="20"/>
          <w:lang w:eastAsia="en-GB"/>
        </w:rPr>
      </w:pPr>
      <w:r>
        <w:rPr>
          <w:rFonts w:ascii="Verdana" w:hAnsi="Verdana"/>
          <w:b/>
        </w:rPr>
        <w:br w:type="page"/>
      </w:r>
    </w:p>
    <w:p w14:paraId="68F61C35" w14:textId="77777777" w:rsidR="0076049D" w:rsidRPr="003C61C8" w:rsidRDefault="0076049D" w:rsidP="0076049D">
      <w:pPr>
        <w:pStyle w:val="Question"/>
        <w:rPr>
          <w:rFonts w:ascii="Verdana" w:hAnsi="Verdana"/>
        </w:rPr>
      </w:pPr>
      <w:r>
        <w:rPr>
          <w:rFonts w:ascii="Verdana" w:hAnsi="Verdana"/>
          <w:b/>
        </w:rPr>
        <w:lastRenderedPageBreak/>
        <w:tab/>
        <w:t>10</w:t>
      </w:r>
      <w:r w:rsidRPr="00B27110">
        <w:rPr>
          <w:rFonts w:ascii="Verdana" w:hAnsi="Verdana"/>
          <w:b/>
        </w:rPr>
        <w:t>.</w:t>
      </w:r>
      <w:r>
        <w:rPr>
          <w:rFonts w:ascii="Verdana" w:hAnsi="Verdana"/>
          <w:b/>
        </w:rPr>
        <w:t>2</w:t>
      </w:r>
      <w:r w:rsidRPr="00B27110">
        <w:rPr>
          <w:rFonts w:ascii="Verdana" w:hAnsi="Verdana"/>
          <w:b/>
        </w:rPr>
        <w:tab/>
      </w:r>
      <w:r>
        <w:rPr>
          <w:rFonts w:ascii="Verdana" w:hAnsi="Verdana"/>
          <w:b/>
        </w:rPr>
        <w:t xml:space="preserve">Describe the role the candidate will be undertaking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76049D" w:rsidRPr="003C61C8" w14:paraId="0AF53F5F" w14:textId="77777777" w:rsidTr="00105DD0">
        <w:trPr>
          <w:trHeight w:val="1167"/>
        </w:trPr>
        <w:tc>
          <w:tcPr>
            <w:tcW w:w="6804" w:type="dxa"/>
          </w:tcPr>
          <w:p w14:paraId="44A50D1F" w14:textId="77777777" w:rsidR="0076049D" w:rsidRPr="003C61C8" w:rsidRDefault="0076049D" w:rsidP="00105DD0">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7D8CE292" w14:textId="77777777" w:rsidR="0076049D" w:rsidRDefault="0076049D" w:rsidP="0076049D">
      <w:pPr>
        <w:pStyle w:val="Question"/>
        <w:rPr>
          <w:rFonts w:ascii="Verdana" w:hAnsi="Verdana"/>
          <w:b/>
        </w:rPr>
      </w:pPr>
      <w:r w:rsidRPr="00B27110">
        <w:rPr>
          <w:rFonts w:ascii="Verdana" w:hAnsi="Verdana"/>
          <w:b/>
        </w:rPr>
        <w:tab/>
      </w:r>
      <w:r>
        <w:rPr>
          <w:rFonts w:ascii="Verdana" w:hAnsi="Verdana"/>
          <w:b/>
        </w:rPr>
        <w:t>10</w:t>
      </w:r>
      <w:r w:rsidRPr="00B27110">
        <w:rPr>
          <w:rFonts w:ascii="Verdana" w:hAnsi="Verdana"/>
          <w:b/>
        </w:rPr>
        <w:t>.</w:t>
      </w:r>
      <w:r>
        <w:rPr>
          <w:rFonts w:ascii="Verdana" w:hAnsi="Verdana"/>
          <w:b/>
        </w:rPr>
        <w:t>3</w:t>
      </w:r>
      <w:r w:rsidRPr="00B27110">
        <w:rPr>
          <w:rFonts w:ascii="Verdana" w:hAnsi="Verdana"/>
          <w:b/>
        </w:rPr>
        <w:tab/>
      </w:r>
      <w:r>
        <w:rPr>
          <w:rFonts w:ascii="Verdana" w:hAnsi="Verdana"/>
          <w:b/>
        </w:rPr>
        <w:t>Explain how the candidate is competent and capable to carry out the senior management functions or controlled functions applied for</w:t>
      </w:r>
    </w:p>
    <w:p w14:paraId="20DCEAAF" w14:textId="77777777" w:rsidR="0076049D" w:rsidRDefault="0076049D" w:rsidP="0076049D">
      <w:pPr>
        <w:pStyle w:val="Question"/>
        <w:tabs>
          <w:tab w:val="clear" w:pos="-142"/>
        </w:tabs>
        <w:spacing w:before="20"/>
        <w:ind w:firstLine="0"/>
        <w:rPr>
          <w:rFonts w:ascii="Verdana" w:hAnsi="Verdana"/>
        </w:rPr>
      </w:pPr>
      <w:r>
        <w:rPr>
          <w:rFonts w:ascii="Verdana" w:hAnsi="Verdana"/>
        </w:rPr>
        <w:t xml:space="preserve">Describe how their competency has been assessed and demonstrate how they are suitable and competent for the roles and its responsibilities. </w:t>
      </w:r>
    </w:p>
    <w:p w14:paraId="562407ED" w14:textId="77777777" w:rsidR="0076049D" w:rsidRDefault="0076049D" w:rsidP="0076049D">
      <w:pPr>
        <w:pStyle w:val="Question"/>
        <w:tabs>
          <w:tab w:val="clear" w:pos="-142"/>
        </w:tabs>
        <w:spacing w:before="20"/>
        <w:ind w:firstLine="0"/>
        <w:rPr>
          <w:rFonts w:ascii="Verdana" w:hAnsi="Verdana"/>
        </w:rPr>
      </w:pPr>
      <w:r>
        <w:rPr>
          <w:rFonts w:ascii="Verdana" w:hAnsi="Verdana"/>
        </w:rPr>
        <w:t>Consider their continuous professional development, professional qualifications and any ongoing development.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76049D" w:rsidRPr="003C61C8" w14:paraId="1E8C2AC9" w14:textId="77777777" w:rsidTr="00105DD0">
        <w:trPr>
          <w:trHeight w:val="1167"/>
        </w:trPr>
        <w:tc>
          <w:tcPr>
            <w:tcW w:w="6804" w:type="dxa"/>
          </w:tcPr>
          <w:p w14:paraId="3F50EC75" w14:textId="77777777" w:rsidR="0076049D" w:rsidRPr="003C61C8" w:rsidRDefault="0076049D" w:rsidP="00105DD0">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0252122D" w14:textId="77777777" w:rsidR="0076049D" w:rsidRDefault="0076049D" w:rsidP="0076049D">
      <w:pPr>
        <w:pStyle w:val="Question"/>
        <w:rPr>
          <w:rFonts w:ascii="Verdana" w:hAnsi="Verdana"/>
          <w:b/>
        </w:rPr>
      </w:pPr>
      <w:r w:rsidRPr="00B27110">
        <w:rPr>
          <w:rFonts w:ascii="Verdana" w:hAnsi="Verdana"/>
          <w:b/>
        </w:rPr>
        <w:tab/>
      </w:r>
      <w:r>
        <w:rPr>
          <w:rFonts w:ascii="Verdana" w:hAnsi="Verdana"/>
          <w:b/>
        </w:rPr>
        <w:t>10.4</w:t>
      </w:r>
      <w:r w:rsidRPr="00B27110">
        <w:rPr>
          <w:rFonts w:ascii="Verdana" w:hAnsi="Verdana"/>
          <w:b/>
        </w:rPr>
        <w:tab/>
      </w:r>
      <w:r>
        <w:rPr>
          <w:rFonts w:ascii="Verdana" w:hAnsi="Verdana"/>
          <w:b/>
        </w:rPr>
        <w:t>Provide full details of how the appointment was agreed</w:t>
      </w:r>
    </w:p>
    <w:p w14:paraId="219001D2" w14:textId="77777777" w:rsidR="0076049D" w:rsidRPr="003C61C8" w:rsidRDefault="0076049D" w:rsidP="0076049D">
      <w:pPr>
        <w:pStyle w:val="Question"/>
        <w:tabs>
          <w:tab w:val="clear" w:pos="-142"/>
        </w:tabs>
        <w:spacing w:before="20"/>
        <w:ind w:firstLine="0"/>
        <w:rPr>
          <w:rFonts w:ascii="Verdana" w:hAnsi="Verdana"/>
        </w:rPr>
      </w:pPr>
      <w:r>
        <w:rPr>
          <w:rFonts w:ascii="Verdana" w:hAnsi="Verdana"/>
        </w:rPr>
        <w:t>Include details of any discussions at governing body level if this applies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76049D" w:rsidRPr="003C61C8" w14:paraId="743A3ACC" w14:textId="77777777" w:rsidTr="00105DD0">
        <w:trPr>
          <w:trHeight w:val="1167"/>
        </w:trPr>
        <w:tc>
          <w:tcPr>
            <w:tcW w:w="6804" w:type="dxa"/>
          </w:tcPr>
          <w:p w14:paraId="2CA294FB" w14:textId="77777777" w:rsidR="0076049D" w:rsidRPr="003C61C8" w:rsidRDefault="0076049D" w:rsidP="00105DD0">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78EE873D" w14:textId="77777777" w:rsidR="0076049D" w:rsidRDefault="0076049D" w:rsidP="0076049D">
      <w:pPr>
        <w:pStyle w:val="Question"/>
        <w:rPr>
          <w:rFonts w:ascii="Verdana" w:hAnsi="Verdana"/>
          <w:b/>
        </w:rPr>
      </w:pPr>
      <w:r w:rsidRPr="00B27110">
        <w:rPr>
          <w:rFonts w:ascii="Verdana" w:hAnsi="Verdana"/>
          <w:b/>
        </w:rPr>
        <w:tab/>
      </w:r>
      <w:r>
        <w:rPr>
          <w:rFonts w:ascii="Verdana" w:hAnsi="Verdana"/>
          <w:b/>
        </w:rPr>
        <w:t>10.5</w:t>
      </w:r>
      <w:r w:rsidRPr="00B27110">
        <w:rPr>
          <w:rFonts w:ascii="Verdana" w:hAnsi="Verdana"/>
          <w:b/>
        </w:rPr>
        <w:tab/>
      </w:r>
      <w:r>
        <w:rPr>
          <w:rFonts w:ascii="Verdana" w:hAnsi="Verdana"/>
          <w:b/>
        </w:rPr>
        <w:t>Provide a breakdown of time spent on activities for the role the candidate has applied for</w:t>
      </w:r>
    </w:p>
    <w:p w14:paraId="71C714FC" w14:textId="77777777" w:rsidR="0076049D" w:rsidRPr="003C61C8" w:rsidRDefault="0076049D" w:rsidP="0076049D">
      <w:pPr>
        <w:pStyle w:val="Question"/>
        <w:tabs>
          <w:tab w:val="clear" w:pos="-142"/>
        </w:tabs>
        <w:spacing w:before="20"/>
        <w:ind w:firstLine="0"/>
        <w:rPr>
          <w:rFonts w:ascii="Verdana" w:hAnsi="Verdana"/>
        </w:rPr>
      </w:pPr>
      <w:r>
        <w:rPr>
          <w:rFonts w:ascii="Verdana" w:hAnsi="Verdana"/>
        </w:rPr>
        <w:t>Include a monthly and yearly breakdown for all firms where they will carry out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76049D" w:rsidRPr="003C61C8" w14:paraId="3FC4AC53" w14:textId="77777777" w:rsidTr="00105DD0">
        <w:trPr>
          <w:trHeight w:val="1167"/>
        </w:trPr>
        <w:tc>
          <w:tcPr>
            <w:tcW w:w="6804" w:type="dxa"/>
          </w:tcPr>
          <w:p w14:paraId="7D7D020D" w14:textId="77777777" w:rsidR="0076049D" w:rsidRPr="003C61C8" w:rsidRDefault="0076049D" w:rsidP="00105DD0">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686F2257" w14:textId="77777777" w:rsidR="001A0420" w:rsidRDefault="0076049D" w:rsidP="001A0420">
      <w:pPr>
        <w:pStyle w:val="Question"/>
        <w:rPr>
          <w:rFonts w:ascii="Verdana" w:hAnsi="Verdana"/>
          <w:b/>
        </w:rPr>
      </w:pPr>
      <w:r w:rsidRPr="00B27110">
        <w:rPr>
          <w:rFonts w:ascii="Verdana" w:hAnsi="Verdana"/>
          <w:b/>
        </w:rPr>
        <w:tab/>
      </w:r>
    </w:p>
    <w:p w14:paraId="7CDE512F" w14:textId="154C559B" w:rsidR="001A0420" w:rsidRDefault="00BD0CEA" w:rsidP="001A0420">
      <w:pPr>
        <w:pStyle w:val="Question"/>
        <w:rPr>
          <w:rFonts w:ascii="Verdana" w:hAnsi="Verdana"/>
          <w:b/>
        </w:rPr>
      </w:pPr>
      <w:r>
        <w:rPr>
          <w:rFonts w:ascii="Verdana" w:hAnsi="Verdana"/>
          <w:b/>
        </w:rPr>
        <w:tab/>
        <w:t>10.6</w:t>
      </w:r>
      <w:r>
        <w:rPr>
          <w:rFonts w:ascii="Verdana" w:hAnsi="Verdana"/>
          <w:b/>
        </w:rPr>
        <w:tab/>
      </w:r>
      <w:r w:rsidR="001A0420">
        <w:rPr>
          <w:rFonts w:ascii="Verdana" w:hAnsi="Verdana"/>
          <w:b/>
        </w:rPr>
        <w:t>Prior to submitting the application, have references been obtained from the candidate’s current employer and previous employer(s) in accordance with our SYSC 22.2.1R requirements?</w:t>
      </w:r>
    </w:p>
    <w:p w14:paraId="77DD7008" w14:textId="77777777" w:rsidR="001A0420" w:rsidRDefault="001A0420" w:rsidP="001A0420">
      <w:pPr>
        <w:pStyle w:val="Question"/>
        <w:tabs>
          <w:tab w:val="clear" w:pos="-142"/>
        </w:tabs>
        <w:spacing w:before="20"/>
        <w:ind w:firstLine="0"/>
        <w:rPr>
          <w:rFonts w:ascii="Verdana" w:hAnsi="Verdana"/>
        </w:rPr>
      </w:pPr>
    </w:p>
    <w:p w14:paraId="051FDBC5" w14:textId="77777777" w:rsidR="001A0420" w:rsidRPr="008B215F" w:rsidRDefault="001A0420" w:rsidP="001A0420">
      <w:pPr>
        <w:pStyle w:val="Question"/>
        <w:tabs>
          <w:tab w:val="clear" w:pos="-142"/>
        </w:tabs>
        <w:spacing w:before="20"/>
        <w:ind w:firstLine="0"/>
        <w:rPr>
          <w:rFonts w:ascii="Verdana" w:hAnsi="Verdana"/>
        </w:rPr>
      </w:pPr>
      <w:r w:rsidRPr="008B215F">
        <w:rPr>
          <w:rFonts w:ascii="Verdana" w:hAnsi="Verdana"/>
        </w:rPr>
        <w:t>References obtained from the candidate's current employer and any previous employer(s) should cover a total period of the last six years.</w:t>
      </w:r>
    </w:p>
    <w:p w14:paraId="323EC798" w14:textId="74050095" w:rsidR="001A0420" w:rsidRPr="008B215F" w:rsidRDefault="001A0420" w:rsidP="001A0420">
      <w:pPr>
        <w:pStyle w:val="Question"/>
        <w:tabs>
          <w:tab w:val="clear" w:pos="-142"/>
        </w:tabs>
        <w:spacing w:before="20"/>
        <w:ind w:firstLine="0"/>
        <w:rPr>
          <w:rFonts w:ascii="Verdana" w:hAnsi="Verdana"/>
        </w:rPr>
      </w:pPr>
      <w:r w:rsidRPr="008B215F">
        <w:rPr>
          <w:rFonts w:ascii="Verdana" w:hAnsi="Verdana"/>
        </w:rPr>
        <w:t>For further information on the requirements to obtain references, firms should refer to the FCA Handbook </w:t>
      </w:r>
      <w:hyperlink r:id="rId37" w:tgtFrame="_blank" w:history="1">
        <w:r w:rsidRPr="008B215F">
          <w:t>SYSC 22.2</w:t>
        </w:r>
      </w:hyperlink>
      <w:r w:rsidRPr="008B215F">
        <w:rPr>
          <w:rFonts w:ascii="Verdana" w:hAnsi="Verdana"/>
        </w:rPr>
        <w:t xml:space="preserve">. </w:t>
      </w:r>
    </w:p>
    <w:p w14:paraId="2D7BE072" w14:textId="77777777" w:rsidR="001A0420" w:rsidRDefault="001A0420" w:rsidP="001A0420">
      <w:pPr>
        <w:pStyle w:val="Question"/>
        <w:tabs>
          <w:tab w:val="clear" w:pos="-142"/>
        </w:tabs>
        <w:spacing w:before="20"/>
        <w:ind w:firstLine="0"/>
        <w:rPr>
          <w:rFonts w:ascii="Verdana" w:hAnsi="Verdana"/>
        </w:rPr>
      </w:pPr>
    </w:p>
    <w:p w14:paraId="045E412C" w14:textId="77777777" w:rsidR="001A0420" w:rsidRDefault="001A0420" w:rsidP="001A042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Continue to Question 10.7</w:t>
      </w:r>
    </w:p>
    <w:p w14:paraId="2EF6DA9A" w14:textId="77777777" w:rsidR="001A0420" w:rsidRDefault="001A0420" w:rsidP="001A042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sidRPr="00D13EA5">
        <w:rPr>
          <w:rFonts w:ascii="Verdana" w:hAnsi="Verdana"/>
        </w:rPr>
        <w:t xml:space="preserve">Will references be obtained from the </w:t>
      </w:r>
      <w:proofErr w:type="gramStart"/>
      <w:r w:rsidRPr="00D13EA5">
        <w:rPr>
          <w:rFonts w:ascii="Verdana" w:hAnsi="Verdana"/>
        </w:rPr>
        <w:t>candidates</w:t>
      </w:r>
      <w:proofErr w:type="gramEnd"/>
      <w:r w:rsidRPr="00D13EA5">
        <w:rPr>
          <w:rFonts w:ascii="Verdana" w:hAnsi="Verdana"/>
        </w:rPr>
        <w:t xml:space="preserve"> current employer and previous employer(s) in accordance with the requirements post-submission of the application?</w:t>
      </w:r>
    </w:p>
    <w:p w14:paraId="4F2D0077" w14:textId="77777777" w:rsidR="001A0420" w:rsidRDefault="001A0420" w:rsidP="001A0420">
      <w:pPr>
        <w:pStyle w:val="Question"/>
        <w:tabs>
          <w:tab w:val="clear" w:pos="-142"/>
        </w:tabs>
        <w:spacing w:before="20"/>
        <w:ind w:firstLine="0"/>
        <w:rPr>
          <w:rFonts w:ascii="Verdana" w:hAnsi="Verdana"/>
        </w:rPr>
      </w:pPr>
      <w:r w:rsidRPr="00D13EA5">
        <w:rPr>
          <w:rFonts w:ascii="Verdana" w:hAnsi="Verdana"/>
        </w:rPr>
        <w:t>Please note: your application may not be considered complete as we may not be able to reach a decision until the required references have been received and you have notified us of this (including whether the references received have had any impact on your own assessment of the candidates fitness and propriety/disclosures made in this application).</w:t>
      </w:r>
    </w:p>
    <w:p w14:paraId="0C77A9C1" w14:textId="77777777" w:rsidR="001A0420" w:rsidRDefault="001A0420" w:rsidP="001A0420">
      <w:pPr>
        <w:pStyle w:val="Question"/>
        <w:tabs>
          <w:tab w:val="clear" w:pos="-142"/>
        </w:tabs>
        <w:spacing w:before="20"/>
        <w:ind w:firstLine="0"/>
        <w:rPr>
          <w:rFonts w:ascii="Verdana" w:hAnsi="Verdana"/>
        </w:rPr>
      </w:pPr>
    </w:p>
    <w:p w14:paraId="65B80064" w14:textId="77777777" w:rsidR="001A0420" w:rsidRDefault="001A0420" w:rsidP="001A042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Continue to Question 10.7</w:t>
      </w:r>
    </w:p>
    <w:p w14:paraId="5EF3EDC5" w14:textId="77777777" w:rsidR="001A0420" w:rsidRDefault="001A0420" w:rsidP="001A0420">
      <w:pPr>
        <w:pStyle w:val="Question"/>
        <w:tabs>
          <w:tab w:val="clear" w:pos="-142"/>
        </w:tabs>
        <w:spacing w:before="20"/>
        <w:ind w:firstLine="0"/>
        <w:rPr>
          <w:rFonts w:ascii="Verdana" w:hAnsi="Verdana"/>
        </w:rPr>
      </w:pPr>
      <w:r w:rsidRPr="00D6079D">
        <w:rPr>
          <w:rFonts w:ascii="Verdana" w:hAnsi="Verdana"/>
        </w:rPr>
        <w:lastRenderedPageBreak/>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Pr>
          <w:rFonts w:ascii="Verdana" w:hAnsi="Verdana"/>
        </w:rPr>
        <w:t>With regards to our requirements in SYSC 22.2, please explain in detail below why you consider the requirement to obtain references is not applicable in this instance.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1A0420" w:rsidRPr="003C61C8" w14:paraId="3A1EBF32" w14:textId="77777777" w:rsidTr="00A6583C">
        <w:trPr>
          <w:trHeight w:val="1167"/>
        </w:trPr>
        <w:tc>
          <w:tcPr>
            <w:tcW w:w="6804" w:type="dxa"/>
          </w:tcPr>
          <w:p w14:paraId="4EF5788E" w14:textId="77777777" w:rsidR="001A0420" w:rsidRPr="003C61C8" w:rsidRDefault="001A0420" w:rsidP="00A6583C">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46CA123D" w14:textId="77777777" w:rsidR="0059042A" w:rsidRDefault="0076049D" w:rsidP="00143436">
      <w:pPr>
        <w:pStyle w:val="Question"/>
        <w:rPr>
          <w:rFonts w:ascii="Verdana" w:hAnsi="Verdana"/>
          <w:b/>
        </w:rPr>
      </w:pPr>
      <w:r>
        <w:rPr>
          <w:rFonts w:ascii="Verdana" w:hAnsi="Verdana"/>
          <w:b/>
        </w:rPr>
        <w:tab/>
      </w:r>
    </w:p>
    <w:p w14:paraId="7A045254" w14:textId="5B1FF7CE" w:rsidR="003C2D10" w:rsidRPr="003C2D10" w:rsidRDefault="00ED6E4A" w:rsidP="00143436">
      <w:pPr>
        <w:pStyle w:val="Question"/>
        <w:rPr>
          <w:rFonts w:ascii="Verdana" w:hAnsi="Verdana" w:cs="Segoe UI"/>
          <w:color w:val="6E5A64"/>
          <w:szCs w:val="18"/>
          <w:shd w:val="clear" w:color="auto" w:fill="FFFFFF"/>
        </w:rPr>
      </w:pPr>
      <w:r>
        <w:rPr>
          <w:rFonts w:ascii="Verdana" w:hAnsi="Verdana"/>
          <w:b/>
        </w:rPr>
        <w:t>10.7</w:t>
      </w:r>
      <w:r w:rsidRPr="00B27110">
        <w:rPr>
          <w:rFonts w:ascii="Verdana" w:hAnsi="Verdana"/>
          <w:b/>
        </w:rPr>
        <w:tab/>
      </w:r>
      <w:r>
        <w:rPr>
          <w:rFonts w:ascii="Verdana" w:hAnsi="Verdana"/>
          <w:b/>
        </w:rPr>
        <w:t xml:space="preserve">Does the candidate have the right to work in the UK? </w:t>
      </w:r>
      <w:r w:rsidR="00143436">
        <w:rPr>
          <w:rFonts w:ascii="Verdana" w:hAnsi="Verdana"/>
          <w:b/>
        </w:rPr>
        <w:br/>
      </w:r>
      <w:r w:rsidR="003C2D10" w:rsidRPr="00143436">
        <w:rPr>
          <w:rFonts w:ascii="Verdana" w:hAnsi="Verdana" w:cs="Segoe UI"/>
          <w:szCs w:val="18"/>
          <w:shd w:val="clear" w:color="auto" w:fill="FFFFFF"/>
        </w:rPr>
        <w:t>Firms should ensure the candidate has the right to work in the UK before applying for approval. You can find guidance about </w:t>
      </w:r>
      <w:hyperlink r:id="rId38" w:tgtFrame="_blank" w:history="1">
        <w:r w:rsidR="003C2D10" w:rsidRPr="003C2D10">
          <w:rPr>
            <w:rStyle w:val="Hyperlink"/>
            <w:rFonts w:ascii="Verdana" w:hAnsi="Verdana" w:cs="Segoe UI"/>
            <w:color w:val="94285F"/>
            <w:szCs w:val="18"/>
            <w:shd w:val="clear" w:color="auto" w:fill="FFFFFF"/>
          </w:rPr>
          <w:t>checking an employee's right to work</w:t>
        </w:r>
      </w:hyperlink>
      <w:r w:rsidR="003C2D10" w:rsidRPr="003C2D10">
        <w:rPr>
          <w:rFonts w:ascii="Verdana" w:hAnsi="Verdana" w:cs="Segoe UI"/>
          <w:color w:val="6E5A64"/>
          <w:szCs w:val="18"/>
          <w:shd w:val="clear" w:color="auto" w:fill="FFFFFF"/>
        </w:rPr>
        <w:t> </w:t>
      </w:r>
      <w:r w:rsidR="003C2D10" w:rsidRPr="00143436">
        <w:rPr>
          <w:rFonts w:ascii="Verdana" w:hAnsi="Verdana" w:cs="Segoe UI"/>
          <w:szCs w:val="18"/>
          <w:shd w:val="clear" w:color="auto" w:fill="FFFFFF"/>
        </w:rPr>
        <w:t xml:space="preserve">on </w:t>
      </w:r>
      <w:proofErr w:type="gramStart"/>
      <w:r w:rsidR="003C2D10" w:rsidRPr="00143436">
        <w:rPr>
          <w:rFonts w:ascii="Verdana" w:hAnsi="Verdana" w:cs="Segoe UI"/>
          <w:szCs w:val="18"/>
          <w:shd w:val="clear" w:color="auto" w:fill="FFFFFF"/>
        </w:rPr>
        <w:t>GOV.UK .</w:t>
      </w:r>
      <w:proofErr w:type="gramEnd"/>
    </w:p>
    <w:p w14:paraId="12CA7926" w14:textId="41E7CFB6" w:rsidR="00ED6E4A" w:rsidRDefault="008D0C11" w:rsidP="003C2D10">
      <w:pPr>
        <w:pStyle w:val="Question"/>
        <w:rPr>
          <w:rFonts w:ascii="Verdana" w:hAnsi="Verdana"/>
        </w:rPr>
      </w:pPr>
      <w:r>
        <w:rPr>
          <w:rFonts w:ascii="Verdana" w:hAnsi="Verdana"/>
        </w:rPr>
        <w:tab/>
      </w:r>
      <w:r>
        <w:rPr>
          <w:rFonts w:ascii="Verdana" w:hAnsi="Verdana"/>
        </w:rPr>
        <w:tab/>
      </w:r>
      <w:r w:rsidR="00ED6E4A" w:rsidRPr="00D6079D">
        <w:rPr>
          <w:rFonts w:ascii="Verdana" w:hAnsi="Verdana"/>
        </w:rPr>
        <w:fldChar w:fldCharType="begin">
          <w:ffData>
            <w:name w:val="Check15"/>
            <w:enabled/>
            <w:calcOnExit w:val="0"/>
            <w:checkBox>
              <w:sizeAuto/>
              <w:default w:val="0"/>
            </w:checkBox>
          </w:ffData>
        </w:fldChar>
      </w:r>
      <w:r w:rsidR="00ED6E4A" w:rsidRPr="00D6079D">
        <w:rPr>
          <w:rFonts w:ascii="Verdana" w:hAnsi="Verdana"/>
        </w:rPr>
        <w:instrText xml:space="preserve"> FORMCHECKBOX </w:instrText>
      </w:r>
      <w:r w:rsidR="00ED6E4A" w:rsidRPr="00D6079D">
        <w:rPr>
          <w:rFonts w:ascii="Verdana" w:hAnsi="Verdana"/>
        </w:rPr>
      </w:r>
      <w:r w:rsidR="00ED6E4A" w:rsidRPr="00D6079D">
        <w:rPr>
          <w:rFonts w:ascii="Verdana" w:hAnsi="Verdana"/>
        </w:rPr>
        <w:fldChar w:fldCharType="separate"/>
      </w:r>
      <w:r w:rsidR="00ED6E4A" w:rsidRPr="00D6079D">
        <w:rPr>
          <w:rFonts w:ascii="Verdana" w:hAnsi="Verdana"/>
        </w:rPr>
        <w:fldChar w:fldCharType="end"/>
      </w:r>
      <w:r w:rsidR="00ED6E4A" w:rsidRPr="00D6079D">
        <w:rPr>
          <w:rFonts w:ascii="Verdana" w:hAnsi="Verdana"/>
        </w:rPr>
        <w:tab/>
      </w:r>
      <w:r w:rsidR="00ED6E4A">
        <w:rPr>
          <w:rFonts w:ascii="Verdana" w:hAnsi="Verdana"/>
        </w:rPr>
        <w:t>No</w:t>
      </w:r>
      <w:r w:rsidR="00ED6E4A" w:rsidRPr="00EF3638">
        <w:rPr>
          <w:rFonts w:ascii="Webdings" w:eastAsia="Webdings" w:hAnsi="Webdings" w:cs="Webdings"/>
        </w:rPr>
        <w:t>4</w:t>
      </w:r>
      <w:r>
        <w:rPr>
          <w:rFonts w:ascii="Verdana" w:hAnsi="Verdana"/>
        </w:rPr>
        <w:t xml:space="preserve">Explain why they need approval </w:t>
      </w:r>
      <w:proofErr w:type="gramStart"/>
      <w:r>
        <w:rPr>
          <w:rFonts w:ascii="Verdana" w:hAnsi="Verdana"/>
        </w:rPr>
        <w:t>at this time</w:t>
      </w:r>
      <w:proofErr w:type="gramEnd"/>
      <w:r>
        <w:rPr>
          <w:rFonts w:ascii="Verdana" w:hAnsi="Verdana"/>
        </w:rPr>
        <w:t xml:space="preserve"> if they do not have the right to work in the UK</w:t>
      </w:r>
    </w:p>
    <w:p w14:paraId="2E06F9DB" w14:textId="37797915" w:rsidR="00ED6E4A" w:rsidRDefault="00ED6E4A" w:rsidP="008D0C1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ED6E4A" w:rsidRPr="003C61C8" w14:paraId="1DEB8CC9" w14:textId="77777777" w:rsidTr="00E07B03">
        <w:trPr>
          <w:trHeight w:val="1167"/>
        </w:trPr>
        <w:tc>
          <w:tcPr>
            <w:tcW w:w="6804" w:type="dxa"/>
          </w:tcPr>
          <w:p w14:paraId="40EB4CBC" w14:textId="77777777" w:rsidR="00ED6E4A" w:rsidRPr="003C61C8" w:rsidRDefault="00ED6E4A" w:rsidP="00E07B03">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735B2EE3" w14:textId="77777777" w:rsidR="00833C07" w:rsidRDefault="00833C07" w:rsidP="0059042A">
      <w:pPr>
        <w:pStyle w:val="Question"/>
        <w:ind w:firstLine="0"/>
        <w:rPr>
          <w:rFonts w:ascii="Verdana" w:hAnsi="Verdana"/>
          <w:b/>
        </w:rPr>
      </w:pPr>
    </w:p>
    <w:p w14:paraId="7300163B" w14:textId="77777777" w:rsidR="0059042A" w:rsidRDefault="0059042A" w:rsidP="0059042A">
      <w:pPr>
        <w:pStyle w:val="Question"/>
        <w:ind w:firstLine="0"/>
        <w:rPr>
          <w:rFonts w:ascii="Verdana" w:hAnsi="Verdana"/>
          <w:b/>
        </w:rPr>
      </w:pPr>
    </w:p>
    <w:p w14:paraId="71C70891" w14:textId="77777777" w:rsidR="0059042A" w:rsidRDefault="0059042A" w:rsidP="0059042A">
      <w:pPr>
        <w:pStyle w:val="Question"/>
        <w:ind w:firstLine="0"/>
        <w:rPr>
          <w:rFonts w:ascii="Verdana" w:hAnsi="Verdana"/>
          <w:b/>
        </w:rPr>
      </w:pPr>
    </w:p>
    <w:p w14:paraId="5C02CA01" w14:textId="77777777" w:rsidR="0059042A" w:rsidRDefault="0059042A" w:rsidP="0059042A">
      <w:pPr>
        <w:pStyle w:val="Question"/>
        <w:ind w:firstLine="0"/>
        <w:rPr>
          <w:rFonts w:ascii="Verdana" w:hAnsi="Verdana"/>
          <w:b/>
        </w:rPr>
      </w:pPr>
    </w:p>
    <w:p w14:paraId="62D21786" w14:textId="77777777" w:rsidR="0059042A" w:rsidRDefault="0059042A" w:rsidP="0059042A">
      <w:pPr>
        <w:pStyle w:val="Question"/>
        <w:ind w:firstLine="0"/>
        <w:rPr>
          <w:rFonts w:ascii="Verdana" w:hAnsi="Verdana"/>
          <w:b/>
        </w:rPr>
      </w:pPr>
    </w:p>
    <w:p w14:paraId="3590B706" w14:textId="77777777" w:rsidR="0059042A" w:rsidRDefault="0059042A" w:rsidP="0059042A">
      <w:pPr>
        <w:pStyle w:val="Question"/>
        <w:ind w:firstLine="0"/>
        <w:rPr>
          <w:rFonts w:ascii="Verdana" w:hAnsi="Verdana"/>
          <w:b/>
        </w:rPr>
      </w:pPr>
    </w:p>
    <w:p w14:paraId="64C06918" w14:textId="77777777" w:rsidR="0059042A" w:rsidRDefault="0059042A" w:rsidP="0059042A">
      <w:pPr>
        <w:pStyle w:val="Question"/>
        <w:ind w:firstLine="0"/>
        <w:rPr>
          <w:rFonts w:ascii="Verdana" w:hAnsi="Verdana"/>
          <w:b/>
        </w:rPr>
      </w:pPr>
    </w:p>
    <w:p w14:paraId="64C0EB07" w14:textId="77777777" w:rsidR="0059042A" w:rsidRDefault="0059042A" w:rsidP="0059042A">
      <w:pPr>
        <w:pStyle w:val="Question"/>
        <w:ind w:firstLine="0"/>
        <w:rPr>
          <w:rFonts w:ascii="Verdana" w:hAnsi="Verdana"/>
          <w:b/>
        </w:rPr>
      </w:pPr>
    </w:p>
    <w:p w14:paraId="5FE43402" w14:textId="77777777" w:rsidR="0059042A" w:rsidRDefault="0059042A" w:rsidP="0059042A">
      <w:pPr>
        <w:pStyle w:val="Question"/>
        <w:ind w:firstLine="0"/>
        <w:rPr>
          <w:rFonts w:ascii="Verdana" w:hAnsi="Verdana"/>
          <w:b/>
        </w:rPr>
      </w:pPr>
    </w:p>
    <w:p w14:paraId="780375F5" w14:textId="77777777" w:rsidR="0059042A" w:rsidRDefault="0059042A" w:rsidP="0059042A">
      <w:pPr>
        <w:pStyle w:val="Question"/>
        <w:ind w:firstLine="0"/>
        <w:rPr>
          <w:rFonts w:ascii="Verdana" w:hAnsi="Verdana"/>
          <w:b/>
        </w:rPr>
      </w:pPr>
    </w:p>
    <w:p w14:paraId="714650E9" w14:textId="77777777" w:rsidR="0059042A" w:rsidRDefault="0059042A" w:rsidP="0059042A">
      <w:pPr>
        <w:pStyle w:val="Question"/>
        <w:ind w:firstLine="0"/>
        <w:rPr>
          <w:rFonts w:ascii="Verdana" w:hAnsi="Verdana"/>
          <w:b/>
        </w:rPr>
      </w:pPr>
    </w:p>
    <w:p w14:paraId="20629658" w14:textId="77777777" w:rsidR="0059042A" w:rsidRDefault="0059042A" w:rsidP="0059042A">
      <w:pPr>
        <w:pStyle w:val="Question"/>
        <w:ind w:firstLine="0"/>
        <w:rPr>
          <w:rFonts w:ascii="Verdana" w:hAnsi="Verdana"/>
          <w:b/>
        </w:rPr>
      </w:pPr>
    </w:p>
    <w:p w14:paraId="6E232424" w14:textId="77777777" w:rsidR="0059042A" w:rsidRDefault="0059042A" w:rsidP="0059042A">
      <w:pPr>
        <w:pStyle w:val="Question"/>
        <w:ind w:firstLine="0"/>
        <w:rPr>
          <w:rFonts w:ascii="Verdana" w:hAnsi="Verdana"/>
          <w:b/>
        </w:rPr>
      </w:pPr>
    </w:p>
    <w:p w14:paraId="6FCDA072" w14:textId="77777777" w:rsidR="0059042A" w:rsidRDefault="0059042A" w:rsidP="0059042A">
      <w:pPr>
        <w:pStyle w:val="Question"/>
        <w:ind w:firstLine="0"/>
        <w:rPr>
          <w:rFonts w:ascii="Verdana" w:hAnsi="Verdana"/>
          <w:b/>
        </w:rPr>
      </w:pPr>
    </w:p>
    <w:p w14:paraId="635E2498" w14:textId="77777777" w:rsidR="0059042A" w:rsidRDefault="0059042A" w:rsidP="0059042A">
      <w:pPr>
        <w:pStyle w:val="Question"/>
        <w:ind w:firstLine="0"/>
        <w:rPr>
          <w:rFonts w:ascii="Verdana" w:hAnsi="Verdana"/>
          <w:b/>
        </w:rPr>
      </w:pPr>
    </w:p>
    <w:p w14:paraId="26B1C097" w14:textId="77777777" w:rsidR="0059042A" w:rsidRDefault="0059042A" w:rsidP="0059042A">
      <w:pPr>
        <w:pStyle w:val="Question"/>
        <w:ind w:firstLine="0"/>
        <w:rPr>
          <w:rFonts w:ascii="Verdana" w:hAnsi="Verdana"/>
          <w:b/>
        </w:rPr>
      </w:pPr>
    </w:p>
    <w:p w14:paraId="16937A8E" w14:textId="77777777" w:rsidR="0059042A" w:rsidRDefault="0059042A" w:rsidP="0059042A">
      <w:pPr>
        <w:pStyle w:val="Question"/>
        <w:ind w:firstLine="0"/>
        <w:rPr>
          <w:rFonts w:ascii="Verdana" w:hAnsi="Verdana"/>
          <w:b/>
        </w:rPr>
      </w:pPr>
    </w:p>
    <w:p w14:paraId="2540B10F" w14:textId="77777777" w:rsidR="0059042A" w:rsidRDefault="0059042A" w:rsidP="0059042A">
      <w:pPr>
        <w:pStyle w:val="Question"/>
        <w:ind w:firstLine="0"/>
        <w:rPr>
          <w:rFonts w:ascii="Verdana" w:hAnsi="Verdana"/>
          <w:b/>
        </w:rPr>
      </w:pPr>
    </w:p>
    <w:p w14:paraId="3E185E2F" w14:textId="77777777" w:rsidR="0059042A" w:rsidRDefault="0059042A" w:rsidP="0059042A">
      <w:pPr>
        <w:pStyle w:val="Question"/>
        <w:ind w:firstLine="0"/>
        <w:rPr>
          <w:rFonts w:ascii="Verdana" w:hAnsi="Verdana"/>
          <w:b/>
        </w:rPr>
      </w:pPr>
    </w:p>
    <w:p w14:paraId="47A98F15" w14:textId="77777777" w:rsidR="0059042A" w:rsidRDefault="0059042A" w:rsidP="0059042A">
      <w:pPr>
        <w:pStyle w:val="Question"/>
        <w:ind w:firstLine="0"/>
        <w:rPr>
          <w:rFonts w:ascii="Verdana" w:hAnsi="Verdana"/>
          <w:b/>
        </w:rPr>
      </w:pPr>
    </w:p>
    <w:p w14:paraId="73C49408" w14:textId="77777777" w:rsidR="0059042A" w:rsidRDefault="0059042A" w:rsidP="0059042A">
      <w:pPr>
        <w:pStyle w:val="Question"/>
        <w:ind w:firstLine="0"/>
        <w:rPr>
          <w:rFonts w:ascii="Verdana" w:hAnsi="Verdana"/>
          <w:b/>
        </w:rPr>
      </w:pPr>
    </w:p>
    <w:p w14:paraId="525D1F0B" w14:textId="77777777" w:rsidR="0059042A" w:rsidRDefault="0059042A" w:rsidP="0059042A">
      <w:pPr>
        <w:pStyle w:val="Question"/>
        <w:ind w:firstLine="0"/>
        <w:rPr>
          <w:rFonts w:ascii="Verdana" w:hAnsi="Verdana"/>
          <w:b/>
        </w:rPr>
      </w:pPr>
    </w:p>
    <w:p w14:paraId="20860870" w14:textId="0B9388CF" w:rsidR="00E80144" w:rsidRDefault="0076049D" w:rsidP="003C001F">
      <w:pPr>
        <w:pStyle w:val="Question"/>
        <w:rPr>
          <w:rFonts w:ascii="Verdana" w:hAnsi="Verdana"/>
          <w:b/>
        </w:rPr>
      </w:pPr>
      <w:r>
        <w:rPr>
          <w:rFonts w:ascii="Verdana" w:hAnsi="Verdana"/>
          <w:b/>
        </w:rPr>
        <w:lastRenderedPageBreak/>
        <w:t>10.</w:t>
      </w:r>
      <w:r w:rsidR="007A7FE0">
        <w:rPr>
          <w:rFonts w:ascii="Verdana" w:hAnsi="Verdana"/>
          <w:b/>
        </w:rPr>
        <w:t>8</w:t>
      </w:r>
      <w:r w:rsidRPr="00B27110">
        <w:rPr>
          <w:rFonts w:ascii="Verdana" w:hAnsi="Verdana"/>
          <w:b/>
        </w:rPr>
        <w:tab/>
      </w:r>
      <w:r w:rsidR="00A60FED">
        <w:rPr>
          <w:rFonts w:ascii="Verdana" w:hAnsi="Verdana"/>
          <w:b/>
        </w:rPr>
        <w:t xml:space="preserve">Has the firm </w:t>
      </w:r>
      <w:r w:rsidR="00A60FED" w:rsidRPr="4963578E">
        <w:rPr>
          <w:rFonts w:ascii="Verdana" w:hAnsi="Verdana"/>
          <w:b/>
          <w:bCs/>
        </w:rPr>
        <w:t>obtained</w:t>
      </w:r>
      <w:r w:rsidR="00A60FED">
        <w:rPr>
          <w:rFonts w:ascii="Verdana" w:hAnsi="Verdana"/>
          <w:b/>
        </w:rPr>
        <w:t xml:space="preserve"> a criminal </w:t>
      </w:r>
      <w:r w:rsidR="00A60FED" w:rsidRPr="002936ED">
        <w:rPr>
          <w:rFonts w:ascii="Verdana" w:hAnsi="Verdana"/>
          <w:b/>
          <w:bCs/>
        </w:rPr>
        <w:t>record</w:t>
      </w:r>
      <w:r w:rsidR="00C159DA" w:rsidRPr="002936ED">
        <w:rPr>
          <w:rFonts w:ascii="Verdana" w:hAnsi="Verdana"/>
          <w:b/>
          <w:bCs/>
        </w:rPr>
        <w:t>s</w:t>
      </w:r>
      <w:r w:rsidR="00A60FED">
        <w:rPr>
          <w:rFonts w:ascii="Verdana" w:hAnsi="Verdana"/>
          <w:b/>
        </w:rPr>
        <w:t xml:space="preserve"> check </w:t>
      </w:r>
      <w:r w:rsidR="00A60FED" w:rsidRPr="4963578E">
        <w:rPr>
          <w:rFonts w:ascii="Verdana" w:hAnsi="Verdana"/>
          <w:b/>
          <w:bCs/>
        </w:rPr>
        <w:t xml:space="preserve">for the candidate </w:t>
      </w:r>
      <w:r w:rsidR="00A60FED">
        <w:rPr>
          <w:rFonts w:ascii="Verdana" w:hAnsi="Verdana"/>
          <w:b/>
        </w:rPr>
        <w:t xml:space="preserve">within the last </w:t>
      </w:r>
      <w:r w:rsidR="00A60FED" w:rsidRPr="4963578E">
        <w:rPr>
          <w:rFonts w:ascii="Verdana" w:hAnsi="Verdana"/>
          <w:b/>
          <w:bCs/>
        </w:rPr>
        <w:t>6</w:t>
      </w:r>
      <w:r w:rsidR="00A60FED">
        <w:rPr>
          <w:rFonts w:ascii="Verdana" w:hAnsi="Verdana"/>
          <w:b/>
        </w:rPr>
        <w:t xml:space="preserve"> months? </w:t>
      </w:r>
    </w:p>
    <w:p w14:paraId="6D67B480" w14:textId="77777777" w:rsidR="0059042A" w:rsidRDefault="0059042A" w:rsidP="003C001F">
      <w:pPr>
        <w:pStyle w:val="Question"/>
        <w:rPr>
          <w:rFonts w:ascii="Verdana" w:hAnsi="Verdana"/>
          <w:b/>
        </w:rPr>
      </w:pPr>
    </w:p>
    <w:p w14:paraId="10BD115E" w14:textId="1AD92AEE" w:rsidR="00A60FED" w:rsidRPr="008329FD" w:rsidRDefault="00A60FED" w:rsidP="00A60FED">
      <w:pPr>
        <w:pStyle w:val="Question"/>
        <w:spacing w:before="20"/>
        <w:ind w:firstLine="0"/>
        <w:rPr>
          <w:rFonts w:ascii="Verdana" w:hAnsi="Verdana"/>
          <w:lang w:val="en-US"/>
        </w:rPr>
      </w:pPr>
      <w:r w:rsidRPr="4963578E">
        <w:rPr>
          <w:rFonts w:ascii="Verdana" w:hAnsi="Verdana"/>
        </w:rPr>
        <w:t xml:space="preserve">Unless an exemption applies, you must carry out a criminal records check that obtains the fullest information that you are lawfully able to obtain about the candidate. </w:t>
      </w:r>
      <w:r w:rsidRPr="4963578E">
        <w:rPr>
          <w:rFonts w:ascii="Verdana" w:hAnsi="Verdana"/>
          <w:lang w:val="en-US"/>
        </w:rPr>
        <w:t xml:space="preserve">See the requirements in the </w:t>
      </w:r>
      <w:hyperlink r:id="rId39" w:anchor="p34801">
        <w:r w:rsidRPr="4963578E">
          <w:rPr>
            <w:rStyle w:val="Hyperlink"/>
            <w:lang w:val="en-US"/>
          </w:rPr>
          <w:t>FCA Handbook</w:t>
        </w:r>
      </w:hyperlink>
      <w:r w:rsidRPr="4963578E">
        <w:rPr>
          <w:rFonts w:ascii="Verdana" w:hAnsi="Verdana"/>
          <w:lang w:val="en-US"/>
        </w:rPr>
        <w:t xml:space="preserve"> and the information on our </w:t>
      </w:r>
      <w:hyperlink r:id="rId40">
        <w:r w:rsidRPr="4963578E">
          <w:rPr>
            <w:rStyle w:val="Hyperlink"/>
            <w:lang w:val="en-US"/>
          </w:rPr>
          <w:t>Website</w:t>
        </w:r>
      </w:hyperlink>
      <w:r w:rsidRPr="4963578E">
        <w:rPr>
          <w:rStyle w:val="Hyperlink"/>
          <w:lang w:val="en-US"/>
        </w:rPr>
        <w:t xml:space="preserve"> </w:t>
      </w:r>
      <w:r w:rsidRPr="4963578E">
        <w:rPr>
          <w:rFonts w:ascii="Verdana" w:hAnsi="Verdana"/>
          <w:lang w:val="en-US"/>
        </w:rPr>
        <w:t xml:space="preserve">for further information. </w:t>
      </w:r>
    </w:p>
    <w:p w14:paraId="404FEF95" w14:textId="77777777" w:rsidR="00A60FED" w:rsidRPr="008329FD" w:rsidRDefault="00A60FED" w:rsidP="00A60FED">
      <w:pPr>
        <w:pStyle w:val="Question"/>
        <w:spacing w:before="20"/>
        <w:ind w:firstLine="0"/>
        <w:rPr>
          <w:rFonts w:ascii="Verdana" w:hAnsi="Verdana"/>
        </w:rPr>
      </w:pPr>
    </w:p>
    <w:p w14:paraId="55A6F5F4" w14:textId="77777777" w:rsidR="00A60FED" w:rsidRPr="00FB3FB2" w:rsidRDefault="00A60FED" w:rsidP="00A60FED">
      <w:pPr>
        <w:rPr>
          <w:rFonts w:ascii="Verdana" w:hAnsi="Verdana"/>
          <w:sz w:val="18"/>
          <w:szCs w:val="18"/>
        </w:rPr>
      </w:pPr>
      <w:r w:rsidRPr="00FB3FB2">
        <w:rPr>
          <w:rFonts w:ascii="Verdana" w:hAnsi="Verdana"/>
          <w:sz w:val="18"/>
          <w:szCs w:val="18"/>
        </w:rPr>
        <w:t xml:space="preserve">For candidates based in England and Wales a Disclosure and Barring Service (DBS) check can be requested. </w:t>
      </w:r>
      <w:r w:rsidRPr="00402C55">
        <w:rPr>
          <w:rStyle w:val="Hyperlink"/>
          <w:rFonts w:ascii="Verdana" w:hAnsi="Verdana"/>
          <w:sz w:val="18"/>
          <w:szCs w:val="18"/>
        </w:rPr>
        <w:t>Go to GOV.UK</w:t>
      </w:r>
      <w:r w:rsidRPr="00FB3FB2">
        <w:rPr>
          <w:rFonts w:ascii="Verdana" w:hAnsi="Verdana"/>
          <w:sz w:val="18"/>
          <w:szCs w:val="18"/>
        </w:rPr>
        <w:t xml:space="preserve"> to find out how to apply for a DBS check.  You must ensure the type of DBS check requested meets the requirements in our Handbook.</w:t>
      </w:r>
    </w:p>
    <w:p w14:paraId="01366EC8" w14:textId="4B70A968" w:rsidR="00A60FED" w:rsidRPr="00FB3FB2" w:rsidRDefault="00A60FED" w:rsidP="00A60FED">
      <w:pPr>
        <w:rPr>
          <w:rFonts w:ascii="Verdana" w:hAnsi="Verdana"/>
          <w:sz w:val="18"/>
          <w:szCs w:val="18"/>
        </w:rPr>
      </w:pPr>
      <w:r w:rsidRPr="00FB3FB2">
        <w:rPr>
          <w:rFonts w:ascii="Verdana" w:hAnsi="Verdana"/>
          <w:sz w:val="18"/>
          <w:szCs w:val="18"/>
        </w:rPr>
        <w:t>If the candidate is based in Scotland, Northern Ireland or outside of the United Kingdom, you should contact the appropriate body in the relevant jurisdiction for information on the type of check you should obtain to meet the requirements.</w:t>
      </w:r>
    </w:p>
    <w:p w14:paraId="204499AB" w14:textId="77777777" w:rsidR="00A60FED" w:rsidRDefault="00A60FED" w:rsidP="00A60FE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Webdings" w:eastAsia="Webdings" w:hAnsi="Webdings" w:cs="Webdings"/>
        </w:rPr>
        <w:t xml:space="preserve"> </w:t>
      </w:r>
      <w:r>
        <w:rPr>
          <w:rFonts w:ascii="Verdana" w:hAnsi="Verdana"/>
        </w:rPr>
        <w:t>Date Criminal check certificate was issued</w:t>
      </w:r>
    </w:p>
    <w:p w14:paraId="02C7F2A4" w14:textId="77777777" w:rsidR="00A60FED" w:rsidRDefault="00A60FED" w:rsidP="00A60FED">
      <w:pPr>
        <w:pStyle w:val="Question"/>
        <w:tabs>
          <w:tab w:val="clear" w:pos="-142"/>
        </w:tabs>
        <w:spacing w:before="20"/>
        <w:ind w:firstLine="0"/>
        <w:rPr>
          <w:rFonts w:ascii="Verdana" w:hAnsi="Verdana"/>
        </w:rPr>
      </w:pPr>
    </w:p>
    <w:p w14:paraId="4BB4416D" w14:textId="77777777" w:rsidR="00A60FED" w:rsidRDefault="00A60FED" w:rsidP="00A60FED">
      <w:pPr>
        <w:pStyle w:val="Question"/>
        <w:tabs>
          <w:tab w:val="clear" w:pos="-142"/>
        </w:tabs>
        <w:spacing w:before="20"/>
        <w:ind w:firstLine="0"/>
        <w:rPr>
          <w:rFonts w:ascii="Verdana" w:hAnsi="Verdana"/>
        </w:rPr>
      </w:pPr>
      <w:r>
        <w:rPr>
          <w:rFonts w:ascii="Verdana" w:hAnsi="Verdana"/>
        </w:rPr>
        <w:t>For example, 14/03/2020</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A60FED" w:rsidRPr="00B27110" w14:paraId="6E9CCBC7" w14:textId="77777777" w:rsidTr="005325E2">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D3ECB80"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D11DEF1"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1A29D8A"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168296BF"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ADDC82C"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9550EF6"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F2BB813"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B41A064"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FB32753"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6F84C88"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64CEC724" w14:textId="77777777" w:rsidR="00A60FED" w:rsidRDefault="00A60FED" w:rsidP="00A60FED">
      <w:pPr>
        <w:pStyle w:val="Question"/>
        <w:tabs>
          <w:tab w:val="clear" w:pos="-142"/>
        </w:tabs>
        <w:spacing w:before="20"/>
        <w:ind w:firstLine="0"/>
        <w:rPr>
          <w:rFonts w:ascii="Verdana" w:hAnsi="Verdana"/>
        </w:rPr>
      </w:pPr>
    </w:p>
    <w:p w14:paraId="6BBA98AD" w14:textId="38A0CADE" w:rsidR="00A60FED" w:rsidRPr="00F84451" w:rsidRDefault="00A60FED" w:rsidP="00A60FE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Pr>
          <w:rFonts w:ascii="Webdings" w:eastAsia="Webdings" w:hAnsi="Webdings" w:cs="Webdings"/>
        </w:rPr>
        <w:t xml:space="preserve"> </w:t>
      </w:r>
      <w:r>
        <w:rPr>
          <w:rFonts w:ascii="Verdana" w:eastAsia="Webdings" w:hAnsi="Verdana" w:cs="Webdings"/>
        </w:rPr>
        <w:t>Explain why a criminal reco</w:t>
      </w:r>
      <w:r w:rsidRPr="002936ED">
        <w:rPr>
          <w:rFonts w:ascii="Verdana" w:eastAsia="Webdings" w:hAnsi="Verdana" w:cs="Webdings"/>
        </w:rPr>
        <w:t>rd</w:t>
      </w:r>
      <w:r w:rsidR="00C159DA" w:rsidRPr="002936ED">
        <w:rPr>
          <w:rFonts w:ascii="Verdana" w:eastAsia="Webdings" w:hAnsi="Verdana" w:cs="Webdings"/>
        </w:rPr>
        <w:t>s</w:t>
      </w:r>
      <w:r>
        <w:rPr>
          <w:rFonts w:ascii="Verdana" w:eastAsia="Webdings" w:hAnsi="Verdana" w:cs="Webdings"/>
        </w:rPr>
        <w:t xml:space="preserve"> check has not been carried out within last 6 months</w:t>
      </w:r>
    </w:p>
    <w:p w14:paraId="70801490" w14:textId="77777777" w:rsidR="00A60FED" w:rsidRDefault="00A60FED" w:rsidP="00A60FED">
      <w:pPr>
        <w:pStyle w:val="Question"/>
        <w:tabs>
          <w:tab w:val="clear" w:pos="-142"/>
        </w:tabs>
        <w:spacing w:before="20"/>
        <w:ind w:firstLine="0"/>
        <w:rPr>
          <w:rFonts w:ascii="Verdana" w:hAnsi="Verdana"/>
        </w:rPr>
      </w:pPr>
    </w:p>
    <w:p w14:paraId="7CA1D1EB" w14:textId="77777777" w:rsidR="00A60FED" w:rsidRPr="00FF71C1" w:rsidRDefault="00A60FED" w:rsidP="00A60FED">
      <w:pPr>
        <w:spacing w:after="0"/>
        <w:rPr>
          <w:rFonts w:ascii="Verdana" w:hAnsi="Verdana"/>
          <w:sz w:val="18"/>
          <w:szCs w:val="18"/>
        </w:rPr>
      </w:pPr>
      <w:r w:rsidRPr="00FF71C1">
        <w:rPr>
          <w:rFonts w:ascii="Verdana" w:hAnsi="Verdana"/>
          <w:sz w:val="18"/>
          <w:szCs w:val="18"/>
        </w:rPr>
        <w:t>For example, the candidate may be subject to annual checks.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A60FED" w:rsidRPr="003C61C8" w14:paraId="640B7A14" w14:textId="77777777" w:rsidTr="005325E2">
        <w:trPr>
          <w:trHeight w:val="1167"/>
        </w:trPr>
        <w:tc>
          <w:tcPr>
            <w:tcW w:w="6804" w:type="dxa"/>
          </w:tcPr>
          <w:p w14:paraId="66FF1D14" w14:textId="77777777" w:rsidR="00A60FED" w:rsidRPr="003C61C8" w:rsidRDefault="00A60FED" w:rsidP="005325E2">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27574E19" w14:textId="77777777" w:rsidR="00A60FED" w:rsidRDefault="00A60FED" w:rsidP="00A60FED">
      <w:pPr>
        <w:pStyle w:val="Question"/>
        <w:rPr>
          <w:rFonts w:ascii="Verdana" w:hAnsi="Verdana"/>
          <w:b/>
        </w:rPr>
      </w:pPr>
      <w:r w:rsidRPr="00B27110">
        <w:rPr>
          <w:rFonts w:ascii="Verdana" w:hAnsi="Verdana"/>
          <w:b/>
        </w:rPr>
        <w:tab/>
      </w:r>
    </w:p>
    <w:p w14:paraId="5B5BE015" w14:textId="77777777" w:rsidR="00A60FED" w:rsidRPr="004E77D3" w:rsidRDefault="00A60FED" w:rsidP="00A60FED">
      <w:pPr>
        <w:spacing w:after="0"/>
        <w:rPr>
          <w:rFonts w:ascii="Verdana" w:hAnsi="Verdana"/>
          <w:sz w:val="18"/>
          <w:szCs w:val="18"/>
        </w:rPr>
      </w:pPr>
      <w:r w:rsidRPr="004E77D3">
        <w:rPr>
          <w:rFonts w:ascii="Verdana" w:hAnsi="Verdana"/>
          <w:sz w:val="18"/>
          <w:szCs w:val="18"/>
        </w:rPr>
        <w:t>Date last criminal check certificate was issued (optional)</w:t>
      </w:r>
    </w:p>
    <w:p w14:paraId="6EB07F03" w14:textId="77777777" w:rsidR="00A60FED" w:rsidRPr="00E03216" w:rsidRDefault="00A60FED" w:rsidP="00A60FED">
      <w:pPr>
        <w:spacing w:after="0"/>
        <w:rPr>
          <w:sz w:val="24"/>
          <w:szCs w:val="24"/>
        </w:rPr>
      </w:pPr>
    </w:p>
    <w:p w14:paraId="040579D3" w14:textId="77777777" w:rsidR="00A60FED" w:rsidRPr="00E03216" w:rsidRDefault="00A60FED" w:rsidP="00A60FED">
      <w:pPr>
        <w:pStyle w:val="Question"/>
        <w:tabs>
          <w:tab w:val="clear" w:pos="-142"/>
        </w:tabs>
        <w:spacing w:before="20"/>
        <w:ind w:firstLine="0"/>
        <w:rPr>
          <w:rFonts w:ascii="Verdana" w:hAnsi="Verdana"/>
        </w:rPr>
      </w:pPr>
      <w:r>
        <w:rPr>
          <w:rFonts w:ascii="Verdana" w:hAnsi="Verdana"/>
        </w:rPr>
        <w:t>For example, 14/03/2020</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A60FED" w:rsidRPr="00B27110" w14:paraId="62C3C05F" w14:textId="77777777" w:rsidTr="005325E2">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11F3E23"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69F9E2F"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4841FE8"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4BC8CEEA"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1B6B35B"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90BADC9"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016B816"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2A0E315"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1347439"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45B6F26" w14:textId="77777777" w:rsidR="00A60FED" w:rsidRPr="00B27110" w:rsidRDefault="00A60FED"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0AB7E5DD" w14:textId="77777777" w:rsidR="00A60FED" w:rsidRDefault="00A60FED" w:rsidP="00A60FED">
      <w:pPr>
        <w:pStyle w:val="Question"/>
        <w:rPr>
          <w:rFonts w:ascii="Verdana" w:hAnsi="Verdana"/>
          <w:b/>
        </w:rPr>
      </w:pPr>
    </w:p>
    <w:p w14:paraId="4BFA1199" w14:textId="5F63C535" w:rsidR="00A60FED" w:rsidRPr="00F84451" w:rsidRDefault="00A60FED" w:rsidP="00A60FE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Pr="00C729C7">
        <w:rPr>
          <w:rFonts w:ascii="Verdana" w:hAnsi="Verdana"/>
        </w:rPr>
        <w:t>Not required</w:t>
      </w:r>
      <w:r w:rsidR="00A4358B" w:rsidRPr="00EF3638">
        <w:rPr>
          <w:rFonts w:ascii="Webdings" w:eastAsia="Webdings" w:hAnsi="Webdings" w:cs="Webdings"/>
        </w:rPr>
        <w:t>4</w:t>
      </w:r>
      <w:r w:rsidR="00271EF2">
        <w:rPr>
          <w:rFonts w:ascii="Verdana" w:eastAsia="Webdings" w:hAnsi="Verdana" w:cs="Webdings"/>
        </w:rPr>
        <w:t xml:space="preserve"> </w:t>
      </w:r>
      <w:r w:rsidRPr="00C729C7">
        <w:rPr>
          <w:rFonts w:ascii="Verdana" w:eastAsia="Webdings" w:hAnsi="Verdana" w:cs="Webdings"/>
        </w:rPr>
        <w:t>an exemption applies</w:t>
      </w:r>
    </w:p>
    <w:p w14:paraId="023477DC" w14:textId="5381EAE7" w:rsidR="00D04004" w:rsidRDefault="00D04004" w:rsidP="00A60FED">
      <w:pPr>
        <w:pStyle w:val="Question"/>
        <w:rPr>
          <w:rFonts w:ascii="Verdana" w:hAnsi="Verdana"/>
          <w:b/>
        </w:rPr>
      </w:pPr>
    </w:p>
    <w:p w14:paraId="2B4DE7EB" w14:textId="77777777" w:rsidR="00A4358B" w:rsidRDefault="00A4358B" w:rsidP="00A60FED">
      <w:pPr>
        <w:pStyle w:val="Question"/>
        <w:rPr>
          <w:rFonts w:ascii="Verdana" w:hAnsi="Verdana"/>
          <w:b/>
        </w:rPr>
      </w:pPr>
    </w:p>
    <w:p w14:paraId="7853D17B" w14:textId="77777777" w:rsidR="00A4358B" w:rsidRDefault="00A4358B" w:rsidP="00A60FED">
      <w:pPr>
        <w:pStyle w:val="Question"/>
        <w:rPr>
          <w:rFonts w:ascii="Verdana" w:hAnsi="Verdana"/>
          <w:b/>
        </w:rPr>
      </w:pPr>
    </w:p>
    <w:p w14:paraId="66A00C86" w14:textId="77777777" w:rsidR="00A4358B" w:rsidRDefault="00A4358B" w:rsidP="00A60FED">
      <w:pPr>
        <w:pStyle w:val="Question"/>
        <w:rPr>
          <w:rFonts w:ascii="Verdana" w:hAnsi="Verdana"/>
          <w:b/>
        </w:rPr>
      </w:pPr>
    </w:p>
    <w:p w14:paraId="0EB08B49" w14:textId="77777777" w:rsidR="00A4358B" w:rsidRDefault="00A4358B" w:rsidP="00A60FED">
      <w:pPr>
        <w:pStyle w:val="Question"/>
        <w:rPr>
          <w:rFonts w:ascii="Verdana" w:hAnsi="Verdana"/>
          <w:b/>
        </w:rPr>
      </w:pPr>
    </w:p>
    <w:p w14:paraId="0C5F1DF9" w14:textId="77777777" w:rsidR="00A4358B" w:rsidRDefault="00A4358B" w:rsidP="00A60FED">
      <w:pPr>
        <w:pStyle w:val="Question"/>
        <w:rPr>
          <w:rFonts w:ascii="Verdana" w:hAnsi="Verdana"/>
          <w:b/>
        </w:rPr>
      </w:pPr>
    </w:p>
    <w:p w14:paraId="79C22B8E" w14:textId="77777777" w:rsidR="00A4358B" w:rsidRDefault="00A4358B" w:rsidP="00A60FED">
      <w:pPr>
        <w:pStyle w:val="Question"/>
        <w:rPr>
          <w:rFonts w:ascii="Verdana" w:hAnsi="Verdana"/>
          <w:b/>
        </w:rPr>
      </w:pPr>
    </w:p>
    <w:p w14:paraId="298FC6CB" w14:textId="77777777" w:rsidR="00F25AF8" w:rsidRDefault="00F25AF8" w:rsidP="00A60FED">
      <w:pPr>
        <w:pStyle w:val="Question"/>
        <w:rPr>
          <w:rFonts w:ascii="Verdana" w:hAnsi="Verdana"/>
          <w:b/>
        </w:rPr>
      </w:pPr>
    </w:p>
    <w:p w14:paraId="146D0FCB" w14:textId="77777777" w:rsidR="00A4358B" w:rsidRDefault="00A4358B" w:rsidP="00A60FED">
      <w:pPr>
        <w:pStyle w:val="Question"/>
        <w:rPr>
          <w:rFonts w:ascii="Verdana" w:hAnsi="Verdana"/>
          <w:b/>
        </w:rPr>
      </w:pPr>
    </w:p>
    <w:p w14:paraId="1E808CB8" w14:textId="77777777" w:rsidR="00A4358B" w:rsidRDefault="00A4358B" w:rsidP="00A60FED">
      <w:pPr>
        <w:pStyle w:val="Question"/>
        <w:rPr>
          <w:rFonts w:ascii="Verdana" w:hAnsi="Verdana"/>
          <w:b/>
        </w:rPr>
      </w:pPr>
    </w:p>
    <w:p w14:paraId="27BCB185" w14:textId="1AEC9C4A" w:rsidR="007F2C0A" w:rsidRDefault="007F2C0A" w:rsidP="007F2C0A">
      <w:pPr>
        <w:pStyle w:val="Question"/>
        <w:rPr>
          <w:rFonts w:ascii="Verdana" w:hAnsi="Verdana"/>
          <w:b/>
        </w:rPr>
      </w:pPr>
      <w:r>
        <w:rPr>
          <w:rFonts w:ascii="Verdana" w:hAnsi="Verdana"/>
          <w:b/>
        </w:rPr>
        <w:lastRenderedPageBreak/>
        <w:t>10.9</w:t>
      </w:r>
      <w:r w:rsidRPr="00B27110">
        <w:rPr>
          <w:rFonts w:ascii="Verdana" w:hAnsi="Verdana"/>
          <w:b/>
        </w:rPr>
        <w:tab/>
      </w:r>
      <w:r>
        <w:rPr>
          <w:rFonts w:ascii="Verdana" w:hAnsi="Verdana"/>
          <w:b/>
        </w:rPr>
        <w:t>Is the candidate taking over this role from someone else?</w:t>
      </w:r>
    </w:p>
    <w:p w14:paraId="0CF2FB9C" w14:textId="75DAC662" w:rsidR="007F2C0A" w:rsidRDefault="007F2C0A" w:rsidP="007F2C0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Pr>
          <w:rFonts w:ascii="Verdana" w:hAnsi="Verdana"/>
        </w:rPr>
        <w:t>Continue to Question 10.</w:t>
      </w:r>
      <w:r w:rsidR="00E064F2">
        <w:rPr>
          <w:rFonts w:ascii="Verdana" w:hAnsi="Verdana"/>
        </w:rPr>
        <w:t>10</w:t>
      </w:r>
    </w:p>
    <w:p w14:paraId="60AB3D4D" w14:textId="77777777" w:rsidR="007F2C0A" w:rsidRDefault="007F2C0A" w:rsidP="007F2C0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 xml:space="preserve">Provide a summary of the handover materials </w:t>
      </w:r>
    </w:p>
    <w:p w14:paraId="245BA491" w14:textId="77777777" w:rsidR="007F2C0A" w:rsidRDefault="007F2C0A" w:rsidP="007F2C0A">
      <w:pPr>
        <w:pStyle w:val="Question"/>
        <w:tabs>
          <w:tab w:val="clear" w:pos="-142"/>
        </w:tabs>
        <w:spacing w:before="20"/>
        <w:ind w:firstLine="0"/>
        <w:rPr>
          <w:rFonts w:ascii="Verdana" w:hAnsi="Verdana"/>
        </w:rPr>
      </w:pPr>
    </w:p>
    <w:p w14:paraId="6AC5103C" w14:textId="77777777" w:rsidR="007F2C0A" w:rsidRPr="00E36DD6" w:rsidRDefault="007F2C0A" w:rsidP="007F2C0A">
      <w:pPr>
        <w:pStyle w:val="Question"/>
        <w:tabs>
          <w:tab w:val="clear" w:pos="-142"/>
        </w:tabs>
        <w:spacing w:before="20"/>
        <w:ind w:firstLine="0"/>
        <w:rPr>
          <w:rFonts w:ascii="Verdana" w:hAnsi="Verdana"/>
        </w:rPr>
      </w:pPr>
      <w:r w:rsidRPr="00E36DD6">
        <w:rPr>
          <w:rFonts w:ascii="Verdana" w:hAnsi="Verdana"/>
        </w:rPr>
        <w:t>The handover document and any certificate must include:</w:t>
      </w:r>
    </w:p>
    <w:p w14:paraId="250CCB87" w14:textId="77777777" w:rsidR="007F2C0A" w:rsidRPr="00E36DD6" w:rsidRDefault="007F2C0A" w:rsidP="007F2C0A">
      <w:pPr>
        <w:pStyle w:val="Question"/>
        <w:numPr>
          <w:ilvl w:val="0"/>
          <w:numId w:val="30"/>
        </w:numPr>
        <w:tabs>
          <w:tab w:val="clear" w:pos="-142"/>
        </w:tabs>
        <w:spacing w:before="20"/>
        <w:rPr>
          <w:rFonts w:ascii="Verdana" w:hAnsi="Verdana"/>
        </w:rPr>
      </w:pPr>
      <w:r w:rsidRPr="00E36DD6">
        <w:rPr>
          <w:rFonts w:ascii="Verdana" w:hAnsi="Verdana"/>
        </w:rPr>
        <w:t>full information and material to ensure a smooth transfer</w:t>
      </w:r>
    </w:p>
    <w:p w14:paraId="76E8CC16" w14:textId="77777777" w:rsidR="007F2C0A" w:rsidRPr="00E36DD6" w:rsidRDefault="007F2C0A" w:rsidP="007F2C0A">
      <w:pPr>
        <w:pStyle w:val="Question"/>
        <w:numPr>
          <w:ilvl w:val="0"/>
          <w:numId w:val="30"/>
        </w:numPr>
        <w:tabs>
          <w:tab w:val="clear" w:pos="-142"/>
        </w:tabs>
        <w:spacing w:before="20"/>
        <w:rPr>
          <w:rFonts w:ascii="Verdana" w:hAnsi="Verdana"/>
        </w:rPr>
      </w:pPr>
      <w:r w:rsidRPr="00E36DD6">
        <w:rPr>
          <w:rFonts w:ascii="Verdana" w:hAnsi="Verdana"/>
        </w:rPr>
        <w:t>how information has been assessed and prioritised that's relevant to the role and responsibilities</w:t>
      </w:r>
    </w:p>
    <w:p w14:paraId="5BEA6439" w14:textId="77777777" w:rsidR="007F2C0A" w:rsidRPr="00E36DD6" w:rsidRDefault="007F2C0A" w:rsidP="007F2C0A">
      <w:pPr>
        <w:pStyle w:val="Question"/>
        <w:numPr>
          <w:ilvl w:val="0"/>
          <w:numId w:val="30"/>
        </w:numPr>
        <w:tabs>
          <w:tab w:val="clear" w:pos="-142"/>
        </w:tabs>
        <w:spacing w:before="20"/>
        <w:rPr>
          <w:rFonts w:ascii="Verdana" w:hAnsi="Verdana"/>
        </w:rPr>
      </w:pPr>
      <w:r w:rsidRPr="00E36DD6">
        <w:rPr>
          <w:rFonts w:ascii="Verdana" w:hAnsi="Verdana"/>
        </w:rPr>
        <w:t>details of any conversations, coaching, training, or tests undertaken</w:t>
      </w:r>
    </w:p>
    <w:p w14:paraId="4A13BED7" w14:textId="77777777" w:rsidR="007F2C0A" w:rsidRPr="00E36DD6" w:rsidRDefault="007F2C0A" w:rsidP="007F2C0A">
      <w:pPr>
        <w:pStyle w:val="Question"/>
        <w:numPr>
          <w:ilvl w:val="0"/>
          <w:numId w:val="30"/>
        </w:numPr>
        <w:tabs>
          <w:tab w:val="clear" w:pos="-142"/>
        </w:tabs>
        <w:spacing w:before="20"/>
        <w:rPr>
          <w:rFonts w:ascii="Verdana" w:hAnsi="Verdana"/>
        </w:rPr>
      </w:pPr>
      <w:r w:rsidRPr="00E36DD6">
        <w:rPr>
          <w:rFonts w:ascii="Verdana" w:hAnsi="Verdana"/>
        </w:rPr>
        <w:t>details of any instances where there have been regulatory breaches or unresolved issues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7F2C0A" w:rsidRPr="003C61C8" w14:paraId="2A1E8D9D" w14:textId="77777777" w:rsidTr="00E07B03">
        <w:trPr>
          <w:trHeight w:val="1167"/>
        </w:trPr>
        <w:tc>
          <w:tcPr>
            <w:tcW w:w="6804" w:type="dxa"/>
          </w:tcPr>
          <w:p w14:paraId="728D19AA" w14:textId="77777777" w:rsidR="007F2C0A" w:rsidRPr="003C61C8" w:rsidRDefault="007F2C0A" w:rsidP="00E07B03">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76020491" w14:textId="26FC0C2A" w:rsidR="0076049D" w:rsidRDefault="0076049D" w:rsidP="0076049D">
      <w:pPr>
        <w:pStyle w:val="Question"/>
        <w:rPr>
          <w:rFonts w:ascii="Verdana" w:hAnsi="Verdana"/>
          <w:b/>
        </w:rPr>
      </w:pPr>
      <w:r>
        <w:rPr>
          <w:rFonts w:ascii="Verdana" w:hAnsi="Verdana"/>
          <w:b/>
        </w:rPr>
        <w:t>10.</w:t>
      </w:r>
      <w:r w:rsidR="00E064F2">
        <w:rPr>
          <w:rFonts w:ascii="Verdana" w:hAnsi="Verdana"/>
          <w:b/>
        </w:rPr>
        <w:t>10</w:t>
      </w:r>
      <w:r w:rsidRPr="00B27110">
        <w:rPr>
          <w:rFonts w:ascii="Verdana" w:hAnsi="Verdana"/>
          <w:b/>
        </w:rPr>
        <w:tab/>
      </w:r>
      <w:r>
        <w:rPr>
          <w:rFonts w:ascii="Verdana" w:hAnsi="Verdana"/>
          <w:b/>
        </w:rPr>
        <w:t>Has the candidate completed an induction programme or is a programme planned for them?</w:t>
      </w:r>
    </w:p>
    <w:p w14:paraId="46762D3B" w14:textId="77777777" w:rsidR="0076049D" w:rsidRDefault="0076049D" w:rsidP="0076049D">
      <w:pPr>
        <w:pStyle w:val="Question"/>
        <w:tabs>
          <w:tab w:val="clear" w:pos="-142"/>
        </w:tabs>
        <w:spacing w:before="20"/>
        <w:ind w:firstLine="0"/>
        <w:rPr>
          <w:rFonts w:ascii="Verdana" w:hAnsi="Verdana"/>
        </w:rPr>
      </w:pPr>
      <w:r w:rsidRPr="008329FD">
        <w:rPr>
          <w:rFonts w:ascii="Verdana" w:hAnsi="Verdana"/>
        </w:rPr>
        <w:t xml:space="preserve">You must provide a copy of the induction programme where applicable. </w:t>
      </w:r>
    </w:p>
    <w:p w14:paraId="3EB20255" w14:textId="77777777" w:rsidR="0076049D" w:rsidRDefault="0076049D" w:rsidP="0076049D">
      <w:pPr>
        <w:pStyle w:val="Question"/>
        <w:tabs>
          <w:tab w:val="clear" w:pos="-142"/>
        </w:tabs>
        <w:spacing w:before="20"/>
        <w:ind w:firstLine="0"/>
        <w:rPr>
          <w:rFonts w:ascii="Verdana" w:hAnsi="Verdana"/>
        </w:rPr>
      </w:pPr>
      <w:r w:rsidRPr="008329FD">
        <w:rPr>
          <w:rFonts w:ascii="Verdana" w:hAnsi="Verdana"/>
        </w:rPr>
        <w:t xml:space="preserve">You do not need an induction programme if, for example, this is an internal </w:t>
      </w:r>
      <w:proofErr w:type="gramStart"/>
      <w:r w:rsidRPr="008329FD">
        <w:rPr>
          <w:rFonts w:ascii="Verdana" w:hAnsi="Verdana"/>
        </w:rPr>
        <w:t>move</w:t>
      </w:r>
      <w:proofErr w:type="gramEnd"/>
      <w:r w:rsidRPr="008329FD">
        <w:rPr>
          <w:rFonts w:ascii="Verdana" w:hAnsi="Verdana"/>
        </w:rPr>
        <w:t xml:space="preserve"> and the candidate is an existing employee at the firm.</w:t>
      </w:r>
    </w:p>
    <w:p w14:paraId="4E103ECF" w14:textId="692BFA6E" w:rsidR="0076049D" w:rsidRDefault="0076049D" w:rsidP="007604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applicable</w:t>
      </w:r>
      <w:r w:rsidRPr="00EF3638">
        <w:rPr>
          <w:rFonts w:ascii="Webdings" w:eastAsia="Webdings" w:hAnsi="Webdings" w:cs="Webdings"/>
        </w:rPr>
        <w:t>4</w:t>
      </w:r>
      <w:r>
        <w:rPr>
          <w:rFonts w:ascii="Verdana" w:hAnsi="Verdana"/>
        </w:rPr>
        <w:t>Continue to Question 10.</w:t>
      </w:r>
      <w:r w:rsidR="0077018E">
        <w:rPr>
          <w:rFonts w:ascii="Verdana" w:hAnsi="Verdana"/>
        </w:rPr>
        <w:t>1</w:t>
      </w:r>
      <w:r w:rsidR="003710C3">
        <w:rPr>
          <w:rFonts w:ascii="Verdana" w:hAnsi="Verdana"/>
        </w:rPr>
        <w:t>1</w:t>
      </w:r>
    </w:p>
    <w:p w14:paraId="6046736C" w14:textId="77777777" w:rsidR="0076049D" w:rsidRDefault="0076049D" w:rsidP="007604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You must attach the induction programme.</w:t>
      </w:r>
    </w:p>
    <w:p w14:paraId="09C6E97A" w14:textId="77777777" w:rsidR="0076049D" w:rsidRDefault="0076049D" w:rsidP="0076049D">
      <w:pPr>
        <w:pStyle w:val="Question"/>
        <w:tabs>
          <w:tab w:val="clear" w:pos="-142"/>
        </w:tabs>
        <w:spacing w:before="20"/>
        <w:ind w:firstLine="0"/>
        <w:rPr>
          <w:rFonts w:ascii="Verdana" w:hAnsi="Verdana"/>
        </w:rPr>
      </w:pPr>
    </w:p>
    <w:p w14:paraId="2EF7AEBC" w14:textId="77777777" w:rsidR="0076049D" w:rsidRDefault="0076049D" w:rsidP="0076049D">
      <w:pPr>
        <w:pStyle w:val="Question"/>
        <w:tabs>
          <w:tab w:val="clear" w:pos="-142"/>
        </w:tabs>
        <w:spacing w:before="20"/>
        <w:ind w:firstLine="0"/>
        <w:rPr>
          <w:rFonts w:ascii="Verdana" w:hAnsi="Verdana"/>
        </w:rPr>
      </w:pPr>
      <w:r w:rsidRPr="008329FD">
        <w:rPr>
          <w:rFonts w:ascii="Verdana" w:hAnsi="Verdana"/>
        </w:rPr>
        <w:t xml:space="preserve">The programme should contain key areas of focus, actions taken and completion dates to onboard the candidate. </w:t>
      </w:r>
    </w:p>
    <w:p w14:paraId="6EF72BB9" w14:textId="77777777" w:rsidR="0076049D" w:rsidRDefault="0076049D" w:rsidP="0076049D">
      <w:pPr>
        <w:pStyle w:val="Question"/>
        <w:tabs>
          <w:tab w:val="clear" w:pos="-142"/>
        </w:tabs>
        <w:spacing w:before="20"/>
        <w:ind w:firstLine="0"/>
        <w:rPr>
          <w:rFonts w:ascii="Verdana" w:hAnsi="Verdana"/>
        </w:rPr>
      </w:pPr>
      <w:r w:rsidRPr="008329FD">
        <w:rPr>
          <w:rFonts w:ascii="Verdana" w:hAnsi="Verdana"/>
        </w:rPr>
        <w:t>Key stakeholders and individuals responsible for delivering the programme should also be included.</w:t>
      </w:r>
    </w:p>
    <w:p w14:paraId="1B5558B6" w14:textId="77777777" w:rsidR="0076049D" w:rsidRDefault="0076049D" w:rsidP="007604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34390560" w14:textId="0D409C21" w:rsidR="0076049D" w:rsidRDefault="0076049D" w:rsidP="0076049D">
      <w:pPr>
        <w:pStyle w:val="Question"/>
        <w:rPr>
          <w:rFonts w:ascii="Verdana" w:hAnsi="Verdana"/>
          <w:b/>
        </w:rPr>
      </w:pPr>
      <w:r w:rsidRPr="00B27110">
        <w:rPr>
          <w:rFonts w:ascii="Verdana" w:hAnsi="Verdana"/>
          <w:b/>
        </w:rPr>
        <w:tab/>
      </w:r>
      <w:r>
        <w:rPr>
          <w:rFonts w:ascii="Verdana" w:hAnsi="Verdana"/>
          <w:b/>
        </w:rPr>
        <w:t>10.</w:t>
      </w:r>
      <w:r w:rsidR="00A71A71">
        <w:rPr>
          <w:rFonts w:ascii="Verdana" w:hAnsi="Verdana"/>
          <w:b/>
        </w:rPr>
        <w:t>11</w:t>
      </w:r>
      <w:r w:rsidRPr="00B27110">
        <w:rPr>
          <w:rFonts w:ascii="Verdana" w:hAnsi="Verdana"/>
          <w:b/>
        </w:rPr>
        <w:tab/>
      </w:r>
      <w:r>
        <w:rPr>
          <w:rFonts w:ascii="Verdana" w:hAnsi="Verdana"/>
          <w:b/>
        </w:rPr>
        <w:t>You must provide a copy of the skills gap analysis detailing any learning and development plans</w:t>
      </w:r>
    </w:p>
    <w:p w14:paraId="0A9003C1" w14:textId="77777777" w:rsidR="0076049D" w:rsidRPr="008329FD" w:rsidRDefault="0076049D" w:rsidP="0076049D">
      <w:pPr>
        <w:pStyle w:val="Question"/>
        <w:tabs>
          <w:tab w:val="clear" w:pos="-142"/>
        </w:tabs>
        <w:spacing w:before="20"/>
        <w:ind w:firstLine="0"/>
        <w:rPr>
          <w:rFonts w:ascii="Verdana" w:hAnsi="Verdana"/>
        </w:rPr>
      </w:pPr>
      <w:r w:rsidRPr="008329FD">
        <w:rPr>
          <w:rFonts w:ascii="Verdana" w:hAnsi="Verdana"/>
        </w:rPr>
        <w:t xml:space="preserve">The skills gap analysis and learning and development plan can be combined, </w:t>
      </w:r>
      <w:proofErr w:type="gramStart"/>
      <w:r w:rsidRPr="008329FD">
        <w:rPr>
          <w:rFonts w:ascii="Verdana" w:hAnsi="Verdana"/>
        </w:rPr>
        <w:t>as long as</w:t>
      </w:r>
      <w:proofErr w:type="gramEnd"/>
      <w:r w:rsidRPr="008329FD">
        <w:rPr>
          <w:rFonts w:ascii="Verdana" w:hAnsi="Verdana"/>
        </w:rPr>
        <w:t xml:space="preserve"> </w:t>
      </w:r>
      <w:proofErr w:type="gramStart"/>
      <w:r w:rsidRPr="008329FD">
        <w:rPr>
          <w:rFonts w:ascii="Verdana" w:hAnsi="Verdana"/>
        </w:rPr>
        <w:t>all of</w:t>
      </w:r>
      <w:proofErr w:type="gramEnd"/>
      <w:r w:rsidRPr="008329FD">
        <w:rPr>
          <w:rFonts w:ascii="Verdana" w:hAnsi="Verdana"/>
        </w:rPr>
        <w:t xml:space="preserve"> the required information is provided. This must include:</w:t>
      </w:r>
    </w:p>
    <w:p w14:paraId="51ECA85A" w14:textId="77777777" w:rsidR="0076049D" w:rsidRPr="008329FD" w:rsidRDefault="0076049D" w:rsidP="0076049D">
      <w:pPr>
        <w:pStyle w:val="Question"/>
        <w:numPr>
          <w:ilvl w:val="0"/>
          <w:numId w:val="27"/>
        </w:numPr>
        <w:tabs>
          <w:tab w:val="clear" w:pos="-142"/>
          <w:tab w:val="num" w:pos="720"/>
        </w:tabs>
        <w:spacing w:before="20"/>
        <w:rPr>
          <w:rFonts w:ascii="Verdana" w:hAnsi="Verdana"/>
        </w:rPr>
      </w:pPr>
      <w:r w:rsidRPr="008329FD">
        <w:rPr>
          <w:rFonts w:ascii="Verdana" w:hAnsi="Verdana"/>
        </w:rPr>
        <w:t>specific skills and competencies related to the role and how the candidate scores against these</w:t>
      </w:r>
    </w:p>
    <w:p w14:paraId="7F036918" w14:textId="77777777" w:rsidR="0076049D" w:rsidRPr="008329FD" w:rsidRDefault="0076049D" w:rsidP="0076049D">
      <w:pPr>
        <w:pStyle w:val="Question"/>
        <w:numPr>
          <w:ilvl w:val="0"/>
          <w:numId w:val="27"/>
        </w:numPr>
        <w:tabs>
          <w:tab w:val="clear" w:pos="-142"/>
          <w:tab w:val="num" w:pos="720"/>
        </w:tabs>
        <w:spacing w:before="20"/>
        <w:rPr>
          <w:rFonts w:ascii="Verdana" w:hAnsi="Verdana"/>
        </w:rPr>
      </w:pPr>
      <w:r w:rsidRPr="008329FD">
        <w:rPr>
          <w:rFonts w:ascii="Verdana" w:hAnsi="Verdana"/>
        </w:rPr>
        <w:t>details of any planned or recent training, to address any gaps - include details of the training provider, the length of the course and the date of completion</w:t>
      </w:r>
    </w:p>
    <w:p w14:paraId="40E3CD35" w14:textId="77777777" w:rsidR="0076049D" w:rsidRPr="008329FD" w:rsidRDefault="0076049D" w:rsidP="0076049D">
      <w:pPr>
        <w:pStyle w:val="Question"/>
        <w:numPr>
          <w:ilvl w:val="0"/>
          <w:numId w:val="27"/>
        </w:numPr>
        <w:tabs>
          <w:tab w:val="clear" w:pos="-142"/>
          <w:tab w:val="num" w:pos="720"/>
        </w:tabs>
        <w:spacing w:before="20"/>
        <w:rPr>
          <w:rFonts w:ascii="Verdana" w:hAnsi="Verdana"/>
        </w:rPr>
      </w:pPr>
      <w:r w:rsidRPr="008329FD">
        <w:rPr>
          <w:rFonts w:ascii="Verdana" w:hAnsi="Verdana"/>
        </w:rPr>
        <w:t>the name of the person who has oversight for the candidate's training</w:t>
      </w:r>
    </w:p>
    <w:p w14:paraId="7E443E18" w14:textId="77777777" w:rsidR="0076049D" w:rsidRPr="008329FD" w:rsidRDefault="0076049D" w:rsidP="0076049D">
      <w:pPr>
        <w:pStyle w:val="Question"/>
        <w:tabs>
          <w:tab w:val="clear" w:pos="-142"/>
        </w:tabs>
        <w:spacing w:before="20"/>
        <w:ind w:firstLine="0"/>
        <w:rPr>
          <w:rFonts w:ascii="Verdana" w:hAnsi="Verdana"/>
        </w:rPr>
      </w:pPr>
      <w:r w:rsidRPr="008329FD">
        <w:rPr>
          <w:rFonts w:ascii="Verdana" w:hAnsi="Verdana"/>
        </w:rPr>
        <w:t>We expect these documents to be in a table or chart.</w:t>
      </w:r>
    </w:p>
    <w:p w14:paraId="1B0F28BD" w14:textId="77777777" w:rsidR="0076049D" w:rsidRDefault="0076049D" w:rsidP="0076049D">
      <w:pPr>
        <w:pStyle w:val="Question"/>
        <w:tabs>
          <w:tab w:val="clear" w:pos="-142"/>
        </w:tabs>
        <w:spacing w:before="20"/>
        <w:ind w:firstLine="0"/>
        <w:rPr>
          <w:rFonts w:ascii="Verdana" w:hAnsi="Verdana"/>
        </w:rPr>
      </w:pPr>
    </w:p>
    <w:p w14:paraId="2F9AA49E" w14:textId="77777777" w:rsidR="0076049D" w:rsidRDefault="0076049D" w:rsidP="007604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5AA9FF96" w14:textId="3E4A1B3B" w:rsidR="0076049D" w:rsidRDefault="0076049D" w:rsidP="0076049D">
      <w:pPr>
        <w:pStyle w:val="Question"/>
        <w:rPr>
          <w:rFonts w:ascii="Verdana" w:hAnsi="Verdana"/>
          <w:b/>
        </w:rPr>
      </w:pPr>
      <w:r>
        <w:rPr>
          <w:rFonts w:ascii="Verdana" w:hAnsi="Verdana"/>
          <w:b/>
        </w:rPr>
        <w:tab/>
        <w:t>10.1</w:t>
      </w:r>
      <w:r w:rsidR="00DF71EC">
        <w:rPr>
          <w:rFonts w:ascii="Verdana" w:hAnsi="Verdana"/>
          <w:b/>
        </w:rPr>
        <w:t>2</w:t>
      </w:r>
      <w:r w:rsidRPr="00B27110">
        <w:rPr>
          <w:rFonts w:ascii="Verdana" w:hAnsi="Verdana"/>
          <w:b/>
        </w:rPr>
        <w:tab/>
      </w:r>
      <w:r>
        <w:rPr>
          <w:rFonts w:ascii="Verdana" w:hAnsi="Verdana"/>
          <w:b/>
        </w:rPr>
        <w:t>You must provide an up-to-date organisational chart</w:t>
      </w:r>
    </w:p>
    <w:p w14:paraId="46BF148E" w14:textId="77777777" w:rsidR="0076049D" w:rsidRPr="008329FD" w:rsidRDefault="0076049D" w:rsidP="0076049D">
      <w:pPr>
        <w:pStyle w:val="Question"/>
        <w:tabs>
          <w:tab w:val="clear" w:pos="-142"/>
        </w:tabs>
        <w:spacing w:before="20"/>
        <w:ind w:firstLine="0"/>
        <w:rPr>
          <w:rFonts w:ascii="Verdana" w:hAnsi="Verdana"/>
        </w:rPr>
      </w:pPr>
      <w:r w:rsidRPr="008329FD">
        <w:rPr>
          <w:rFonts w:ascii="Verdana" w:hAnsi="Verdana"/>
        </w:rPr>
        <w:t>This must show the candidate's position with clear reporting lines up and down and detail all senior managers and their prescribed responsibilities</w:t>
      </w:r>
    </w:p>
    <w:p w14:paraId="2B84571D" w14:textId="77777777" w:rsidR="0076049D" w:rsidRPr="008329FD" w:rsidRDefault="0076049D" w:rsidP="0076049D">
      <w:pPr>
        <w:pStyle w:val="Question"/>
        <w:tabs>
          <w:tab w:val="clear" w:pos="-142"/>
        </w:tabs>
        <w:spacing w:before="20"/>
        <w:ind w:firstLine="0"/>
        <w:rPr>
          <w:rFonts w:ascii="Verdana" w:hAnsi="Verdana"/>
        </w:rPr>
      </w:pPr>
      <w:r w:rsidRPr="008329FD">
        <w:rPr>
          <w:rFonts w:ascii="Verdana" w:hAnsi="Verdana"/>
        </w:rPr>
        <w:t>It must also include details of the applicant firm and group, where the candidate is reporting into them and details of the members of the board</w:t>
      </w:r>
    </w:p>
    <w:p w14:paraId="0F0ED0F9" w14:textId="77777777" w:rsidR="0076049D" w:rsidRPr="008329FD" w:rsidRDefault="0076049D" w:rsidP="0076049D">
      <w:pPr>
        <w:pStyle w:val="Question"/>
        <w:tabs>
          <w:tab w:val="clear" w:pos="-142"/>
        </w:tabs>
        <w:spacing w:before="20"/>
        <w:ind w:firstLine="0"/>
        <w:rPr>
          <w:rFonts w:ascii="Verdana" w:hAnsi="Verdana"/>
        </w:rPr>
      </w:pPr>
      <w:r w:rsidRPr="008329FD">
        <w:rPr>
          <w:rFonts w:ascii="Verdana" w:hAnsi="Verdana"/>
        </w:rPr>
        <w:t>This information helps us to understand the accountability and reporting lines within the firm</w:t>
      </w:r>
    </w:p>
    <w:p w14:paraId="4673A757" w14:textId="77777777" w:rsidR="0076049D" w:rsidRDefault="0076049D" w:rsidP="0076049D">
      <w:pPr>
        <w:pStyle w:val="Question"/>
        <w:tabs>
          <w:tab w:val="clear" w:pos="-142"/>
        </w:tabs>
        <w:spacing w:before="20"/>
        <w:ind w:firstLine="0"/>
        <w:rPr>
          <w:rFonts w:ascii="Verdana" w:hAnsi="Verdana"/>
        </w:rPr>
      </w:pPr>
    </w:p>
    <w:p w14:paraId="5DE78800" w14:textId="77777777" w:rsidR="0076049D" w:rsidRDefault="0076049D" w:rsidP="007604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344EEF20" w14:textId="77777777" w:rsidR="00C103F9" w:rsidRDefault="00D33C1E" w:rsidP="0076049D">
      <w:pPr>
        <w:pStyle w:val="Question"/>
        <w:rPr>
          <w:rFonts w:ascii="Verdana" w:hAnsi="Verdana"/>
          <w:b/>
        </w:rPr>
      </w:pPr>
      <w:r>
        <w:rPr>
          <w:rFonts w:ascii="Verdana" w:hAnsi="Verdana"/>
          <w:b/>
        </w:rPr>
        <w:tab/>
      </w:r>
      <w:r>
        <w:rPr>
          <w:rFonts w:ascii="Verdana" w:hAnsi="Verdana"/>
          <w:b/>
        </w:rPr>
        <w:tab/>
      </w:r>
    </w:p>
    <w:p w14:paraId="42DB44C7" w14:textId="77777777" w:rsidR="00A4358B" w:rsidRDefault="00A4358B" w:rsidP="0076049D">
      <w:pPr>
        <w:pStyle w:val="Question"/>
        <w:rPr>
          <w:rFonts w:ascii="Verdana" w:hAnsi="Verdana"/>
          <w:b/>
        </w:rPr>
      </w:pPr>
    </w:p>
    <w:p w14:paraId="237E850F" w14:textId="367295EC" w:rsidR="00D33C1E" w:rsidRDefault="00D33C1E" w:rsidP="0076049D">
      <w:pPr>
        <w:pStyle w:val="Question"/>
        <w:rPr>
          <w:rFonts w:ascii="Verdana" w:hAnsi="Verdana"/>
          <w:b/>
        </w:rPr>
      </w:pPr>
      <w:r>
        <w:rPr>
          <w:rFonts w:ascii="Verdana" w:hAnsi="Verdana"/>
          <w:b/>
        </w:rPr>
        <w:lastRenderedPageBreak/>
        <w:tab/>
      </w:r>
      <w:r>
        <w:rPr>
          <w:rFonts w:ascii="Verdana" w:hAnsi="Verdana"/>
          <w:b/>
        </w:rPr>
        <w:tab/>
        <w:t>Question 10.</w:t>
      </w:r>
      <w:r w:rsidR="00DA3FEB">
        <w:rPr>
          <w:rFonts w:ascii="Verdana" w:hAnsi="Verdana"/>
          <w:b/>
        </w:rPr>
        <w:t>13</w:t>
      </w:r>
      <w:r>
        <w:rPr>
          <w:rFonts w:ascii="Verdana" w:hAnsi="Verdana"/>
          <w:b/>
        </w:rPr>
        <w:t xml:space="preserve"> </w:t>
      </w:r>
      <w:r w:rsidR="00D97FD4">
        <w:rPr>
          <w:rFonts w:ascii="Verdana" w:hAnsi="Verdana"/>
          <w:b/>
        </w:rPr>
        <w:t>only applies where the firm is an enhanced scope SMCR firm (SYSC 25 and SUP 10C.9)</w:t>
      </w:r>
    </w:p>
    <w:p w14:paraId="16594836" w14:textId="63FFB216" w:rsidR="0076049D" w:rsidRDefault="0076049D" w:rsidP="0076049D">
      <w:pPr>
        <w:pStyle w:val="Question"/>
        <w:rPr>
          <w:rFonts w:ascii="Verdana" w:hAnsi="Verdana"/>
          <w:b/>
        </w:rPr>
      </w:pPr>
      <w:r>
        <w:rPr>
          <w:rFonts w:ascii="Verdana" w:hAnsi="Verdana"/>
          <w:b/>
        </w:rPr>
        <w:t>10.</w:t>
      </w:r>
      <w:r w:rsidR="00DA3FEB">
        <w:rPr>
          <w:rFonts w:ascii="Verdana" w:hAnsi="Verdana"/>
          <w:b/>
        </w:rPr>
        <w:t>13</w:t>
      </w:r>
      <w:r w:rsidRPr="00B27110">
        <w:rPr>
          <w:rFonts w:ascii="Verdana" w:hAnsi="Verdana"/>
          <w:b/>
        </w:rPr>
        <w:tab/>
      </w:r>
      <w:r>
        <w:rPr>
          <w:rFonts w:ascii="Verdana" w:hAnsi="Verdana"/>
          <w:b/>
        </w:rPr>
        <w:t>You must provide a copy of the firm’s management responsibility map</w:t>
      </w:r>
    </w:p>
    <w:p w14:paraId="2E0766AF" w14:textId="77777777" w:rsidR="007678C9" w:rsidRPr="00894910" w:rsidRDefault="007678C9" w:rsidP="007678C9">
      <w:pPr>
        <w:pStyle w:val="Question"/>
        <w:tabs>
          <w:tab w:val="clear" w:pos="-142"/>
        </w:tabs>
        <w:spacing w:before="20"/>
        <w:ind w:firstLine="0"/>
        <w:rPr>
          <w:rFonts w:ascii="Verdana" w:hAnsi="Verdana"/>
        </w:rPr>
      </w:pPr>
      <w:r w:rsidRPr="00894910">
        <w:rPr>
          <w:rFonts w:ascii="Verdana" w:hAnsi="Verdana"/>
        </w:rPr>
        <w:t>The map must provide an overview of how the firm is managed and governed. It should contain key information about arrangements such as:</w:t>
      </w:r>
    </w:p>
    <w:p w14:paraId="6CFB083C" w14:textId="77777777" w:rsidR="007678C9" w:rsidRPr="00842EDE" w:rsidRDefault="007678C9" w:rsidP="007678C9">
      <w:pPr>
        <w:numPr>
          <w:ilvl w:val="0"/>
          <w:numId w:val="26"/>
        </w:numPr>
        <w:spacing w:before="100" w:beforeAutospacing="1" w:after="75" w:line="240" w:lineRule="auto"/>
        <w:ind w:left="945" w:right="731"/>
        <w:rPr>
          <w:rFonts w:ascii="Verdana" w:eastAsia="Times New Roman" w:hAnsi="Verdana" w:cs="Segoe UI"/>
          <w:color w:val="505A5F"/>
          <w:sz w:val="18"/>
          <w:szCs w:val="18"/>
          <w:lang w:eastAsia="en-GB"/>
        </w:rPr>
      </w:pPr>
      <w:r w:rsidRPr="00842EDE">
        <w:rPr>
          <w:rFonts w:ascii="Verdana" w:eastAsia="Times New Roman" w:hAnsi="Verdana" w:cs="Segoe UI"/>
          <w:color w:val="505A5F"/>
          <w:sz w:val="18"/>
          <w:szCs w:val="18"/>
          <w:lang w:eastAsia="en-GB"/>
        </w:rPr>
        <w:t>details of any approved persons and their role</w:t>
      </w:r>
    </w:p>
    <w:p w14:paraId="7577DCA1" w14:textId="77777777" w:rsidR="007678C9" w:rsidRPr="00842EDE" w:rsidRDefault="007678C9" w:rsidP="007678C9">
      <w:pPr>
        <w:numPr>
          <w:ilvl w:val="0"/>
          <w:numId w:val="26"/>
        </w:numPr>
        <w:spacing w:before="100" w:beforeAutospacing="1" w:after="75" w:line="240" w:lineRule="auto"/>
        <w:ind w:left="945" w:right="731"/>
        <w:rPr>
          <w:rFonts w:ascii="Verdana" w:eastAsia="Times New Roman" w:hAnsi="Verdana" w:cs="Segoe UI"/>
          <w:color w:val="505A5F"/>
          <w:sz w:val="18"/>
          <w:szCs w:val="18"/>
          <w:lang w:eastAsia="en-GB"/>
        </w:rPr>
      </w:pPr>
      <w:r w:rsidRPr="00842EDE">
        <w:rPr>
          <w:rFonts w:ascii="Verdana" w:eastAsia="Times New Roman" w:hAnsi="Verdana" w:cs="Segoe UI"/>
          <w:color w:val="505A5F"/>
          <w:sz w:val="18"/>
          <w:szCs w:val="18"/>
          <w:lang w:eastAsia="en-GB"/>
        </w:rPr>
        <w:t>lines of responsibility</w:t>
      </w:r>
    </w:p>
    <w:p w14:paraId="12580FFE" w14:textId="77777777" w:rsidR="007678C9" w:rsidRPr="00842EDE" w:rsidRDefault="007678C9" w:rsidP="007678C9">
      <w:pPr>
        <w:numPr>
          <w:ilvl w:val="0"/>
          <w:numId w:val="26"/>
        </w:numPr>
        <w:spacing w:before="100" w:beforeAutospacing="1" w:after="75" w:line="240" w:lineRule="auto"/>
        <w:ind w:left="945" w:right="731"/>
        <w:rPr>
          <w:rFonts w:ascii="Verdana" w:eastAsia="Times New Roman" w:hAnsi="Verdana" w:cs="Segoe UI"/>
          <w:color w:val="505A5F"/>
          <w:sz w:val="18"/>
          <w:szCs w:val="18"/>
          <w:lang w:eastAsia="en-GB"/>
        </w:rPr>
      </w:pPr>
      <w:r w:rsidRPr="00842EDE">
        <w:rPr>
          <w:rFonts w:ascii="Verdana" w:eastAsia="Times New Roman" w:hAnsi="Verdana" w:cs="Segoe UI"/>
          <w:color w:val="505A5F"/>
          <w:sz w:val="18"/>
          <w:szCs w:val="18"/>
          <w:lang w:eastAsia="en-GB"/>
        </w:rPr>
        <w:t>details of members of the governing and management bodies, who are not approved persons, including their role</w:t>
      </w:r>
    </w:p>
    <w:p w14:paraId="576A2E5B" w14:textId="77777777" w:rsidR="007678C9" w:rsidRPr="00842EDE" w:rsidRDefault="007678C9" w:rsidP="007678C9">
      <w:pPr>
        <w:numPr>
          <w:ilvl w:val="0"/>
          <w:numId w:val="26"/>
        </w:numPr>
        <w:spacing w:before="100" w:beforeAutospacing="1" w:after="75" w:line="240" w:lineRule="auto"/>
        <w:ind w:left="945" w:right="731"/>
        <w:rPr>
          <w:rFonts w:ascii="Verdana" w:eastAsia="Times New Roman" w:hAnsi="Verdana" w:cs="Segoe UI"/>
          <w:color w:val="505A5F"/>
          <w:sz w:val="18"/>
          <w:szCs w:val="18"/>
          <w:lang w:eastAsia="en-GB"/>
        </w:rPr>
      </w:pPr>
      <w:r w:rsidRPr="00842EDE">
        <w:rPr>
          <w:rFonts w:ascii="Verdana" w:eastAsia="Times New Roman" w:hAnsi="Verdana" w:cs="Segoe UI"/>
          <w:color w:val="505A5F"/>
          <w:sz w:val="18"/>
          <w:szCs w:val="18"/>
          <w:lang w:eastAsia="en-GB"/>
        </w:rPr>
        <w:t>a chart showing the allocation of prescribed, other and overall responsibilities</w:t>
      </w:r>
    </w:p>
    <w:p w14:paraId="4D3E5384" w14:textId="77777777" w:rsidR="0076049D" w:rsidRDefault="0076049D" w:rsidP="0076049D">
      <w:pPr>
        <w:pStyle w:val="Question"/>
        <w:tabs>
          <w:tab w:val="clear" w:pos="-142"/>
        </w:tabs>
        <w:spacing w:before="20"/>
        <w:ind w:firstLine="0"/>
        <w:rPr>
          <w:rFonts w:ascii="Verdana" w:hAnsi="Verdana"/>
        </w:rPr>
      </w:pPr>
    </w:p>
    <w:p w14:paraId="6B16DA06" w14:textId="77777777" w:rsidR="0076049D" w:rsidRDefault="0076049D" w:rsidP="007604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375C9D2B" w14:textId="77777777" w:rsidR="00786C54" w:rsidRDefault="00786C54" w:rsidP="00786C54">
      <w:pPr>
        <w:rPr>
          <w:rFonts w:ascii="Verdana" w:hAnsi="Verdana"/>
          <w:b/>
        </w:rPr>
      </w:pPr>
    </w:p>
    <w:p w14:paraId="40EA3A44" w14:textId="77777777" w:rsidR="00786C54" w:rsidRDefault="00786C54">
      <w:r>
        <w:rPr>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2A0F5F" w:rsidRPr="00EB352E" w14:paraId="0E79614B" w14:textId="77777777" w:rsidTr="00BA34BF">
        <w:trPr>
          <w:trHeight w:hRule="exact" w:val="862"/>
        </w:trPr>
        <w:tc>
          <w:tcPr>
            <w:tcW w:w="2268" w:type="dxa"/>
            <w:shd w:val="clear" w:color="auto" w:fill="701B45"/>
            <w:vAlign w:val="center"/>
          </w:tcPr>
          <w:p w14:paraId="276144EA" w14:textId="16F51A29" w:rsidR="002A0F5F" w:rsidRPr="00EB352E" w:rsidRDefault="00C816A5" w:rsidP="00B03385">
            <w:pPr>
              <w:pStyle w:val="Sectionheading"/>
              <w:tabs>
                <w:tab w:val="right" w:pos="-142"/>
              </w:tabs>
              <w:spacing w:before="0"/>
              <w:ind w:right="142"/>
              <w:jc w:val="right"/>
              <w:rPr>
                <w:rFonts w:ascii="Verdana" w:hAnsi="Verdana"/>
                <w:sz w:val="32"/>
              </w:rPr>
            </w:pPr>
            <w:r>
              <w:rPr>
                <w:rFonts w:ascii="Verdana" w:hAnsi="Verdana"/>
              </w:rPr>
              <w:lastRenderedPageBreak/>
              <w:t>11</w:t>
            </w:r>
          </w:p>
        </w:tc>
        <w:tc>
          <w:tcPr>
            <w:tcW w:w="7825" w:type="dxa"/>
            <w:shd w:val="clear" w:color="auto" w:fill="701B45"/>
            <w:vAlign w:val="center"/>
          </w:tcPr>
          <w:p w14:paraId="599D9C13" w14:textId="5FDBFC38" w:rsidR="002A0F5F" w:rsidRPr="00EB352E" w:rsidRDefault="00D85BC8" w:rsidP="00B03385">
            <w:pPr>
              <w:pStyle w:val="Sectionheading"/>
              <w:spacing w:before="0"/>
              <w:rPr>
                <w:rFonts w:ascii="Verdana" w:hAnsi="Verdana"/>
              </w:rPr>
            </w:pPr>
            <w:r>
              <w:rPr>
                <w:rFonts w:ascii="Verdana" w:hAnsi="Verdana"/>
              </w:rPr>
              <w:t>Supplementary information</w:t>
            </w:r>
            <w:r w:rsidR="00BA34BF">
              <w:rPr>
                <w:rFonts w:ascii="Verdana" w:hAnsi="Verdana"/>
              </w:rPr>
              <w:t xml:space="preserve"> </w:t>
            </w:r>
          </w:p>
        </w:tc>
      </w:tr>
    </w:tbl>
    <w:p w14:paraId="44F5CBA0" w14:textId="77777777" w:rsidR="00004EE9" w:rsidRDefault="00004EE9" w:rsidP="00644D93">
      <w:pPr>
        <w:pStyle w:val="Question"/>
        <w:tabs>
          <w:tab w:val="clear" w:pos="-142"/>
        </w:tabs>
        <w:spacing w:before="20"/>
        <w:ind w:firstLine="0"/>
        <w:rPr>
          <w:rFonts w:ascii="Verdana" w:hAnsi="Verdana"/>
        </w:rPr>
      </w:pPr>
    </w:p>
    <w:p w14:paraId="72A32C28" w14:textId="77777777" w:rsidR="00724626" w:rsidRPr="00313A9E" w:rsidRDefault="00724626" w:rsidP="00724626">
      <w:pPr>
        <w:pStyle w:val="Question"/>
        <w:rPr>
          <w:rFonts w:ascii="Verdana" w:hAnsi="Verdana"/>
          <w:b/>
          <w:sz w:val="22"/>
          <w:szCs w:val="22"/>
        </w:rPr>
      </w:pPr>
      <w:r w:rsidRPr="00313A9E">
        <w:rPr>
          <w:rFonts w:ascii="Verdana" w:hAnsi="Verdana"/>
          <w:b/>
          <w:sz w:val="22"/>
          <w:szCs w:val="22"/>
        </w:rPr>
        <w:tab/>
      </w:r>
      <w:r>
        <w:rPr>
          <w:rFonts w:ascii="Verdana" w:hAnsi="Verdana"/>
          <w:b/>
          <w:sz w:val="22"/>
          <w:szCs w:val="22"/>
        </w:rPr>
        <w:tab/>
      </w:r>
      <w:r w:rsidRPr="00313A9E">
        <w:rPr>
          <w:rFonts w:ascii="Verdana" w:hAnsi="Verdana"/>
          <w:b/>
          <w:sz w:val="22"/>
          <w:szCs w:val="22"/>
        </w:rPr>
        <w:t>Supporting documents (optional)</w:t>
      </w:r>
      <w:r w:rsidRPr="00313A9E">
        <w:rPr>
          <w:rFonts w:ascii="Verdana" w:hAnsi="Verdana"/>
          <w:b/>
          <w:sz w:val="22"/>
          <w:szCs w:val="22"/>
        </w:rPr>
        <w:tab/>
      </w:r>
    </w:p>
    <w:p w14:paraId="78E1FD47" w14:textId="77777777" w:rsidR="00724626" w:rsidRPr="009254F3" w:rsidRDefault="00724626" w:rsidP="00724626">
      <w:pPr>
        <w:pStyle w:val="Question"/>
        <w:tabs>
          <w:tab w:val="clear" w:pos="-142"/>
        </w:tabs>
        <w:spacing w:before="20"/>
        <w:ind w:firstLine="0"/>
        <w:rPr>
          <w:rFonts w:ascii="Verdana" w:hAnsi="Verdana"/>
          <w:szCs w:val="22"/>
        </w:rPr>
      </w:pPr>
      <w:r>
        <w:rPr>
          <w:rFonts w:ascii="Verdana" w:hAnsi="Verdana" w:cs="Segoe UI"/>
          <w:color w:val="505A5F"/>
          <w:szCs w:val="18"/>
        </w:rPr>
        <w:t>Include any additional information that you consider relevant to this application</w:t>
      </w:r>
    </w:p>
    <w:p w14:paraId="10BE8BA6" w14:textId="77777777" w:rsidR="00724626" w:rsidRPr="00AF701A" w:rsidRDefault="00724626" w:rsidP="00724626">
      <w:pPr>
        <w:pStyle w:val="Question"/>
        <w:rPr>
          <w:rFonts w:ascii="Verdana" w:hAnsi="Verdana"/>
          <w:b/>
          <w:sz w:val="20"/>
        </w:rPr>
      </w:pPr>
      <w:r w:rsidRPr="00AF701A">
        <w:rPr>
          <w:rFonts w:ascii="Verdana" w:hAnsi="Verdana"/>
          <w:b/>
          <w:sz w:val="20"/>
        </w:rPr>
        <w:tab/>
      </w:r>
      <w:r w:rsidRPr="00AF701A">
        <w:rPr>
          <w:rFonts w:ascii="Verdana" w:hAnsi="Verdana"/>
          <w:b/>
          <w:sz w:val="20"/>
        </w:rPr>
        <w:tab/>
        <w:t>Document 1</w:t>
      </w:r>
      <w:r w:rsidRPr="00AF701A">
        <w:rPr>
          <w:rFonts w:ascii="Verdana" w:hAnsi="Verdana"/>
          <w:b/>
          <w:sz w:val="20"/>
        </w:rPr>
        <w:tab/>
      </w:r>
    </w:p>
    <w:p w14:paraId="790026B5"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6522FAD2" w14:textId="77777777" w:rsidTr="00E07B03">
        <w:trPr>
          <w:trHeight w:hRule="exact" w:val="397"/>
        </w:trPr>
        <w:tc>
          <w:tcPr>
            <w:tcW w:w="7088" w:type="dxa"/>
            <w:vAlign w:val="center"/>
          </w:tcPr>
          <w:p w14:paraId="15D9F1EE"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09FD2F72"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3669BD46" w14:textId="77777777" w:rsidTr="00E07B03">
        <w:trPr>
          <w:trHeight w:hRule="exact" w:val="397"/>
        </w:trPr>
        <w:tc>
          <w:tcPr>
            <w:tcW w:w="7088" w:type="dxa"/>
            <w:vAlign w:val="center"/>
          </w:tcPr>
          <w:p w14:paraId="5111E422"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118F06DE"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26FE1A6E" w14:textId="77777777" w:rsidTr="00E07B03">
        <w:trPr>
          <w:trHeight w:hRule="exact" w:val="397"/>
        </w:trPr>
        <w:tc>
          <w:tcPr>
            <w:tcW w:w="7088" w:type="dxa"/>
            <w:vAlign w:val="center"/>
          </w:tcPr>
          <w:p w14:paraId="37071D5C"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7D48B6CA" w14:textId="77777777" w:rsidR="00724626" w:rsidRPr="00AF701A" w:rsidRDefault="00724626" w:rsidP="00724626">
      <w:pPr>
        <w:pStyle w:val="Question"/>
        <w:rPr>
          <w:rFonts w:ascii="Verdana" w:hAnsi="Verdana"/>
          <w:b/>
          <w:sz w:val="20"/>
        </w:rPr>
      </w:pPr>
      <w:r>
        <w:rPr>
          <w:rFonts w:ascii="Verdana" w:hAnsi="Verdana"/>
          <w:b/>
          <w:sz w:val="20"/>
        </w:rPr>
        <w:tab/>
      </w:r>
      <w:r>
        <w:rPr>
          <w:rFonts w:ascii="Verdana" w:hAnsi="Verdana"/>
          <w:b/>
          <w:sz w:val="20"/>
        </w:rPr>
        <w:tab/>
      </w:r>
      <w:r w:rsidRPr="00AF701A">
        <w:rPr>
          <w:rFonts w:ascii="Verdana" w:hAnsi="Verdana"/>
          <w:b/>
          <w:sz w:val="20"/>
        </w:rPr>
        <w:t xml:space="preserve">Document </w:t>
      </w:r>
      <w:r>
        <w:rPr>
          <w:rFonts w:ascii="Verdana" w:hAnsi="Verdana"/>
          <w:b/>
          <w:sz w:val="20"/>
        </w:rPr>
        <w:t>2</w:t>
      </w:r>
      <w:r w:rsidRPr="00AF701A">
        <w:rPr>
          <w:rFonts w:ascii="Verdana" w:hAnsi="Verdana"/>
          <w:b/>
          <w:sz w:val="20"/>
        </w:rPr>
        <w:tab/>
      </w:r>
    </w:p>
    <w:p w14:paraId="69995280"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02000C73" w14:textId="77777777" w:rsidTr="00E07B03">
        <w:trPr>
          <w:trHeight w:hRule="exact" w:val="397"/>
        </w:trPr>
        <w:tc>
          <w:tcPr>
            <w:tcW w:w="7088" w:type="dxa"/>
            <w:vAlign w:val="center"/>
          </w:tcPr>
          <w:p w14:paraId="39FEE0BA"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56EA5930"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1700A694" w14:textId="77777777" w:rsidTr="00E07B03">
        <w:trPr>
          <w:trHeight w:hRule="exact" w:val="397"/>
        </w:trPr>
        <w:tc>
          <w:tcPr>
            <w:tcW w:w="7088" w:type="dxa"/>
            <w:vAlign w:val="center"/>
          </w:tcPr>
          <w:p w14:paraId="776C763B"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0F033A09"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7612FACE" w14:textId="77777777" w:rsidTr="00E07B03">
        <w:trPr>
          <w:trHeight w:hRule="exact" w:val="397"/>
        </w:trPr>
        <w:tc>
          <w:tcPr>
            <w:tcW w:w="7088" w:type="dxa"/>
            <w:vAlign w:val="center"/>
          </w:tcPr>
          <w:p w14:paraId="09D61C93"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512CB502" w14:textId="77777777" w:rsidR="00724626" w:rsidRPr="00AF701A" w:rsidRDefault="00724626" w:rsidP="00724626">
      <w:pPr>
        <w:pStyle w:val="Question"/>
        <w:rPr>
          <w:rFonts w:ascii="Verdana" w:hAnsi="Verdana"/>
          <w:b/>
          <w:sz w:val="20"/>
        </w:rPr>
      </w:pPr>
      <w:r>
        <w:rPr>
          <w:rFonts w:ascii="Verdana" w:hAnsi="Verdana"/>
          <w:b/>
          <w:sz w:val="20"/>
        </w:rPr>
        <w:tab/>
      </w:r>
      <w:r>
        <w:rPr>
          <w:rFonts w:ascii="Verdana" w:hAnsi="Verdana"/>
          <w:b/>
          <w:sz w:val="20"/>
        </w:rPr>
        <w:tab/>
      </w:r>
      <w:r w:rsidRPr="00AF701A">
        <w:rPr>
          <w:rFonts w:ascii="Verdana" w:hAnsi="Verdana"/>
          <w:b/>
          <w:sz w:val="20"/>
        </w:rPr>
        <w:t xml:space="preserve">Document </w:t>
      </w:r>
      <w:r>
        <w:rPr>
          <w:rFonts w:ascii="Verdana" w:hAnsi="Verdana"/>
          <w:b/>
          <w:sz w:val="20"/>
        </w:rPr>
        <w:t>3</w:t>
      </w:r>
    </w:p>
    <w:p w14:paraId="3B28F773"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68671B8A" w14:textId="77777777" w:rsidTr="00E07B03">
        <w:trPr>
          <w:trHeight w:hRule="exact" w:val="397"/>
        </w:trPr>
        <w:tc>
          <w:tcPr>
            <w:tcW w:w="7088" w:type="dxa"/>
            <w:vAlign w:val="center"/>
          </w:tcPr>
          <w:p w14:paraId="2DA9DBEF"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5698746B"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56863A68" w14:textId="77777777" w:rsidTr="00E07B03">
        <w:trPr>
          <w:trHeight w:hRule="exact" w:val="397"/>
        </w:trPr>
        <w:tc>
          <w:tcPr>
            <w:tcW w:w="7088" w:type="dxa"/>
            <w:vAlign w:val="center"/>
          </w:tcPr>
          <w:p w14:paraId="31B70D4E"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767B9626"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637E0BC1" w14:textId="77777777" w:rsidTr="00E07B03">
        <w:trPr>
          <w:trHeight w:hRule="exact" w:val="397"/>
        </w:trPr>
        <w:tc>
          <w:tcPr>
            <w:tcW w:w="7088" w:type="dxa"/>
            <w:vAlign w:val="center"/>
          </w:tcPr>
          <w:p w14:paraId="7E3C1EFF"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7595D356" w14:textId="77777777" w:rsidR="00724626" w:rsidRDefault="00724626" w:rsidP="00724626"/>
    <w:p w14:paraId="0FD97D7C" w14:textId="77777777" w:rsidR="00724626" w:rsidRPr="00AF701A" w:rsidRDefault="00724626" w:rsidP="00724626">
      <w:pPr>
        <w:pStyle w:val="Question"/>
        <w:rPr>
          <w:rFonts w:ascii="Verdana" w:hAnsi="Verdana"/>
          <w:b/>
          <w:sz w:val="20"/>
        </w:rPr>
      </w:pPr>
      <w:r>
        <w:rPr>
          <w:rFonts w:ascii="Verdana" w:hAnsi="Verdana"/>
          <w:b/>
          <w:sz w:val="20"/>
        </w:rPr>
        <w:tab/>
      </w:r>
      <w:r>
        <w:rPr>
          <w:rFonts w:ascii="Verdana" w:hAnsi="Verdana"/>
          <w:b/>
          <w:sz w:val="20"/>
        </w:rPr>
        <w:tab/>
      </w:r>
      <w:r w:rsidRPr="00AF701A">
        <w:rPr>
          <w:rFonts w:ascii="Verdana" w:hAnsi="Verdana"/>
          <w:b/>
          <w:sz w:val="20"/>
        </w:rPr>
        <w:t xml:space="preserve">Document </w:t>
      </w:r>
      <w:r>
        <w:rPr>
          <w:rFonts w:ascii="Verdana" w:hAnsi="Verdana"/>
          <w:b/>
          <w:sz w:val="20"/>
        </w:rPr>
        <w:t>4</w:t>
      </w:r>
    </w:p>
    <w:p w14:paraId="25AFBF9C"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E0460D" w14:paraId="2F86A088" w14:textId="77777777" w:rsidTr="00E07B03">
        <w:trPr>
          <w:trHeight w:hRule="exact" w:val="397"/>
        </w:trPr>
        <w:tc>
          <w:tcPr>
            <w:tcW w:w="7088" w:type="dxa"/>
            <w:vAlign w:val="center"/>
          </w:tcPr>
          <w:p w14:paraId="62569B09" w14:textId="77777777" w:rsidR="00724626" w:rsidRPr="00E0460D" w:rsidRDefault="00724626"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AC94956"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218ED879" w14:textId="77777777" w:rsidTr="00E07B03">
        <w:trPr>
          <w:trHeight w:hRule="exact" w:val="397"/>
        </w:trPr>
        <w:tc>
          <w:tcPr>
            <w:tcW w:w="7088" w:type="dxa"/>
            <w:vAlign w:val="center"/>
          </w:tcPr>
          <w:p w14:paraId="770F5077"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00135B86"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11AE0F7A" w14:textId="77777777" w:rsidTr="00E07B03">
        <w:trPr>
          <w:trHeight w:hRule="exact" w:val="397"/>
        </w:trPr>
        <w:tc>
          <w:tcPr>
            <w:tcW w:w="7088" w:type="dxa"/>
            <w:vAlign w:val="center"/>
          </w:tcPr>
          <w:p w14:paraId="01AAD4B0"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5D946A8B" w14:textId="77777777" w:rsidR="00724626" w:rsidRDefault="00724626" w:rsidP="00724626">
      <w:pPr>
        <w:rPr>
          <w:rFonts w:ascii="Verdana" w:eastAsia="Times New Roman" w:hAnsi="Verdana" w:cs="Times New Roman"/>
          <w:b/>
          <w:sz w:val="20"/>
          <w:szCs w:val="20"/>
          <w:lang w:eastAsia="en-GB"/>
        </w:rPr>
      </w:pPr>
      <w:r>
        <w:rPr>
          <w:rFonts w:ascii="Verdana" w:hAnsi="Verdana"/>
          <w:b/>
          <w:sz w:val="20"/>
        </w:rPr>
        <w:br w:type="page"/>
      </w:r>
    </w:p>
    <w:p w14:paraId="21C8391F" w14:textId="77777777" w:rsidR="00724626" w:rsidRPr="00AF701A" w:rsidRDefault="00724626" w:rsidP="00724626">
      <w:pPr>
        <w:pStyle w:val="Question"/>
        <w:rPr>
          <w:rFonts w:ascii="Verdana" w:hAnsi="Verdana"/>
          <w:b/>
          <w:sz w:val="20"/>
        </w:rPr>
      </w:pPr>
      <w:r>
        <w:rPr>
          <w:rFonts w:ascii="Verdana" w:hAnsi="Verdana"/>
          <w:b/>
          <w:sz w:val="20"/>
        </w:rPr>
        <w:lastRenderedPageBreak/>
        <w:tab/>
      </w:r>
      <w:r>
        <w:rPr>
          <w:rFonts w:ascii="Verdana" w:hAnsi="Verdana"/>
          <w:b/>
          <w:sz w:val="20"/>
        </w:rPr>
        <w:tab/>
      </w:r>
      <w:r w:rsidRPr="00AF701A">
        <w:rPr>
          <w:rFonts w:ascii="Verdana" w:hAnsi="Verdana"/>
          <w:b/>
          <w:sz w:val="20"/>
        </w:rPr>
        <w:t xml:space="preserve">Document </w:t>
      </w:r>
      <w:r>
        <w:rPr>
          <w:rFonts w:ascii="Verdana" w:hAnsi="Verdana"/>
          <w:b/>
          <w:sz w:val="20"/>
        </w:rPr>
        <w:t>5</w:t>
      </w:r>
      <w:r w:rsidRPr="00AF701A">
        <w:rPr>
          <w:rFonts w:ascii="Verdana" w:hAnsi="Verdana"/>
          <w:b/>
          <w:sz w:val="20"/>
        </w:rPr>
        <w:tab/>
      </w:r>
    </w:p>
    <w:p w14:paraId="19442DBC"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4ADD7E95" w14:textId="77777777" w:rsidTr="00E07B03">
        <w:trPr>
          <w:trHeight w:hRule="exact" w:val="397"/>
        </w:trPr>
        <w:tc>
          <w:tcPr>
            <w:tcW w:w="7088" w:type="dxa"/>
            <w:vAlign w:val="center"/>
          </w:tcPr>
          <w:p w14:paraId="679B461C"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2E4DEEE0"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517B1207" w14:textId="77777777" w:rsidTr="00E07B03">
        <w:trPr>
          <w:trHeight w:hRule="exact" w:val="397"/>
        </w:trPr>
        <w:tc>
          <w:tcPr>
            <w:tcW w:w="7088" w:type="dxa"/>
            <w:vAlign w:val="center"/>
          </w:tcPr>
          <w:p w14:paraId="7ED1CB8E"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796F71BA"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785D95D9" w14:textId="77777777" w:rsidTr="00E07B03">
        <w:trPr>
          <w:trHeight w:hRule="exact" w:val="397"/>
        </w:trPr>
        <w:tc>
          <w:tcPr>
            <w:tcW w:w="7088" w:type="dxa"/>
            <w:vAlign w:val="center"/>
          </w:tcPr>
          <w:p w14:paraId="436AEEF2"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394AA12A" w14:textId="77777777" w:rsidR="00724626" w:rsidRPr="009254F3" w:rsidRDefault="00724626" w:rsidP="00724626">
      <w:pPr>
        <w:pStyle w:val="Qsheading1"/>
        <w:tabs>
          <w:tab w:val="clear" w:pos="284"/>
          <w:tab w:val="left" w:pos="-851"/>
        </w:tabs>
        <w:ind w:left="-709"/>
        <w:outlineLvl w:val="0"/>
        <w:rPr>
          <w:rFonts w:ascii="Verdana" w:hAnsi="Verdana"/>
          <w:szCs w:val="22"/>
        </w:rPr>
      </w:pPr>
      <w:r>
        <w:rPr>
          <w:rFonts w:ascii="Verdana" w:hAnsi="Verdana"/>
          <w:szCs w:val="22"/>
        </w:rPr>
        <w:tab/>
        <w:t>Other information</w:t>
      </w:r>
    </w:p>
    <w:p w14:paraId="7F15A17E" w14:textId="77777777" w:rsidR="00724626" w:rsidRDefault="00724626" w:rsidP="00724626">
      <w:pPr>
        <w:pStyle w:val="Question"/>
        <w:rPr>
          <w:rFonts w:ascii="Verdana" w:hAnsi="Verdana"/>
          <w:b/>
        </w:rPr>
      </w:pPr>
      <w:r>
        <w:rPr>
          <w:rFonts w:ascii="Verdana" w:hAnsi="Verdana"/>
          <w:b/>
        </w:rPr>
        <w:tab/>
      </w:r>
      <w:r>
        <w:rPr>
          <w:rFonts w:ascii="Verdana" w:hAnsi="Verdana"/>
          <w:b/>
        </w:rPr>
        <w:tab/>
        <w:t xml:space="preserve">Add any other information relating to this application </w:t>
      </w:r>
      <w:r w:rsidRPr="00823AB0">
        <w:rPr>
          <w:rFonts w:ascii="Verdana" w:hAnsi="Verdana"/>
          <w:bCs/>
        </w:rPr>
        <w:t>(optional)</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E0460D" w14:paraId="11F0F888" w14:textId="77777777" w:rsidTr="00E07B03">
        <w:trPr>
          <w:trHeight w:hRule="exact" w:val="1823"/>
        </w:trPr>
        <w:tc>
          <w:tcPr>
            <w:tcW w:w="7088" w:type="dxa"/>
            <w:vAlign w:val="center"/>
          </w:tcPr>
          <w:p w14:paraId="7BE16BC9" w14:textId="77777777" w:rsidR="00724626" w:rsidRPr="00E0460D" w:rsidRDefault="00724626"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A67FCC2" w14:textId="77777777" w:rsidR="00771BA7" w:rsidRDefault="00771BA7" w:rsidP="00644D93">
      <w:pPr>
        <w:pStyle w:val="Question"/>
        <w:tabs>
          <w:tab w:val="clear" w:pos="-142"/>
        </w:tabs>
        <w:spacing w:before="20"/>
        <w:ind w:firstLine="0"/>
        <w:rPr>
          <w:rFonts w:ascii="Verdana" w:hAnsi="Verdana"/>
        </w:rPr>
      </w:pPr>
    </w:p>
    <w:p w14:paraId="122DF957" w14:textId="77777777" w:rsidR="00A941DA" w:rsidRDefault="00A941DA" w:rsidP="00A941DA">
      <w:pPr>
        <w:pStyle w:val="Question"/>
        <w:tabs>
          <w:tab w:val="clear" w:pos="-142"/>
        </w:tabs>
        <w:spacing w:before="20"/>
        <w:ind w:firstLine="0"/>
        <w:rPr>
          <w:rFonts w:ascii="Verdana" w:hAnsi="Verdana"/>
        </w:rPr>
      </w:pPr>
    </w:p>
    <w:p w14:paraId="34838D9C" w14:textId="77777777" w:rsidR="00A941DA" w:rsidRDefault="00A941DA" w:rsidP="00A941DA">
      <w:pPr>
        <w:pStyle w:val="Question"/>
        <w:tabs>
          <w:tab w:val="clear" w:pos="-142"/>
        </w:tabs>
        <w:spacing w:before="20"/>
        <w:ind w:firstLine="0"/>
        <w:rPr>
          <w:rFonts w:ascii="Verdana" w:hAnsi="Verdana"/>
        </w:rPr>
      </w:pPr>
    </w:p>
    <w:p w14:paraId="3AAF6A5E" w14:textId="77777777" w:rsidR="00A941DA" w:rsidRDefault="00A941DA" w:rsidP="00A941DA">
      <w:pPr>
        <w:pStyle w:val="Question"/>
        <w:tabs>
          <w:tab w:val="clear" w:pos="-142"/>
        </w:tabs>
        <w:spacing w:before="20"/>
        <w:ind w:firstLine="0"/>
        <w:rPr>
          <w:rFonts w:ascii="Verdana" w:hAnsi="Verdana"/>
        </w:rPr>
      </w:pPr>
    </w:p>
    <w:p w14:paraId="1DA3D87A" w14:textId="411F8077" w:rsidR="0013755F" w:rsidRDefault="0013755F">
      <w: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1629E" w:rsidRPr="00EB352E" w14:paraId="09F4BF64" w14:textId="77777777" w:rsidTr="00CD4703">
        <w:trPr>
          <w:trHeight w:hRule="exact" w:val="862"/>
        </w:trPr>
        <w:tc>
          <w:tcPr>
            <w:tcW w:w="2268" w:type="dxa"/>
            <w:shd w:val="clear" w:color="auto" w:fill="701B45"/>
            <w:vAlign w:val="center"/>
          </w:tcPr>
          <w:p w14:paraId="0B0874EB" w14:textId="53F95B27" w:rsidR="0091629E" w:rsidRPr="00EB352E" w:rsidRDefault="00CD45AA" w:rsidP="00CD4703">
            <w:pPr>
              <w:pStyle w:val="Sectionheading"/>
              <w:tabs>
                <w:tab w:val="right" w:pos="-142"/>
              </w:tabs>
              <w:spacing w:before="0"/>
              <w:ind w:right="142"/>
              <w:jc w:val="right"/>
              <w:rPr>
                <w:rFonts w:ascii="Verdana" w:hAnsi="Verdana"/>
                <w:sz w:val="32"/>
              </w:rPr>
            </w:pPr>
            <w:r>
              <w:rPr>
                <w:rFonts w:ascii="Verdana" w:hAnsi="Verdana"/>
                <w:sz w:val="32"/>
              </w:rPr>
              <w:lastRenderedPageBreak/>
              <w:t>12</w:t>
            </w:r>
          </w:p>
        </w:tc>
        <w:tc>
          <w:tcPr>
            <w:tcW w:w="7825" w:type="dxa"/>
            <w:shd w:val="clear" w:color="auto" w:fill="701B45"/>
            <w:vAlign w:val="center"/>
          </w:tcPr>
          <w:p w14:paraId="5E7A03E8" w14:textId="481928CF" w:rsidR="0091629E" w:rsidRPr="00EB352E" w:rsidRDefault="009D2A12" w:rsidP="00CD4703">
            <w:pPr>
              <w:pStyle w:val="Sectionheading"/>
              <w:spacing w:before="0"/>
              <w:rPr>
                <w:rFonts w:ascii="Verdana" w:hAnsi="Verdana"/>
              </w:rPr>
            </w:pPr>
            <w:r>
              <w:rPr>
                <w:rFonts w:ascii="Verdana" w:hAnsi="Verdana"/>
              </w:rPr>
              <w:t>Application fee</w:t>
            </w:r>
          </w:p>
        </w:tc>
      </w:tr>
    </w:tbl>
    <w:p w14:paraId="10B9D378" w14:textId="77777777" w:rsidR="002D3C87" w:rsidRDefault="002D3C87" w:rsidP="002D3C87">
      <w:pPr>
        <w:pStyle w:val="Question"/>
        <w:tabs>
          <w:tab w:val="clear" w:pos="-142"/>
        </w:tabs>
        <w:spacing w:before="20"/>
        <w:ind w:firstLine="0"/>
        <w:rPr>
          <w:rFonts w:ascii="Verdana" w:hAnsi="Verdana"/>
        </w:rPr>
      </w:pPr>
    </w:p>
    <w:p w14:paraId="41B1CFA9" w14:textId="77777777" w:rsidR="002D3C87" w:rsidRDefault="002D3C87" w:rsidP="002D3C87">
      <w:pPr>
        <w:pStyle w:val="Question"/>
        <w:tabs>
          <w:tab w:val="clear" w:pos="-142"/>
        </w:tabs>
        <w:spacing w:before="20"/>
        <w:ind w:firstLine="0"/>
        <w:rPr>
          <w:rFonts w:ascii="Verdana" w:hAnsi="Verdana"/>
        </w:rPr>
      </w:pPr>
    </w:p>
    <w:p w14:paraId="25F3B061" w14:textId="43F24E47" w:rsidR="00AC0312" w:rsidRPr="002D3C87" w:rsidRDefault="00AC0312" w:rsidP="002D3C87">
      <w:pPr>
        <w:pStyle w:val="Question"/>
        <w:tabs>
          <w:tab w:val="clear" w:pos="-142"/>
        </w:tabs>
        <w:spacing w:before="20"/>
        <w:ind w:firstLine="0"/>
        <w:rPr>
          <w:rFonts w:ascii="Verdana" w:hAnsi="Verdana"/>
          <w:b/>
          <w:bCs/>
        </w:rPr>
      </w:pPr>
      <w:r w:rsidRPr="002D3C87">
        <w:rPr>
          <w:rFonts w:ascii="Verdana" w:hAnsi="Verdana"/>
          <w:b/>
          <w:bCs/>
        </w:rPr>
        <w:t xml:space="preserve">The application fee is only applicable for standalone Form A applications. There is no charge if you are submitting this form as part of a New Authorisation or a Variation of Permission. </w:t>
      </w:r>
    </w:p>
    <w:p w14:paraId="6EFC64DD" w14:textId="77777777" w:rsidR="002D3C87" w:rsidRDefault="002D3C87" w:rsidP="002D3C87">
      <w:pPr>
        <w:pStyle w:val="Question"/>
        <w:tabs>
          <w:tab w:val="clear" w:pos="-142"/>
        </w:tabs>
        <w:spacing w:before="20"/>
        <w:ind w:firstLine="0"/>
        <w:rPr>
          <w:rFonts w:ascii="Verdana" w:hAnsi="Verdana"/>
        </w:rPr>
      </w:pPr>
    </w:p>
    <w:p w14:paraId="6E08DB15" w14:textId="5D786660" w:rsidR="00427C40" w:rsidRPr="002D3C87" w:rsidRDefault="009F5B6B" w:rsidP="002D3C87">
      <w:pPr>
        <w:pStyle w:val="Question"/>
        <w:tabs>
          <w:tab w:val="clear" w:pos="-142"/>
        </w:tabs>
        <w:spacing w:before="20"/>
        <w:ind w:firstLine="0"/>
        <w:rPr>
          <w:rFonts w:ascii="Verdana" w:hAnsi="Verdana"/>
        </w:rPr>
      </w:pPr>
      <w:r w:rsidRPr="002D3C87">
        <w:rPr>
          <w:rFonts w:ascii="Verdana" w:hAnsi="Verdana"/>
        </w:rPr>
        <w:t>You must be ready to pay the application fee in full at the same time as submitting your application, by credit/debit</w:t>
      </w:r>
      <w:r w:rsidR="00053B9D" w:rsidRPr="002D3C87">
        <w:rPr>
          <w:rFonts w:ascii="Verdana" w:hAnsi="Verdana"/>
        </w:rPr>
        <w:t xml:space="preserve"> card </w:t>
      </w:r>
      <w:r w:rsidR="00457941" w:rsidRPr="002D3C87">
        <w:rPr>
          <w:rFonts w:ascii="Verdana" w:hAnsi="Verdana"/>
        </w:rPr>
        <w:t xml:space="preserve">(you may pay by </w:t>
      </w:r>
      <w:r w:rsidR="003428FE" w:rsidRPr="002D3C87">
        <w:rPr>
          <w:rFonts w:ascii="Verdana" w:hAnsi="Verdana"/>
        </w:rPr>
        <w:t xml:space="preserve">credit transfer (eg BACS) </w:t>
      </w:r>
      <w:r w:rsidR="00095F6F" w:rsidRPr="002D3C87">
        <w:rPr>
          <w:rFonts w:ascii="Verdana" w:hAnsi="Verdana"/>
        </w:rPr>
        <w:t xml:space="preserve">only if it is not possible to pay by credit or </w:t>
      </w:r>
      <w:proofErr w:type="gramStart"/>
      <w:r w:rsidR="00095F6F" w:rsidRPr="002D3C87">
        <w:rPr>
          <w:rFonts w:ascii="Verdana" w:hAnsi="Verdana"/>
        </w:rPr>
        <w:t>debit card</w:t>
      </w:r>
      <w:proofErr w:type="gramEnd"/>
      <w:r w:rsidR="00095F6F" w:rsidRPr="002D3C87">
        <w:rPr>
          <w:rFonts w:ascii="Verdana" w:hAnsi="Verdana"/>
        </w:rPr>
        <w:t xml:space="preserve">). </w:t>
      </w:r>
      <w:r w:rsidR="00427C40" w:rsidRPr="002D3C87">
        <w:rPr>
          <w:rFonts w:ascii="Verdana" w:hAnsi="Verdana"/>
        </w:rPr>
        <w:t xml:space="preserve">If the fee is not paid in full within five </w:t>
      </w:r>
      <w:r w:rsidR="00003C96" w:rsidRPr="002D3C87">
        <w:rPr>
          <w:rFonts w:ascii="Verdana" w:hAnsi="Verdana"/>
        </w:rPr>
        <w:t xml:space="preserve">working days of the date that we contact you after you submit this form, your application will be returned to you. This fee is non-refundable. </w:t>
      </w:r>
    </w:p>
    <w:p w14:paraId="75DA327B" w14:textId="4ECF8D59" w:rsidR="00880592" w:rsidRDefault="00880592" w:rsidP="00880592">
      <w:pPr>
        <w:rPr>
          <w:lang w:eastAsia="en-GB"/>
        </w:rPr>
      </w:pPr>
    </w:p>
    <w:p w14:paraId="6EB1E33E" w14:textId="77777777" w:rsidR="00880592" w:rsidRPr="008C2D33" w:rsidRDefault="00880592" w:rsidP="00880592">
      <w:pPr>
        <w:pStyle w:val="NormalWeb"/>
        <w:shd w:val="clear" w:color="auto" w:fill="FFFFFF"/>
        <w:rPr>
          <w:rFonts w:ascii="Verdana" w:hAnsi="Verdana"/>
          <w:color w:val="3F3F3F"/>
          <w:sz w:val="18"/>
          <w:szCs w:val="18"/>
        </w:rPr>
      </w:pPr>
      <w:r w:rsidRPr="008C2D33">
        <w:rPr>
          <w:rStyle w:val="Strong"/>
          <w:rFonts w:ascii="Verdana" w:hAnsi="Verdana"/>
          <w:color w:val="3F3F3F"/>
          <w:sz w:val="18"/>
          <w:szCs w:val="18"/>
        </w:rPr>
        <w:t>FCA bank details</w:t>
      </w:r>
    </w:p>
    <w:p w14:paraId="3967A81A" w14:textId="77777777" w:rsidR="00880592" w:rsidRPr="008C2D33" w:rsidRDefault="00880592" w:rsidP="00880592">
      <w:pPr>
        <w:pStyle w:val="NormalWeb"/>
        <w:shd w:val="clear" w:color="auto" w:fill="FFFFFF"/>
        <w:rPr>
          <w:rFonts w:ascii="Verdana" w:hAnsi="Verdana"/>
          <w:color w:val="3F3F3F"/>
          <w:sz w:val="18"/>
          <w:szCs w:val="18"/>
        </w:rPr>
      </w:pPr>
      <w:r w:rsidRPr="008C2D33">
        <w:rPr>
          <w:rFonts w:ascii="Verdana" w:hAnsi="Verdana"/>
          <w:color w:val="3F3F3F"/>
          <w:sz w:val="18"/>
          <w:szCs w:val="18"/>
        </w:rPr>
        <w:t>Account name: FCA Collection account</w:t>
      </w:r>
      <w:r w:rsidRPr="008C2D33">
        <w:rPr>
          <w:rFonts w:ascii="Verdana" w:hAnsi="Verdana"/>
          <w:color w:val="3F3F3F"/>
          <w:sz w:val="18"/>
          <w:szCs w:val="18"/>
        </w:rPr>
        <w:br/>
        <w:t>Bank name: Lloyds Bank</w:t>
      </w:r>
      <w:r w:rsidRPr="008C2D33">
        <w:rPr>
          <w:rFonts w:ascii="Verdana" w:hAnsi="Verdana"/>
          <w:color w:val="3F3F3F"/>
          <w:sz w:val="18"/>
          <w:szCs w:val="18"/>
        </w:rPr>
        <w:br/>
        <w:t>Account number: 00828179</w:t>
      </w:r>
      <w:r w:rsidRPr="008C2D33">
        <w:rPr>
          <w:rFonts w:ascii="Verdana" w:hAnsi="Verdana"/>
          <w:color w:val="3F3F3F"/>
          <w:sz w:val="18"/>
          <w:szCs w:val="18"/>
        </w:rPr>
        <w:br/>
        <w:t>Sort code: 30-00-02</w:t>
      </w:r>
      <w:r w:rsidRPr="008C2D33">
        <w:rPr>
          <w:rFonts w:ascii="Verdana" w:hAnsi="Verdana"/>
          <w:color w:val="3F3F3F"/>
          <w:sz w:val="18"/>
          <w:szCs w:val="18"/>
        </w:rPr>
        <w:br/>
        <w:t>Swift code: LOYD GB 2LCTY</w:t>
      </w:r>
      <w:r w:rsidRPr="008C2D33">
        <w:rPr>
          <w:rFonts w:ascii="Verdana" w:hAnsi="Verdana"/>
          <w:color w:val="3F3F3F"/>
          <w:sz w:val="18"/>
          <w:szCs w:val="18"/>
        </w:rPr>
        <w:br/>
        <w:t>Iban code: GB68 LOYD 3000 0200 8281 79</w:t>
      </w:r>
    </w:p>
    <w:p w14:paraId="37D46DC6" w14:textId="77777777" w:rsidR="00A961BD" w:rsidRDefault="00A961BD" w:rsidP="00206B0C">
      <w:pPr>
        <w:pStyle w:val="Heading3"/>
        <w:spacing w:before="100" w:beforeAutospacing="1" w:after="120" w:line="240" w:lineRule="auto"/>
        <w:rPr>
          <w:rFonts w:ascii="Verdana" w:hAnsi="Verdana"/>
          <w:i w:val="0"/>
        </w:rPr>
      </w:pPr>
    </w:p>
    <w:p w14:paraId="74394205" w14:textId="57F39CD5" w:rsidR="00206B0C" w:rsidRPr="004835BF" w:rsidRDefault="00206B0C" w:rsidP="00206B0C">
      <w:pPr>
        <w:pStyle w:val="Heading3"/>
        <w:spacing w:before="100" w:beforeAutospacing="1" w:after="120" w:line="240" w:lineRule="auto"/>
        <w:rPr>
          <w:rFonts w:ascii="Verdana" w:hAnsi="Verdana"/>
          <w:i w:val="0"/>
        </w:rPr>
      </w:pPr>
      <w:r w:rsidRPr="004835BF">
        <w:rPr>
          <w:rFonts w:ascii="Verdana" w:hAnsi="Verdana"/>
          <w:i w:val="0"/>
        </w:rPr>
        <w:t>Application fee</w:t>
      </w:r>
    </w:p>
    <w:p w14:paraId="6BF2D9BB" w14:textId="085C1A6C" w:rsidR="00900CD9" w:rsidRPr="002004C0" w:rsidRDefault="00206B0C" w:rsidP="00900CD9">
      <w:pPr>
        <w:pStyle w:val="Question"/>
        <w:keepNext/>
        <w:rPr>
          <w:rFonts w:ascii="Verdana" w:hAnsi="Verdana"/>
          <w:b/>
        </w:rPr>
      </w:pPr>
      <w:r>
        <w:rPr>
          <w:rFonts w:ascii="Verdana" w:hAnsi="Verdana"/>
          <w:b/>
        </w:rPr>
        <w:tab/>
      </w:r>
      <w:r w:rsidR="00900CD9">
        <w:rPr>
          <w:rFonts w:ascii="Verdana" w:hAnsi="Verdana"/>
          <w:b/>
        </w:rPr>
        <w:t>12</w:t>
      </w:r>
      <w:r w:rsidR="00900CD9" w:rsidRPr="002004C0">
        <w:rPr>
          <w:rFonts w:ascii="Verdana" w:hAnsi="Verdana"/>
          <w:b/>
        </w:rPr>
        <w:t>.1</w:t>
      </w:r>
      <w:r w:rsidR="00900CD9" w:rsidRPr="002004C0">
        <w:rPr>
          <w:rFonts w:ascii="Verdana" w:hAnsi="Verdana"/>
          <w:b/>
        </w:rPr>
        <w:tab/>
        <w:t xml:space="preserve">You must </w:t>
      </w:r>
      <w:r w:rsidR="00900CD9">
        <w:rPr>
          <w:rFonts w:ascii="Verdana" w:hAnsi="Verdana"/>
          <w:b/>
        </w:rPr>
        <w:t xml:space="preserve">confirm you have enclosed the </w:t>
      </w:r>
      <w:r w:rsidR="005C4BAB">
        <w:rPr>
          <w:rFonts w:ascii="Verdana" w:hAnsi="Verdana"/>
          <w:b/>
        </w:rPr>
        <w:t xml:space="preserve">fee for </w:t>
      </w:r>
      <w:r w:rsidR="00900CD9">
        <w:rPr>
          <w:rFonts w:ascii="Verdana" w:hAnsi="Verdana"/>
          <w:b/>
        </w:rPr>
        <w:t xml:space="preserve">application </w:t>
      </w:r>
    </w:p>
    <w:p w14:paraId="5E97D943" w14:textId="733FD8B4" w:rsidR="00900CD9" w:rsidRDefault="00900CD9" w:rsidP="00900CD9">
      <w:pPr>
        <w:pStyle w:val="QsyesnoChar"/>
        <w:rPr>
          <w:rFonts w:ascii="Verdana" w:hAnsi="Verdana"/>
          <w:bCs/>
        </w:rPr>
      </w:pPr>
      <w:r w:rsidRPr="002D3C87">
        <w:rPr>
          <w:rFonts w:ascii="Verdana" w:hAnsi="Verdana"/>
          <w:bCs/>
        </w:rPr>
        <w:fldChar w:fldCharType="begin">
          <w:ffData>
            <w:name w:val="Check126"/>
            <w:enabled/>
            <w:calcOnExit w:val="0"/>
            <w:checkBox>
              <w:sizeAuto/>
              <w:default w:val="0"/>
            </w:checkBox>
          </w:ffData>
        </w:fldChar>
      </w:r>
      <w:r w:rsidRPr="002D3C87">
        <w:rPr>
          <w:rFonts w:ascii="Verdana" w:hAnsi="Verdana"/>
          <w:bCs/>
        </w:rPr>
        <w:instrText xml:space="preserve"> FORMCHECKBOX </w:instrText>
      </w:r>
      <w:r w:rsidRPr="002D3C87">
        <w:rPr>
          <w:rFonts w:ascii="Verdana" w:hAnsi="Verdana"/>
          <w:bCs/>
        </w:rPr>
      </w:r>
      <w:r w:rsidRPr="002D3C87">
        <w:rPr>
          <w:rFonts w:ascii="Verdana" w:hAnsi="Verdana"/>
          <w:bCs/>
        </w:rPr>
        <w:fldChar w:fldCharType="separate"/>
      </w:r>
      <w:r w:rsidRPr="002D3C87">
        <w:rPr>
          <w:rFonts w:ascii="Verdana" w:hAnsi="Verdana"/>
          <w:bCs/>
        </w:rPr>
        <w:fldChar w:fldCharType="end"/>
      </w:r>
      <w:r w:rsidRPr="002D3C87">
        <w:rPr>
          <w:rFonts w:ascii="Verdana" w:hAnsi="Verdana"/>
          <w:bCs/>
        </w:rPr>
        <w:tab/>
      </w:r>
      <w:r w:rsidR="005C4BAB">
        <w:rPr>
          <w:rFonts w:ascii="Verdana" w:hAnsi="Verdana"/>
          <w:bCs/>
        </w:rPr>
        <w:t>Category 2</w:t>
      </w:r>
    </w:p>
    <w:p w14:paraId="2277B79B" w14:textId="77777777" w:rsidR="005C4BAB" w:rsidRPr="002D3C87" w:rsidRDefault="005C4BAB" w:rsidP="00900CD9">
      <w:pPr>
        <w:pStyle w:val="QsyesnoChar"/>
        <w:rPr>
          <w:rFonts w:ascii="Verdana" w:hAnsi="Verdana"/>
          <w:bCs/>
        </w:rPr>
      </w:pPr>
    </w:p>
    <w:p w14:paraId="53A6BDC4" w14:textId="2D351D0B" w:rsidR="00206B0C" w:rsidRPr="002004C0" w:rsidRDefault="00A608E7" w:rsidP="00206B0C">
      <w:pPr>
        <w:pStyle w:val="Question"/>
        <w:keepNext/>
        <w:rPr>
          <w:rFonts w:ascii="Verdana" w:hAnsi="Verdana"/>
          <w:b/>
        </w:rPr>
      </w:pPr>
      <w:r>
        <w:rPr>
          <w:rFonts w:ascii="Verdana" w:hAnsi="Verdana"/>
          <w:b/>
        </w:rPr>
        <w:t>12</w:t>
      </w:r>
      <w:r w:rsidR="00206B0C" w:rsidRPr="002004C0">
        <w:rPr>
          <w:rFonts w:ascii="Verdana" w:hAnsi="Verdana"/>
          <w:b/>
        </w:rPr>
        <w:t>.</w:t>
      </w:r>
      <w:r w:rsidR="005C4BAB">
        <w:rPr>
          <w:rFonts w:ascii="Verdana" w:hAnsi="Verdana"/>
          <w:b/>
        </w:rPr>
        <w:t>2</w:t>
      </w:r>
      <w:r w:rsidR="00206B0C" w:rsidRPr="002004C0">
        <w:rPr>
          <w:rFonts w:ascii="Verdana" w:hAnsi="Verdana"/>
          <w:b/>
        </w:rPr>
        <w:tab/>
        <w:t xml:space="preserve">You must </w:t>
      </w:r>
      <w:r w:rsidR="00206B0C">
        <w:rPr>
          <w:rFonts w:ascii="Verdana" w:hAnsi="Verdana"/>
          <w:b/>
        </w:rPr>
        <w:t xml:space="preserve">confirm </w:t>
      </w:r>
      <w:r w:rsidR="00792BC9">
        <w:rPr>
          <w:rFonts w:ascii="Verdana" w:hAnsi="Verdana"/>
          <w:b/>
        </w:rPr>
        <w:t xml:space="preserve">how you will pay </w:t>
      </w:r>
      <w:r w:rsidR="00EF7AE3">
        <w:rPr>
          <w:rFonts w:ascii="Verdana" w:hAnsi="Verdana"/>
          <w:b/>
        </w:rPr>
        <w:t>the application fee below</w:t>
      </w:r>
    </w:p>
    <w:p w14:paraId="3ECADD19" w14:textId="4555F1CD" w:rsidR="00206B0C" w:rsidRPr="002D3C87" w:rsidRDefault="00206B0C" w:rsidP="00206B0C">
      <w:pPr>
        <w:pStyle w:val="QsyesnoChar"/>
        <w:rPr>
          <w:rFonts w:ascii="Verdana" w:hAnsi="Verdana"/>
          <w:bCs/>
        </w:rPr>
      </w:pPr>
      <w:r w:rsidRPr="002D3C87">
        <w:rPr>
          <w:rFonts w:ascii="Verdana" w:hAnsi="Verdana"/>
          <w:bCs/>
        </w:rPr>
        <w:fldChar w:fldCharType="begin">
          <w:ffData>
            <w:name w:val="Check126"/>
            <w:enabled/>
            <w:calcOnExit w:val="0"/>
            <w:checkBox>
              <w:sizeAuto/>
              <w:default w:val="0"/>
            </w:checkBox>
          </w:ffData>
        </w:fldChar>
      </w:r>
      <w:r w:rsidRPr="002D3C87">
        <w:rPr>
          <w:rFonts w:ascii="Verdana" w:hAnsi="Verdana"/>
          <w:bCs/>
        </w:rPr>
        <w:instrText xml:space="preserve"> FORMCHECKBOX </w:instrText>
      </w:r>
      <w:r w:rsidRPr="002D3C87">
        <w:rPr>
          <w:rFonts w:ascii="Verdana" w:hAnsi="Verdana"/>
          <w:bCs/>
        </w:rPr>
      </w:r>
      <w:r w:rsidRPr="002D3C87">
        <w:rPr>
          <w:rFonts w:ascii="Verdana" w:hAnsi="Verdana"/>
          <w:bCs/>
        </w:rPr>
        <w:fldChar w:fldCharType="separate"/>
      </w:r>
      <w:r w:rsidRPr="002D3C87">
        <w:rPr>
          <w:rFonts w:ascii="Verdana" w:hAnsi="Verdana"/>
          <w:bCs/>
        </w:rPr>
        <w:fldChar w:fldCharType="end"/>
      </w:r>
      <w:r w:rsidRPr="002D3C87">
        <w:rPr>
          <w:rFonts w:ascii="Verdana" w:hAnsi="Verdana"/>
          <w:bCs/>
        </w:rPr>
        <w:tab/>
      </w:r>
      <w:r w:rsidR="00EF7AE3" w:rsidRPr="002D3C87">
        <w:rPr>
          <w:rFonts w:ascii="Verdana" w:hAnsi="Verdana"/>
          <w:bCs/>
        </w:rPr>
        <w:t>Credit/debit card</w:t>
      </w:r>
    </w:p>
    <w:p w14:paraId="5211F1A9" w14:textId="5094BFCD" w:rsidR="00285B03" w:rsidRPr="009C019D" w:rsidRDefault="00285B03" w:rsidP="00285B03">
      <w:pPr>
        <w:pStyle w:val="QsyesnoChar"/>
        <w:rPr>
          <w:rFonts w:ascii="Verdana" w:hAnsi="Verdana"/>
          <w:bCs/>
        </w:rPr>
      </w:pPr>
      <w:r w:rsidRPr="009C019D">
        <w:rPr>
          <w:rFonts w:ascii="Verdana" w:hAnsi="Verdana"/>
          <w:bCs/>
        </w:rPr>
        <w:fldChar w:fldCharType="begin">
          <w:ffData>
            <w:name w:val="Check126"/>
            <w:enabled/>
            <w:calcOnExit w:val="0"/>
            <w:checkBox>
              <w:sizeAuto/>
              <w:default w:val="0"/>
            </w:checkBox>
          </w:ffData>
        </w:fldChar>
      </w:r>
      <w:r w:rsidRPr="009C019D">
        <w:rPr>
          <w:rFonts w:ascii="Verdana" w:hAnsi="Verdana"/>
          <w:bCs/>
        </w:rPr>
        <w:instrText xml:space="preserve"> FORMCHECKBOX </w:instrText>
      </w:r>
      <w:r w:rsidRPr="009C019D">
        <w:rPr>
          <w:rFonts w:ascii="Verdana" w:hAnsi="Verdana"/>
          <w:bCs/>
        </w:rPr>
      </w:r>
      <w:r w:rsidRPr="009C019D">
        <w:rPr>
          <w:rFonts w:ascii="Verdana" w:hAnsi="Verdana"/>
          <w:bCs/>
        </w:rPr>
        <w:fldChar w:fldCharType="separate"/>
      </w:r>
      <w:r w:rsidRPr="009C019D">
        <w:rPr>
          <w:rFonts w:ascii="Verdana" w:hAnsi="Verdana"/>
          <w:bCs/>
        </w:rPr>
        <w:fldChar w:fldCharType="end"/>
      </w:r>
      <w:r w:rsidRPr="009C019D">
        <w:rPr>
          <w:rFonts w:ascii="Verdana" w:hAnsi="Verdana"/>
          <w:bCs/>
        </w:rPr>
        <w:tab/>
        <w:t>Credit transfer</w:t>
      </w:r>
      <w:r w:rsidRPr="009C019D">
        <w:rPr>
          <w:rFonts w:ascii="Webdings" w:eastAsia="Webdings" w:hAnsi="Webdings" w:cs="Webdings"/>
          <w:bCs/>
        </w:rPr>
        <w:t>4</w:t>
      </w:r>
      <w:r w:rsidRPr="009C019D">
        <w:rPr>
          <w:rFonts w:ascii="Verdana" w:hAnsi="Verdana"/>
          <w:bCs/>
        </w:rPr>
        <w:t xml:space="preserve">Give details </w:t>
      </w:r>
      <w:r>
        <w:rPr>
          <w:rFonts w:ascii="Verdana" w:hAnsi="Verdana"/>
          <w:bCs/>
        </w:rPr>
        <w:t>of the reference you have used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85B03" w:rsidRPr="00E0460D" w14:paraId="22434ED9" w14:textId="77777777" w:rsidTr="00CA5A60">
        <w:trPr>
          <w:trHeight w:hRule="exact" w:val="397"/>
        </w:trPr>
        <w:tc>
          <w:tcPr>
            <w:tcW w:w="7088" w:type="dxa"/>
            <w:vAlign w:val="center"/>
          </w:tcPr>
          <w:p w14:paraId="1570C507" w14:textId="77777777" w:rsidR="00285B03" w:rsidRPr="00E0460D" w:rsidRDefault="00285B03" w:rsidP="00CA5A6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790DA35" w14:textId="0B34A23E" w:rsidR="00206B0C" w:rsidRDefault="00206B0C" w:rsidP="008C2D33">
      <w:pPr>
        <w:pStyle w:val="QsyesnoChar"/>
        <w:rPr>
          <w:rStyle w:val="Hyperlink"/>
          <w:rFonts w:ascii="Verdana" w:hAnsi="Verdana"/>
          <w:szCs w:val="18"/>
        </w:rPr>
      </w:pPr>
    </w:p>
    <w:p w14:paraId="6DE238A3" w14:textId="77777777" w:rsidR="00193F21" w:rsidRDefault="00193F21" w:rsidP="008C2D33">
      <w:pPr>
        <w:pStyle w:val="QsyesnoChar"/>
        <w:rPr>
          <w:rStyle w:val="Hyperlink"/>
          <w:rFonts w:ascii="Verdana" w:hAnsi="Verdana"/>
          <w:szCs w:val="18"/>
        </w:rPr>
      </w:pPr>
    </w:p>
    <w:p w14:paraId="34687F62" w14:textId="77777777" w:rsidR="00193F21" w:rsidRDefault="00193F21" w:rsidP="00193F21">
      <w:pPr>
        <w:pStyle w:val="Question"/>
        <w:tabs>
          <w:tab w:val="clear" w:pos="-142"/>
        </w:tabs>
        <w:spacing w:before="20"/>
        <w:ind w:firstLine="0"/>
        <w:rPr>
          <w:rFonts w:ascii="Verdana" w:hAnsi="Verdana"/>
        </w:rPr>
      </w:pPr>
    </w:p>
    <w:p w14:paraId="27EB93B7" w14:textId="77777777" w:rsidR="00193F21" w:rsidRDefault="00193F21" w:rsidP="00193F21">
      <w:pPr>
        <w:rPr>
          <w:rFonts w:ascii="Verdana" w:hAnsi="Verdana"/>
          <w:sz w:val="18"/>
          <w:szCs w:val="18"/>
        </w:rPr>
      </w:pPr>
      <w:r>
        <w:rPr>
          <w:rFonts w:ascii="Verdana" w:eastAsia="Verdana" w:hAnsi="Verdana" w:cs="Verdana"/>
          <w:color w:val="3F3F3F"/>
          <w:sz w:val="18"/>
          <w:szCs w:val="18"/>
        </w:rPr>
        <w:t xml:space="preserve">Please refer to FEES 3 Annex 13R and FEES 3 Annex 1A for the details of the amount chargeable for each category - </w:t>
      </w:r>
      <w:hyperlink r:id="rId41" w:history="1">
        <w:r>
          <w:rPr>
            <w:rStyle w:val="Hyperlink"/>
            <w:rFonts w:ascii="Verdana" w:hAnsi="Verdana"/>
            <w:sz w:val="18"/>
            <w:szCs w:val="18"/>
          </w:rPr>
          <w:t>https://www.handbook.fca.org.uk/handbook/FEES/3/Annex13R.html</w:t>
        </w:r>
      </w:hyperlink>
      <w:r>
        <w:rPr>
          <w:rFonts w:ascii="Verdana" w:hAnsi="Verdana"/>
          <w:sz w:val="18"/>
          <w:szCs w:val="18"/>
        </w:rPr>
        <w:t xml:space="preserve"> and </w:t>
      </w:r>
    </w:p>
    <w:p w14:paraId="138EA767" w14:textId="77777777" w:rsidR="00193F21" w:rsidRDefault="00193F21" w:rsidP="00193F21">
      <w:pPr>
        <w:rPr>
          <w:rFonts w:ascii="Verdana" w:hAnsi="Verdana"/>
          <w:sz w:val="18"/>
          <w:szCs w:val="18"/>
        </w:rPr>
      </w:pPr>
      <w:hyperlink r:id="rId42" w:history="1">
        <w:r>
          <w:rPr>
            <w:rStyle w:val="Hyperlink"/>
            <w:rFonts w:ascii="Verdana" w:hAnsi="Verdana"/>
            <w:sz w:val="18"/>
            <w:szCs w:val="18"/>
          </w:rPr>
          <w:t>https://www.handbook.fca.org.uk/handbook/FEES/3/Annex1A.html</w:t>
        </w:r>
      </w:hyperlink>
      <w:r>
        <w:rPr>
          <w:rFonts w:ascii="Verdana" w:hAnsi="Verdana"/>
          <w:sz w:val="18"/>
          <w:szCs w:val="18"/>
        </w:rPr>
        <w:t xml:space="preserve"> </w:t>
      </w:r>
    </w:p>
    <w:p w14:paraId="17946EB9" w14:textId="77777777" w:rsidR="00193F21" w:rsidRDefault="00193F21" w:rsidP="008C2D33">
      <w:pPr>
        <w:pStyle w:val="QsyesnoChar"/>
        <w:rPr>
          <w:rStyle w:val="Hyperlink"/>
          <w:rFonts w:ascii="Verdana" w:hAnsi="Verdana"/>
          <w:szCs w:val="18"/>
        </w:rPr>
      </w:pPr>
    </w:p>
    <w:p w14:paraId="70902D88" w14:textId="062675CB" w:rsidR="0091629E" w:rsidRDefault="0091629E">
      <w: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8E41F1" w:rsidRPr="00EB352E" w14:paraId="59B1A0E1" w14:textId="77777777" w:rsidTr="00B03385">
        <w:trPr>
          <w:trHeight w:hRule="exact" w:val="559"/>
        </w:trPr>
        <w:tc>
          <w:tcPr>
            <w:tcW w:w="2268" w:type="dxa"/>
            <w:shd w:val="clear" w:color="auto" w:fill="701B45"/>
            <w:vAlign w:val="center"/>
          </w:tcPr>
          <w:p w14:paraId="6816625F" w14:textId="202AD338" w:rsidR="008E41F1" w:rsidRPr="00EB352E" w:rsidRDefault="008E41F1" w:rsidP="00B03385">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sidR="00CD45AA">
              <w:rPr>
                <w:rFonts w:ascii="Verdana" w:hAnsi="Verdana"/>
              </w:rPr>
              <w:t>13</w:t>
            </w:r>
          </w:p>
        </w:tc>
        <w:tc>
          <w:tcPr>
            <w:tcW w:w="7825" w:type="dxa"/>
            <w:shd w:val="clear" w:color="auto" w:fill="701B45"/>
            <w:vAlign w:val="center"/>
          </w:tcPr>
          <w:p w14:paraId="3DC8C16F" w14:textId="5E1AE742" w:rsidR="008E41F1" w:rsidRPr="00EB352E" w:rsidRDefault="008E41F1" w:rsidP="00B03385">
            <w:pPr>
              <w:pStyle w:val="Sectionheading"/>
              <w:spacing w:before="0"/>
              <w:rPr>
                <w:rFonts w:ascii="Verdana" w:hAnsi="Verdana"/>
              </w:rPr>
            </w:pPr>
            <w:r>
              <w:rPr>
                <w:rFonts w:ascii="Verdana" w:hAnsi="Verdana"/>
              </w:rPr>
              <w:t>Declaration</w:t>
            </w:r>
            <w:r w:rsidR="009E5D09">
              <w:rPr>
                <w:rFonts w:ascii="Verdana" w:hAnsi="Verdana"/>
              </w:rPr>
              <w:t>s</w:t>
            </w:r>
            <w:r>
              <w:rPr>
                <w:rFonts w:ascii="Verdana" w:hAnsi="Verdana"/>
              </w:rPr>
              <w:t xml:space="preserve"> and signature</w:t>
            </w:r>
            <w:r w:rsidR="009E5D09">
              <w:rPr>
                <w:rFonts w:ascii="Verdana" w:hAnsi="Verdana"/>
              </w:rPr>
              <w:t>s</w:t>
            </w:r>
          </w:p>
        </w:tc>
      </w:tr>
    </w:tbl>
    <w:p w14:paraId="60000681" w14:textId="77777777" w:rsidR="000278D0" w:rsidRDefault="000278D0" w:rsidP="00B66EBD">
      <w:pPr>
        <w:pStyle w:val="QsyesnoCharChar"/>
        <w:keepNext/>
        <w:tabs>
          <w:tab w:val="left" w:pos="624"/>
        </w:tabs>
        <w:rPr>
          <w:rFonts w:ascii="Verdana" w:hAnsi="Verdana"/>
        </w:rPr>
      </w:pPr>
    </w:p>
    <w:p w14:paraId="00FFE9AB" w14:textId="77E937EC" w:rsidR="002C16A9" w:rsidRPr="0089146E" w:rsidRDefault="002C16A9" w:rsidP="00D743D7">
      <w:pPr>
        <w:pStyle w:val="Question"/>
        <w:tabs>
          <w:tab w:val="clear" w:pos="-142"/>
        </w:tabs>
        <w:spacing w:before="20"/>
        <w:ind w:firstLine="0"/>
        <w:rPr>
          <w:rFonts w:ascii="Verdana" w:hAnsi="Verdana"/>
          <w:b/>
          <w:bCs/>
        </w:rPr>
      </w:pPr>
      <w:r w:rsidRPr="0089146E">
        <w:rPr>
          <w:rFonts w:ascii="Verdana" w:hAnsi="Verdana"/>
          <w:b/>
          <w:bCs/>
        </w:rPr>
        <w:t>Declaration of Candidate</w:t>
      </w:r>
    </w:p>
    <w:p w14:paraId="23336860" w14:textId="48B53A3B" w:rsidR="008E7DCE" w:rsidRDefault="00F85BB2" w:rsidP="008E7DCE">
      <w:pPr>
        <w:pStyle w:val="Question"/>
        <w:tabs>
          <w:tab w:val="clear" w:pos="-142"/>
        </w:tabs>
        <w:spacing w:before="20"/>
        <w:ind w:firstLine="0"/>
        <w:rPr>
          <w:rFonts w:ascii="Verdana" w:hAnsi="Verdana"/>
        </w:rPr>
      </w:pPr>
      <w:r w:rsidRPr="00B005AE">
        <w:rPr>
          <w:rFonts w:ascii="Verdana" w:hAnsi="Verdana"/>
        </w:rPr>
        <w:t xml:space="preserve">It is a criminal offence, knowingly or recklessly, to give the FCA </w:t>
      </w:r>
      <w:r w:rsidR="00525256" w:rsidRPr="00525256">
        <w:rPr>
          <w:rFonts w:ascii="Verdana" w:hAnsi="Verdana"/>
        </w:rPr>
        <w:t xml:space="preserve">and/or PRA </w:t>
      </w:r>
      <w:r w:rsidRPr="00B005AE">
        <w:rPr>
          <w:rFonts w:ascii="Verdana" w:hAnsi="Verdana"/>
        </w:rPr>
        <w:t xml:space="preserve">information that is materially false, misleading or deceptive </w:t>
      </w:r>
      <w:r w:rsidR="008E7DCE" w:rsidRPr="008E7DCE">
        <w:rPr>
          <w:rFonts w:ascii="Verdana" w:hAnsi="Verdana"/>
        </w:rPr>
        <w:t xml:space="preserve">(see sections 398 and 400 of the Financial Services and Markets Act 2000 – </w:t>
      </w:r>
      <w:r w:rsidR="00525256" w:rsidRPr="00525256">
        <w:rPr>
          <w:rFonts w:ascii="Verdana" w:hAnsi="Verdana"/>
        </w:rPr>
        <w:t>FSMA).</w:t>
      </w:r>
      <w:r w:rsidR="008E7DCE" w:rsidRPr="008E7DCE">
        <w:rPr>
          <w:rFonts w:ascii="Verdana" w:hAnsi="Verdana"/>
        </w:rPr>
        <w:t xml:space="preserve"> Even if you believe or know that information has been provided to the FCA </w:t>
      </w:r>
      <w:r w:rsidR="00525256" w:rsidRPr="00525256">
        <w:rPr>
          <w:rFonts w:ascii="Verdana" w:hAnsi="Verdana"/>
        </w:rPr>
        <w:t xml:space="preserve">and/or PRA </w:t>
      </w:r>
      <w:r w:rsidR="008E7DCE" w:rsidRPr="008E7DCE">
        <w:rPr>
          <w:rFonts w:ascii="Verdana" w:hAnsi="Verdana"/>
        </w:rPr>
        <w:t xml:space="preserve">before </w:t>
      </w:r>
      <w:r w:rsidR="00525256" w:rsidRPr="00525256">
        <w:rPr>
          <w:rFonts w:ascii="Verdana" w:hAnsi="Verdana"/>
        </w:rPr>
        <w:t xml:space="preserve">or it </w:t>
      </w:r>
      <w:r w:rsidR="008E7DCE" w:rsidRPr="008E7DCE">
        <w:rPr>
          <w:rFonts w:ascii="Verdana" w:hAnsi="Verdana"/>
        </w:rPr>
        <w:t xml:space="preserve">is in the public domain, you must disclose it clearly and fully in this form and as part of this application – you should not assume that the FCA </w:t>
      </w:r>
      <w:r w:rsidR="00525256" w:rsidRPr="00525256">
        <w:rPr>
          <w:rFonts w:ascii="Verdana" w:hAnsi="Verdana"/>
        </w:rPr>
        <w:t xml:space="preserve">and/or PRA </w:t>
      </w:r>
      <w:r w:rsidR="008E7DCE" w:rsidRPr="008E7DCE">
        <w:rPr>
          <w:rFonts w:ascii="Verdana" w:hAnsi="Verdana"/>
        </w:rPr>
        <w:t xml:space="preserve">will itself identify such information during the assessment of this application. </w:t>
      </w:r>
      <w:r w:rsidR="00525256" w:rsidRPr="00525256">
        <w:rPr>
          <w:rFonts w:ascii="Verdana" w:hAnsi="Verdana"/>
        </w:rPr>
        <w:t>If there is any doubt about the relevance of information, it should be included.</w:t>
      </w:r>
    </w:p>
    <w:p w14:paraId="7083C79F" w14:textId="77777777" w:rsidR="00902178" w:rsidRDefault="00902178" w:rsidP="008E7DCE">
      <w:pPr>
        <w:pStyle w:val="Question"/>
        <w:tabs>
          <w:tab w:val="clear" w:pos="-142"/>
        </w:tabs>
        <w:spacing w:before="20"/>
        <w:ind w:firstLine="0"/>
        <w:rPr>
          <w:rFonts w:ascii="Verdana" w:hAnsi="Verdana"/>
        </w:rPr>
      </w:pPr>
    </w:p>
    <w:p w14:paraId="7E2655B6" w14:textId="77777777" w:rsidR="00902178" w:rsidRDefault="00902178" w:rsidP="00902178">
      <w:pPr>
        <w:pStyle w:val="Question"/>
        <w:tabs>
          <w:tab w:val="clear" w:pos="-142"/>
        </w:tabs>
        <w:spacing w:before="20"/>
        <w:ind w:firstLine="0"/>
        <w:rPr>
          <w:rFonts w:ascii="Verdana" w:hAnsi="Verdana"/>
        </w:rPr>
      </w:pPr>
      <w:r w:rsidRPr="00902178">
        <w:rPr>
          <w:rFonts w:ascii="Verdana" w:hAnsi="Verdana"/>
        </w:rPr>
        <w:t>There will be a delay in processing the application if information is inaccurate or incomplete, and it may call into question the suitability of the candidate and/or lead to the FCA and/or PRA exercising their powers (including but not limited to taking disciplinary/ Enforcement action). You must notify the FCA and/or PRA immediately if there is a change to the information in this form and/or if inaccurate information has been provided (insofar as the FCA and/or PRA are reasonably likely to consider the information material).</w:t>
      </w:r>
    </w:p>
    <w:p w14:paraId="09F333B9" w14:textId="77777777" w:rsidR="00902178" w:rsidRPr="00902178" w:rsidRDefault="00902178" w:rsidP="00902178">
      <w:pPr>
        <w:pStyle w:val="Question"/>
        <w:tabs>
          <w:tab w:val="clear" w:pos="-142"/>
        </w:tabs>
        <w:spacing w:before="20"/>
        <w:ind w:firstLine="0"/>
        <w:rPr>
          <w:rFonts w:ascii="Verdana" w:hAnsi="Verdana"/>
        </w:rPr>
      </w:pPr>
    </w:p>
    <w:p w14:paraId="1FB316D6" w14:textId="77777777" w:rsidR="00902178" w:rsidRPr="00902178" w:rsidRDefault="00902178" w:rsidP="00902178">
      <w:pPr>
        <w:pStyle w:val="Question"/>
        <w:tabs>
          <w:tab w:val="clear" w:pos="-142"/>
        </w:tabs>
        <w:spacing w:before="20"/>
        <w:ind w:firstLine="0"/>
        <w:rPr>
          <w:rFonts w:ascii="Verdana" w:hAnsi="Verdana"/>
        </w:rPr>
      </w:pPr>
      <w:r w:rsidRPr="00902178">
        <w:rPr>
          <w:rFonts w:ascii="Verdana" w:hAnsi="Verdana"/>
        </w:rPr>
        <w:t>The candidate confirms the information provided in this application is accurate and complete to the best of their knowledge and that they have read the guidance notes to this form. The candidate will notify the FCA and/or PRA immediately if there is a material change to the information provided.</w:t>
      </w:r>
    </w:p>
    <w:p w14:paraId="7D9072EE" w14:textId="77777777" w:rsidR="00902178" w:rsidRDefault="00902178" w:rsidP="008E7DCE">
      <w:pPr>
        <w:pStyle w:val="Question"/>
        <w:tabs>
          <w:tab w:val="clear" w:pos="-142"/>
        </w:tabs>
        <w:spacing w:before="20"/>
        <w:ind w:firstLine="0"/>
        <w:rPr>
          <w:rFonts w:ascii="Verdana" w:hAnsi="Verdana"/>
        </w:rPr>
      </w:pPr>
    </w:p>
    <w:p w14:paraId="549BB2A3" w14:textId="5E5D3634" w:rsidR="008E7DCE" w:rsidRDefault="003A4352" w:rsidP="008E7DCE">
      <w:pPr>
        <w:pStyle w:val="Question"/>
        <w:tabs>
          <w:tab w:val="clear" w:pos="-142"/>
        </w:tabs>
        <w:spacing w:before="20"/>
        <w:ind w:firstLine="0"/>
        <w:rPr>
          <w:rFonts w:ascii="Verdana" w:hAnsi="Verdana"/>
        </w:rPr>
      </w:pPr>
      <w:r w:rsidRPr="003A4352">
        <w:rPr>
          <w:rFonts w:ascii="Verdana" w:hAnsi="Verdana"/>
        </w:rPr>
        <w:t>The candidate authorises the FCA and/or PRA to make enquiries and seek further information as it thinks appropriate to identify and verify information that it considers relevant to the assessment of this application.</w:t>
      </w:r>
    </w:p>
    <w:p w14:paraId="46AD196A" w14:textId="77777777" w:rsidR="003A4352" w:rsidRDefault="003A4352" w:rsidP="008E7DCE">
      <w:pPr>
        <w:pStyle w:val="Question"/>
        <w:tabs>
          <w:tab w:val="clear" w:pos="-142"/>
        </w:tabs>
        <w:spacing w:before="20"/>
        <w:ind w:firstLine="0"/>
        <w:rPr>
          <w:rFonts w:ascii="Verdana" w:hAnsi="Verdana"/>
        </w:rPr>
      </w:pPr>
    </w:p>
    <w:p w14:paraId="3976419B" w14:textId="77777777" w:rsidR="004F02EF" w:rsidRPr="004F02EF" w:rsidRDefault="004F02EF" w:rsidP="004F02EF">
      <w:pPr>
        <w:pStyle w:val="Question"/>
        <w:tabs>
          <w:tab w:val="clear" w:pos="-142"/>
        </w:tabs>
        <w:spacing w:before="20"/>
        <w:ind w:firstLine="0"/>
        <w:rPr>
          <w:rFonts w:ascii="Verdana" w:hAnsi="Verdana"/>
        </w:rPr>
      </w:pPr>
      <w:r w:rsidRPr="004F02EF">
        <w:rPr>
          <w:rFonts w:ascii="Verdana" w:hAnsi="Verdana"/>
        </w:rPr>
        <w:t>The candidate confirms:</w:t>
      </w:r>
    </w:p>
    <w:p w14:paraId="08BFA7B6" w14:textId="77777777" w:rsidR="004F02EF" w:rsidRPr="004F02EF" w:rsidRDefault="004F02EF" w:rsidP="004F02EF">
      <w:pPr>
        <w:pStyle w:val="Question"/>
        <w:numPr>
          <w:ilvl w:val="0"/>
          <w:numId w:val="33"/>
        </w:numPr>
        <w:tabs>
          <w:tab w:val="clear" w:pos="-142"/>
        </w:tabs>
        <w:spacing w:before="20"/>
        <w:rPr>
          <w:rFonts w:ascii="Verdana" w:hAnsi="Verdana"/>
        </w:rPr>
      </w:pPr>
      <w:r w:rsidRPr="004F02EF">
        <w:rPr>
          <w:rFonts w:ascii="Verdana" w:hAnsi="Verdana"/>
        </w:rPr>
        <w:t>that the statement of responsibilities accurately reflects the aspects of the affairs of the firm which it is intended that it will be responsible for managing, and that they have accepted all the responsibilities set out in the statement of responsibilities</w:t>
      </w:r>
    </w:p>
    <w:p w14:paraId="3B91B7C6" w14:textId="77777777" w:rsidR="004F02EF" w:rsidRPr="004F02EF" w:rsidRDefault="004F02EF" w:rsidP="004F02EF">
      <w:pPr>
        <w:pStyle w:val="Question"/>
        <w:numPr>
          <w:ilvl w:val="0"/>
          <w:numId w:val="33"/>
        </w:numPr>
        <w:tabs>
          <w:tab w:val="clear" w:pos="-142"/>
        </w:tabs>
        <w:spacing w:before="20"/>
        <w:rPr>
          <w:rFonts w:ascii="Verdana" w:hAnsi="Verdana"/>
        </w:rPr>
      </w:pPr>
      <w:r w:rsidRPr="004F02EF">
        <w:rPr>
          <w:rFonts w:ascii="Verdana" w:hAnsi="Verdana"/>
        </w:rPr>
        <w:t>that the FCA and/or PRA will use the address specified for the candidate in this form as the proper address for service in the UK (as defined in the Financial Services and Markets Act 2000 (Service of Notices) Regulations (SI 2001/1420)) to serve any notices on the candidate</w:t>
      </w:r>
    </w:p>
    <w:p w14:paraId="60440BC8" w14:textId="6FE136C4" w:rsidR="004F02EF" w:rsidRPr="004F02EF" w:rsidRDefault="004F02EF" w:rsidP="004F02EF">
      <w:pPr>
        <w:pStyle w:val="Question"/>
        <w:numPr>
          <w:ilvl w:val="0"/>
          <w:numId w:val="33"/>
        </w:numPr>
        <w:tabs>
          <w:tab w:val="clear" w:pos="-142"/>
        </w:tabs>
        <w:spacing w:before="20"/>
        <w:rPr>
          <w:rFonts w:ascii="Verdana" w:hAnsi="Verdana"/>
        </w:rPr>
      </w:pPr>
      <w:r w:rsidRPr="004F02EF">
        <w:rPr>
          <w:rFonts w:ascii="Verdana" w:hAnsi="Verdana"/>
        </w:rPr>
        <w:t>that they understand the regulatory responsibilities of the proposed role as set out in the rules of conduct in the FCA’s COCON or APER/SMCR and/or the PRA Rulebook: Conduct Rules, Insurance – Conduct Standards, Non-Solvency II Firms – Conduct Standards, and Large Non-Solvency II Firms – Conduct Standards</w:t>
      </w:r>
    </w:p>
    <w:p w14:paraId="45194BBC" w14:textId="77777777" w:rsidR="008D4819" w:rsidRDefault="008D4819" w:rsidP="008E7DCE">
      <w:pPr>
        <w:pStyle w:val="Question"/>
        <w:tabs>
          <w:tab w:val="clear" w:pos="-142"/>
        </w:tabs>
        <w:spacing w:before="20"/>
        <w:ind w:firstLine="0"/>
        <w:rPr>
          <w:rFonts w:ascii="Verdana" w:hAnsi="Verdana"/>
        </w:rPr>
      </w:pPr>
    </w:p>
    <w:p w14:paraId="1FF556A8" w14:textId="332DE2E8" w:rsidR="004F02EF" w:rsidRDefault="004F02EF" w:rsidP="004F02EF">
      <w:pPr>
        <w:pStyle w:val="Question"/>
        <w:tabs>
          <w:tab w:val="clear" w:pos="-142"/>
        </w:tabs>
        <w:spacing w:before="20"/>
        <w:ind w:firstLine="0"/>
        <w:rPr>
          <w:rFonts w:ascii="Verdana" w:hAnsi="Verdana"/>
        </w:rPr>
      </w:pPr>
      <w:r w:rsidRPr="004F02EF">
        <w:rPr>
          <w:rFonts w:ascii="Verdana" w:hAnsi="Verdana"/>
        </w:rPr>
        <w:t>The candidate is aware while advice may be sought from a third party, for example legal advice, responsibility for the accuracy of information as well as the disclosure of relevant information on the form is ultimately the responsibility of those who sign the application</w:t>
      </w:r>
      <w:r w:rsidR="00A608E7">
        <w:rPr>
          <w:rFonts w:ascii="Verdana" w:hAnsi="Verdana"/>
        </w:rPr>
        <w:t>.</w:t>
      </w:r>
    </w:p>
    <w:p w14:paraId="5302A15E" w14:textId="77777777" w:rsidR="004F02EF" w:rsidRPr="004F02EF" w:rsidRDefault="004F02EF" w:rsidP="004F02EF">
      <w:pPr>
        <w:pStyle w:val="Question"/>
        <w:tabs>
          <w:tab w:val="clear" w:pos="-142"/>
        </w:tabs>
        <w:spacing w:before="20"/>
        <w:ind w:firstLine="0"/>
        <w:rPr>
          <w:rFonts w:ascii="Verdana" w:hAnsi="Verdana"/>
        </w:rPr>
      </w:pPr>
    </w:p>
    <w:p w14:paraId="4E7BD3A0" w14:textId="37B98C5A" w:rsidR="008D4819" w:rsidRDefault="004F02EF" w:rsidP="008E7DCE">
      <w:pPr>
        <w:pStyle w:val="Question"/>
        <w:tabs>
          <w:tab w:val="clear" w:pos="-142"/>
        </w:tabs>
        <w:spacing w:before="20"/>
        <w:ind w:firstLine="0"/>
        <w:rPr>
          <w:rFonts w:ascii="Verdana" w:hAnsi="Verdana"/>
        </w:rPr>
      </w:pPr>
      <w:r w:rsidRPr="004F02EF">
        <w:rPr>
          <w:rFonts w:ascii="Verdana" w:hAnsi="Verdana"/>
        </w:rPr>
        <w:t>In addition to other regulatory responsibilities, firms and candidates have a responsibility to disclose to the FCA and/or PRA matters of which it would reasonably expect to be notified. Failure to notify the FCA and/or PRA of such information may lead to the FCA and/or PRA taking disciplinary or other action against the applicant and/or the candidate.</w:t>
      </w:r>
    </w:p>
    <w:p w14:paraId="6CAB3579" w14:textId="77777777" w:rsidR="00534B41" w:rsidRDefault="00534B41" w:rsidP="008E7DCE">
      <w:pPr>
        <w:pStyle w:val="Question"/>
        <w:tabs>
          <w:tab w:val="clear" w:pos="-142"/>
        </w:tabs>
        <w:spacing w:before="20"/>
        <w:ind w:firstLine="0"/>
        <w:rPr>
          <w:rFonts w:ascii="Verdana" w:hAnsi="Verdana"/>
        </w:rPr>
      </w:pPr>
    </w:p>
    <w:p w14:paraId="14583530" w14:textId="77777777" w:rsidR="00D47F7D" w:rsidRPr="00B005AE" w:rsidRDefault="00F85BB2" w:rsidP="005A4DF8">
      <w:pPr>
        <w:pStyle w:val="Question"/>
        <w:tabs>
          <w:tab w:val="clear" w:pos="-142"/>
        </w:tabs>
        <w:spacing w:before="20"/>
        <w:ind w:firstLine="0"/>
        <w:rPr>
          <w:rFonts w:ascii="Verdana" w:hAnsi="Verdana"/>
        </w:rPr>
      </w:pPr>
      <w:r w:rsidRPr="00B005AE">
        <w:rPr>
          <w:rFonts w:ascii="Verdana" w:hAnsi="Verdana"/>
        </w:rPr>
        <w:t xml:space="preserve">For the purposes of complying with data protection legislation, please read our privacy notices: </w:t>
      </w:r>
    </w:p>
    <w:p w14:paraId="0CA96562" w14:textId="71B01CB1" w:rsidR="00D47F7D" w:rsidRPr="00B005AE" w:rsidRDefault="00F85BB2" w:rsidP="005A4DF8">
      <w:pPr>
        <w:pStyle w:val="Question"/>
        <w:tabs>
          <w:tab w:val="clear" w:pos="-142"/>
        </w:tabs>
        <w:spacing w:before="20"/>
        <w:ind w:firstLine="0"/>
        <w:rPr>
          <w:rFonts w:ascii="Verdana" w:hAnsi="Verdana"/>
        </w:rPr>
      </w:pPr>
      <w:r w:rsidRPr="00B005AE">
        <w:rPr>
          <w:rFonts w:ascii="Verdana" w:hAnsi="Verdana"/>
        </w:rPr>
        <w:t xml:space="preserve">FCA’s privacy notice </w:t>
      </w:r>
      <w:hyperlink r:id="rId43" w:history="1">
        <w:r w:rsidR="00D47F7D" w:rsidRPr="00B005AE">
          <w:rPr>
            <w:rStyle w:val="Hyperlink"/>
            <w:rFonts w:ascii="Verdana" w:hAnsi="Verdana"/>
          </w:rPr>
          <w:t>https://www.fca.org.uk/data-protection</w:t>
        </w:r>
      </w:hyperlink>
      <w:r w:rsidRPr="00B005AE">
        <w:rPr>
          <w:rFonts w:ascii="Verdana" w:hAnsi="Verdana"/>
        </w:rPr>
        <w:t xml:space="preserve"> </w:t>
      </w:r>
    </w:p>
    <w:p w14:paraId="71887F58" w14:textId="6AF968E7" w:rsidR="00663B63" w:rsidRDefault="00F85BB2" w:rsidP="005A4DF8">
      <w:pPr>
        <w:pStyle w:val="Question"/>
        <w:tabs>
          <w:tab w:val="clear" w:pos="-142"/>
        </w:tabs>
        <w:spacing w:before="20"/>
        <w:ind w:firstLine="0"/>
        <w:rPr>
          <w:rFonts w:ascii="Verdana" w:hAnsi="Verdana"/>
        </w:rPr>
      </w:pPr>
      <w:r w:rsidRPr="00B005AE">
        <w:rPr>
          <w:rFonts w:ascii="Verdana" w:hAnsi="Verdana"/>
        </w:rPr>
        <w:lastRenderedPageBreak/>
        <w:t xml:space="preserve">Bank of England’s privacy notice </w:t>
      </w:r>
      <w:hyperlink r:id="rId44" w:history="1">
        <w:r w:rsidR="00D47F7D" w:rsidRPr="00B005AE">
          <w:rPr>
            <w:rStyle w:val="Hyperlink"/>
            <w:rFonts w:ascii="Verdana" w:hAnsi="Verdana"/>
          </w:rPr>
          <w:t>https://www.bankofengland.co.uk/prudential-regulation/authorisations</w:t>
        </w:r>
      </w:hyperlink>
      <w:r w:rsidR="00663B63">
        <w:rPr>
          <w:rFonts w:ascii="Verdana" w:hAnsi="Verdana"/>
        </w:rPr>
        <w:t xml:space="preserve"> </w:t>
      </w:r>
    </w:p>
    <w:p w14:paraId="3528E6AE" w14:textId="77777777" w:rsidR="00663B63" w:rsidRDefault="00663B63" w:rsidP="005A4DF8">
      <w:pPr>
        <w:pStyle w:val="Question"/>
        <w:tabs>
          <w:tab w:val="clear" w:pos="-142"/>
        </w:tabs>
        <w:spacing w:before="20"/>
        <w:ind w:firstLine="0"/>
        <w:rPr>
          <w:rFonts w:ascii="Verdana" w:hAnsi="Verdana"/>
        </w:rPr>
      </w:pPr>
    </w:p>
    <w:p w14:paraId="5C1E5D41" w14:textId="5F8F0A17" w:rsidR="00B005AE" w:rsidRPr="00B005AE" w:rsidRDefault="00F85BB2" w:rsidP="005A4DF8">
      <w:pPr>
        <w:pStyle w:val="Question"/>
        <w:tabs>
          <w:tab w:val="clear" w:pos="-142"/>
        </w:tabs>
        <w:spacing w:before="20"/>
        <w:ind w:firstLine="0"/>
        <w:rPr>
          <w:rFonts w:ascii="Verdana" w:hAnsi="Verdana"/>
        </w:rPr>
      </w:pPr>
      <w:r w:rsidRPr="00B005AE">
        <w:rPr>
          <w:rFonts w:ascii="Verdana" w:hAnsi="Verdana"/>
        </w:rPr>
        <w:t>These notices will tell you what to expect when the FCA and/or the Bank of England collects personal information, including how and why we use your personal information and who to contact if you have any queries or wish to exercise your rights.</w:t>
      </w:r>
    </w:p>
    <w:p w14:paraId="50082DB4" w14:textId="77777777" w:rsidR="00663B63" w:rsidRPr="00B005AE" w:rsidRDefault="00663B63" w:rsidP="005A4DF8">
      <w:pPr>
        <w:pStyle w:val="Question"/>
        <w:tabs>
          <w:tab w:val="clear" w:pos="-142"/>
        </w:tabs>
        <w:spacing w:before="20"/>
        <w:ind w:firstLine="0"/>
        <w:rPr>
          <w:rFonts w:ascii="Verdana" w:hAnsi="Verdana"/>
        </w:rPr>
      </w:pPr>
    </w:p>
    <w:p w14:paraId="596B107C" w14:textId="77777777" w:rsidR="005A4DF8" w:rsidRDefault="005A4DF8" w:rsidP="005A4DF8">
      <w:pPr>
        <w:pStyle w:val="Question"/>
        <w:tabs>
          <w:tab w:val="clear" w:pos="-142"/>
        </w:tabs>
        <w:spacing w:before="20"/>
        <w:ind w:firstLine="0"/>
        <w:rPr>
          <w:rFonts w:ascii="Verdana" w:hAnsi="Verdana"/>
        </w:rPr>
      </w:pPr>
      <w:r>
        <w:rPr>
          <w:rFonts w:ascii="Verdana" w:hAnsi="Verdana"/>
        </w:rPr>
        <w:t>Tick here to confirm you have read and understood this declaration</w:t>
      </w:r>
    </w:p>
    <w:p w14:paraId="517C88BD" w14:textId="2A972C5F" w:rsidR="005A4DF8" w:rsidRDefault="005A4DF8" w:rsidP="005A4DF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p>
    <w:p w14:paraId="5248368C" w14:textId="23F1E03F" w:rsidR="0002076E" w:rsidRDefault="0002076E" w:rsidP="005A4DF8">
      <w:pPr>
        <w:pStyle w:val="Question"/>
        <w:tabs>
          <w:tab w:val="clear" w:pos="-142"/>
        </w:tabs>
        <w:spacing w:before="20"/>
        <w:ind w:firstLine="0"/>
        <w:rPr>
          <w:rFonts w:ascii="Verdana" w:hAnsi="Verdana"/>
        </w:rPr>
      </w:pPr>
    </w:p>
    <w:p w14:paraId="1C22733D" w14:textId="73D5A698" w:rsidR="00C70FCA" w:rsidRPr="00EB352E" w:rsidRDefault="00B005AE" w:rsidP="00C70FCA">
      <w:pPr>
        <w:pStyle w:val="Question"/>
        <w:tabs>
          <w:tab w:val="clear" w:pos="-142"/>
        </w:tabs>
        <w:spacing w:before="20"/>
        <w:ind w:firstLine="0"/>
        <w:rPr>
          <w:rFonts w:ascii="Verdana" w:hAnsi="Verdana"/>
        </w:rPr>
      </w:pPr>
      <w:r>
        <w:rPr>
          <w:rFonts w:ascii="Verdana" w:hAnsi="Verdana"/>
          <w:b/>
        </w:rPr>
        <w:t>Name of candidate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70FCA" w:rsidRPr="00B27110" w14:paraId="054D49BB" w14:textId="77777777" w:rsidTr="00B03385">
        <w:trPr>
          <w:trHeight w:hRule="exact" w:val="397"/>
        </w:trPr>
        <w:tc>
          <w:tcPr>
            <w:tcW w:w="7088" w:type="dxa"/>
            <w:vAlign w:val="center"/>
          </w:tcPr>
          <w:p w14:paraId="70ABAE5E" w14:textId="77777777" w:rsidR="00C70FCA" w:rsidRPr="00B27110" w:rsidRDefault="00C70FCA" w:rsidP="00B03385">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20A1BD6B" w14:textId="7EE9C51A" w:rsidR="002C1496" w:rsidRPr="00B27110" w:rsidRDefault="002C1496" w:rsidP="002C1496">
      <w:pPr>
        <w:pStyle w:val="Question"/>
        <w:tabs>
          <w:tab w:val="clear" w:pos="-142"/>
        </w:tabs>
        <w:spacing w:before="20"/>
        <w:ind w:firstLine="0"/>
        <w:rPr>
          <w:rFonts w:ascii="Verdana" w:hAnsi="Verdana"/>
          <w:b/>
        </w:rPr>
      </w:pPr>
      <w:r>
        <w:rPr>
          <w:rFonts w:ascii="Verdana" w:hAnsi="Verdana"/>
          <w:b/>
        </w:rPr>
        <w:t>Signature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C1496" w:rsidRPr="00B27110" w14:paraId="42D09AD1" w14:textId="77777777" w:rsidTr="002C1496">
        <w:trPr>
          <w:trHeight w:hRule="exact" w:val="872"/>
        </w:trPr>
        <w:tc>
          <w:tcPr>
            <w:tcW w:w="7088" w:type="dxa"/>
            <w:vAlign w:val="center"/>
          </w:tcPr>
          <w:p w14:paraId="77EC644B" w14:textId="77777777" w:rsidR="002C1496" w:rsidRPr="00B27110" w:rsidRDefault="002C1496" w:rsidP="00B03385">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7EE9E4AA" w14:textId="25B8FADC" w:rsidR="00C70FCA" w:rsidRDefault="00C70FCA" w:rsidP="00F30466">
      <w:pPr>
        <w:pStyle w:val="QsyesnoCharChar"/>
        <w:keepNext/>
        <w:tabs>
          <w:tab w:val="left" w:pos="624"/>
        </w:tabs>
        <w:rPr>
          <w:rFonts w:ascii="Verdana" w:hAnsi="Verdana"/>
        </w:rPr>
      </w:pPr>
    </w:p>
    <w:p w14:paraId="2D34E05C" w14:textId="57464E69" w:rsidR="0002076E" w:rsidRPr="00B27110" w:rsidRDefault="0002076E" w:rsidP="0002076E">
      <w:pPr>
        <w:pStyle w:val="Question"/>
        <w:tabs>
          <w:tab w:val="clear" w:pos="-142"/>
        </w:tabs>
        <w:spacing w:before="20"/>
        <w:ind w:firstLine="0"/>
        <w:rPr>
          <w:rFonts w:ascii="Verdana" w:hAnsi="Verdana"/>
          <w:b/>
        </w:rPr>
      </w:pPr>
      <w:r w:rsidRPr="00B27110">
        <w:rPr>
          <w:rFonts w:ascii="Verdana" w:hAnsi="Verdana"/>
          <w:b/>
        </w:rPr>
        <w:t>Date (dd/mm/yy)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02076E" w:rsidRPr="00B27110" w14:paraId="5D89E6EB" w14:textId="77777777" w:rsidTr="00B03385">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0900728" w14:textId="77777777" w:rsidR="0002076E" w:rsidRPr="00B27110" w:rsidRDefault="0002076E"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06F6C4A" w14:textId="77777777" w:rsidR="0002076E" w:rsidRPr="00B27110" w:rsidRDefault="0002076E"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D9A15CC" w14:textId="77777777" w:rsidR="0002076E" w:rsidRPr="00B27110" w:rsidRDefault="0002076E" w:rsidP="00B0338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B42EE74" w14:textId="77777777" w:rsidR="0002076E" w:rsidRPr="00B27110" w:rsidRDefault="0002076E"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1C2AC97" w14:textId="77777777" w:rsidR="0002076E" w:rsidRPr="00B27110" w:rsidRDefault="0002076E"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463C52A" w14:textId="77777777" w:rsidR="0002076E" w:rsidRPr="00B27110" w:rsidRDefault="0002076E" w:rsidP="00B0338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28FD1D2" w14:textId="77777777" w:rsidR="0002076E" w:rsidRPr="00B27110" w:rsidRDefault="0002076E"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2713EFA" w14:textId="77777777" w:rsidR="0002076E" w:rsidRPr="00B27110" w:rsidRDefault="0002076E"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447C93BA" w14:textId="7480CE2D" w:rsidR="007C1A0D" w:rsidRDefault="007C1A0D" w:rsidP="00F30466">
      <w:pPr>
        <w:pStyle w:val="QsyesnoCharChar"/>
        <w:keepNext/>
        <w:tabs>
          <w:tab w:val="left" w:pos="624"/>
        </w:tabs>
        <w:rPr>
          <w:rFonts w:ascii="Verdana" w:hAnsi="Verdana"/>
        </w:rPr>
      </w:pPr>
    </w:p>
    <w:p w14:paraId="0C729B72" w14:textId="77777777" w:rsidR="007C1A0D" w:rsidRDefault="007C1A0D">
      <w:pPr>
        <w:rPr>
          <w:rFonts w:ascii="Verdana" w:eastAsia="Times New Roman" w:hAnsi="Verdana" w:cs="Times New Roman"/>
          <w:sz w:val="18"/>
          <w:szCs w:val="20"/>
          <w:lang w:eastAsia="en-GB"/>
        </w:rPr>
      </w:pPr>
      <w:r>
        <w:rPr>
          <w:rFonts w:ascii="Verdana" w:hAnsi="Verdana"/>
        </w:rPr>
        <w:br w:type="page"/>
      </w:r>
    </w:p>
    <w:p w14:paraId="23C22B13" w14:textId="0EB11542" w:rsidR="007C1A0D" w:rsidRPr="0089146E" w:rsidRDefault="007C1A0D" w:rsidP="007C1A0D">
      <w:pPr>
        <w:pStyle w:val="Question"/>
        <w:tabs>
          <w:tab w:val="clear" w:pos="-142"/>
        </w:tabs>
        <w:spacing w:before="20"/>
        <w:ind w:firstLine="0"/>
        <w:rPr>
          <w:rFonts w:ascii="Verdana" w:hAnsi="Verdana"/>
          <w:b/>
          <w:bCs/>
        </w:rPr>
      </w:pPr>
      <w:r w:rsidRPr="0089146E">
        <w:rPr>
          <w:rFonts w:ascii="Verdana" w:hAnsi="Verdana"/>
          <w:b/>
          <w:bCs/>
        </w:rPr>
        <w:lastRenderedPageBreak/>
        <w:t xml:space="preserve">Declaration of </w:t>
      </w:r>
      <w:r>
        <w:rPr>
          <w:rFonts w:ascii="Verdana" w:hAnsi="Verdana"/>
          <w:b/>
          <w:bCs/>
        </w:rPr>
        <w:t>Firm</w:t>
      </w:r>
    </w:p>
    <w:p w14:paraId="236BB5D5" w14:textId="77777777" w:rsidR="00AA7DBF" w:rsidRDefault="00AA7DBF" w:rsidP="00AA7DBF">
      <w:pPr>
        <w:pStyle w:val="Question"/>
        <w:tabs>
          <w:tab w:val="clear" w:pos="-142"/>
        </w:tabs>
        <w:spacing w:before="20"/>
        <w:ind w:firstLine="0"/>
        <w:rPr>
          <w:rFonts w:ascii="Verdana" w:hAnsi="Verdana"/>
        </w:rPr>
      </w:pPr>
      <w:r w:rsidRPr="00AA7DBF">
        <w:rPr>
          <w:rFonts w:ascii="Verdana" w:hAnsi="Verdana"/>
        </w:rPr>
        <w:t>It is a criminal offence, knowingly or recklessly, to give the FCA and/or PRA information that is materially false, misleading or deceptive (see sections 398 and 400 of the Financial Services and Markets Act). Even if you believe or know that information has been provided to the FCA and/or PRA before or it is in the public domain, you must disclose it clearly and fully in this form and as part of this application – you should not assume that the FCA and/or PRA will itself identify such information during the assessment of this application. If there is any doubt about the relevance of information, it should be included.</w:t>
      </w:r>
    </w:p>
    <w:p w14:paraId="62E272CF" w14:textId="77777777" w:rsidR="00AA7DBF" w:rsidRPr="00AA7DBF" w:rsidRDefault="00AA7DBF" w:rsidP="00AA7DBF">
      <w:pPr>
        <w:pStyle w:val="Question"/>
        <w:tabs>
          <w:tab w:val="clear" w:pos="-142"/>
        </w:tabs>
        <w:spacing w:before="20"/>
        <w:ind w:firstLine="0"/>
        <w:rPr>
          <w:rFonts w:ascii="Verdana" w:hAnsi="Verdana"/>
        </w:rPr>
      </w:pPr>
    </w:p>
    <w:p w14:paraId="762B70C9" w14:textId="77777777" w:rsidR="00AA7DBF" w:rsidRPr="00AA7DBF" w:rsidRDefault="00AA7DBF" w:rsidP="00AA7DBF">
      <w:pPr>
        <w:pStyle w:val="Question"/>
        <w:tabs>
          <w:tab w:val="clear" w:pos="-142"/>
        </w:tabs>
        <w:spacing w:before="20"/>
        <w:ind w:firstLine="0"/>
        <w:rPr>
          <w:rFonts w:ascii="Verdana" w:hAnsi="Verdana"/>
        </w:rPr>
      </w:pPr>
      <w:r w:rsidRPr="00AA7DBF">
        <w:rPr>
          <w:rFonts w:ascii="Verdana" w:hAnsi="Verdana"/>
        </w:rPr>
        <w:t>There will be a delay in processing the application if information is inaccurate or incomplete, and it may call into question the suitability of the candidate and/or lead to the FCA and/or PRA exercising their powers (including but not limited to taking disciplinary/ Enforcement action). You must notify the FCA and/or PRA immediately if there is a change to the information in this form and/or if inaccurate information has been provided (insofar as the FCA and/or PRA are reasonably likely to consider the information material).</w:t>
      </w:r>
    </w:p>
    <w:p w14:paraId="3062562E" w14:textId="77777777" w:rsidR="006D0278" w:rsidRDefault="006D0278" w:rsidP="002001B9">
      <w:pPr>
        <w:pStyle w:val="Question"/>
        <w:tabs>
          <w:tab w:val="clear" w:pos="-142"/>
        </w:tabs>
        <w:spacing w:before="20"/>
        <w:ind w:firstLine="0"/>
        <w:rPr>
          <w:rFonts w:ascii="Verdana" w:hAnsi="Verdana"/>
        </w:rPr>
      </w:pPr>
    </w:p>
    <w:p w14:paraId="3F22D9C7" w14:textId="77777777" w:rsidR="00F276CD" w:rsidRPr="00F276CD" w:rsidRDefault="00F276CD" w:rsidP="00F276CD">
      <w:pPr>
        <w:pStyle w:val="Question"/>
        <w:tabs>
          <w:tab w:val="clear" w:pos="-142"/>
        </w:tabs>
        <w:spacing w:before="20"/>
        <w:ind w:firstLine="0"/>
        <w:rPr>
          <w:rFonts w:ascii="Verdana" w:hAnsi="Verdana"/>
        </w:rPr>
      </w:pPr>
      <w:r w:rsidRPr="00F276CD">
        <w:rPr>
          <w:rFonts w:ascii="Verdana" w:hAnsi="Verdana"/>
        </w:rPr>
        <w:t>The applicant firm confirms:</w:t>
      </w:r>
    </w:p>
    <w:p w14:paraId="3709907E" w14:textId="77777777" w:rsidR="00F276CD" w:rsidRPr="00F276CD" w:rsidRDefault="00F276CD" w:rsidP="00F276CD">
      <w:pPr>
        <w:pStyle w:val="Question"/>
        <w:numPr>
          <w:ilvl w:val="0"/>
          <w:numId w:val="33"/>
        </w:numPr>
        <w:tabs>
          <w:tab w:val="clear" w:pos="-142"/>
        </w:tabs>
        <w:spacing w:before="20"/>
        <w:rPr>
          <w:rFonts w:ascii="Verdana" w:hAnsi="Verdana"/>
        </w:rPr>
      </w:pPr>
      <w:r w:rsidRPr="00F276CD">
        <w:rPr>
          <w:rFonts w:ascii="Verdana" w:hAnsi="Verdana"/>
        </w:rPr>
        <w:t>that the information provided in this application is accurate and complete to the best of its knowledge, and that it has read the guidance notes to this form - the applicant firm will notify the FCA and/or PRA immediately if there is a material change to the information provided</w:t>
      </w:r>
    </w:p>
    <w:p w14:paraId="5CD5F00A" w14:textId="5C78AA17" w:rsidR="00C851CE" w:rsidRPr="005726A8" w:rsidRDefault="00D05411" w:rsidP="00F249D9">
      <w:pPr>
        <w:pStyle w:val="ListParagraph"/>
        <w:numPr>
          <w:ilvl w:val="0"/>
          <w:numId w:val="33"/>
        </w:numPr>
        <w:spacing w:before="20"/>
        <w:rPr>
          <w:rFonts w:ascii="Verdana" w:hAnsi="Verdana"/>
          <w:sz w:val="18"/>
          <w:szCs w:val="18"/>
        </w:rPr>
      </w:pPr>
      <w:r w:rsidRPr="005726A8">
        <w:rPr>
          <w:rFonts w:ascii="Verdana" w:hAnsi="Verdana"/>
          <w:sz w:val="18"/>
          <w:szCs w:val="18"/>
        </w:rPr>
        <w:t>u</w:t>
      </w:r>
      <w:r w:rsidR="00F249D9" w:rsidRPr="005726A8">
        <w:rPr>
          <w:rFonts w:ascii="Verdana" w:hAnsi="Verdana"/>
          <w:sz w:val="18"/>
          <w:szCs w:val="18"/>
        </w:rPr>
        <w:t xml:space="preserve">nless an exemption applies, </w:t>
      </w:r>
      <w:r w:rsidR="00A01221" w:rsidRPr="005726A8">
        <w:rPr>
          <w:rFonts w:ascii="Verdana" w:hAnsi="Verdana"/>
          <w:sz w:val="18"/>
          <w:szCs w:val="18"/>
        </w:rPr>
        <w:t>that it has requested the fullest information that it is lawfully able to obtain about the candidate under Part V of the Police Act</w:t>
      </w:r>
      <w:r w:rsidR="00AE3BE8" w:rsidRPr="005726A8">
        <w:rPr>
          <w:rFonts w:ascii="Verdana" w:hAnsi="Verdana"/>
          <w:sz w:val="18"/>
          <w:szCs w:val="18"/>
        </w:rPr>
        <w:t xml:space="preserve"> 1997 and any related subordinate legislation of the UK or any part of the UK and, where available, has given due consideration to that information in determining that candidate to be fit and proper</w:t>
      </w:r>
      <w:r w:rsidR="00F249D9" w:rsidRPr="005726A8">
        <w:rPr>
          <w:rFonts w:ascii="Verdana" w:hAnsi="Verdana"/>
          <w:sz w:val="18"/>
          <w:szCs w:val="18"/>
        </w:rPr>
        <w:t xml:space="preserve"> </w:t>
      </w:r>
    </w:p>
    <w:p w14:paraId="6161D627" w14:textId="31230FE0" w:rsidR="00F276CD" w:rsidRPr="00F276CD" w:rsidRDefault="00F276CD" w:rsidP="00F276CD">
      <w:pPr>
        <w:pStyle w:val="Question"/>
        <w:numPr>
          <w:ilvl w:val="0"/>
          <w:numId w:val="33"/>
        </w:numPr>
        <w:tabs>
          <w:tab w:val="clear" w:pos="-142"/>
        </w:tabs>
        <w:spacing w:before="20"/>
        <w:rPr>
          <w:rFonts w:ascii="Verdana" w:hAnsi="Verdana"/>
        </w:rPr>
      </w:pPr>
      <w:r w:rsidRPr="00F276CD">
        <w:rPr>
          <w:rFonts w:ascii="Verdana" w:hAnsi="Verdana"/>
        </w:rPr>
        <w:t>in making this application the applicant believes on the basis of due and diligent enquiry and, by reference to the criteria in FIT in the FCA Handbook that the candidate is a fit and proper person to perform the controlled function(s) and that the candidate is competent to fulfil the duties required in the performance of such function(s) - Note: For non-UK firms, this would only apply if undertaking any non-MiFID business</w:t>
      </w:r>
    </w:p>
    <w:p w14:paraId="01618AD6" w14:textId="77777777" w:rsidR="00F276CD" w:rsidRPr="00F276CD" w:rsidRDefault="00F276CD" w:rsidP="00F276CD">
      <w:pPr>
        <w:pStyle w:val="Question"/>
        <w:numPr>
          <w:ilvl w:val="0"/>
          <w:numId w:val="33"/>
        </w:numPr>
        <w:tabs>
          <w:tab w:val="clear" w:pos="-142"/>
        </w:tabs>
        <w:spacing w:before="20"/>
        <w:rPr>
          <w:rFonts w:ascii="Verdana" w:hAnsi="Verdana"/>
        </w:rPr>
      </w:pPr>
      <w:r w:rsidRPr="00F276CD">
        <w:rPr>
          <w:rFonts w:ascii="Verdana" w:hAnsi="Verdana"/>
        </w:rPr>
        <w:t>that it has complied with its obligations under equality and diversity legislation when selecting the candidate to perform the function(s) applied for</w:t>
      </w:r>
    </w:p>
    <w:p w14:paraId="1617E01A" w14:textId="694C0C6B" w:rsidR="00F276CD" w:rsidRPr="00F276CD" w:rsidRDefault="00F276CD" w:rsidP="00F276CD">
      <w:pPr>
        <w:pStyle w:val="Question"/>
        <w:numPr>
          <w:ilvl w:val="0"/>
          <w:numId w:val="33"/>
        </w:numPr>
        <w:tabs>
          <w:tab w:val="clear" w:pos="-142"/>
        </w:tabs>
        <w:spacing w:before="20"/>
        <w:rPr>
          <w:rFonts w:ascii="Verdana" w:hAnsi="Verdana"/>
        </w:rPr>
      </w:pPr>
      <w:r w:rsidRPr="00F276CD">
        <w:rPr>
          <w:rFonts w:ascii="Verdana" w:hAnsi="Verdana"/>
        </w:rPr>
        <w:t>that it has made the candidate aware of their regulatory responsibilities as set out in the rules of conduct in the FCA’s COCON or APER/SMCR and/or the PRA Rulebook: Conduct Rules, Insurance – Conduct Standards, Non-Solvency II Firms – Conduct Standards and Large Non-Solvency II Firms – Conduct Standards</w:t>
      </w:r>
    </w:p>
    <w:p w14:paraId="2CFD0D4E" w14:textId="77777777" w:rsidR="00F276CD" w:rsidRPr="00F276CD" w:rsidRDefault="00F276CD" w:rsidP="00F276CD">
      <w:pPr>
        <w:pStyle w:val="Question"/>
        <w:numPr>
          <w:ilvl w:val="0"/>
          <w:numId w:val="33"/>
        </w:numPr>
        <w:tabs>
          <w:tab w:val="clear" w:pos="-142"/>
        </w:tabs>
        <w:spacing w:before="20"/>
        <w:rPr>
          <w:rFonts w:ascii="Verdana" w:hAnsi="Verdana"/>
        </w:rPr>
      </w:pPr>
      <w:r w:rsidRPr="00F276CD">
        <w:rPr>
          <w:rFonts w:ascii="Verdana" w:hAnsi="Verdana"/>
        </w:rPr>
        <w:t>that the statement of responsibilities accurately reflects the aspects of the affairs of the firm which it is intended that the candidate will be responsible for managing</w:t>
      </w:r>
    </w:p>
    <w:p w14:paraId="5E4A0814" w14:textId="77777777" w:rsidR="00AA7DBF" w:rsidRDefault="00AA7DBF" w:rsidP="002001B9">
      <w:pPr>
        <w:pStyle w:val="Question"/>
        <w:tabs>
          <w:tab w:val="clear" w:pos="-142"/>
        </w:tabs>
        <w:spacing w:before="20"/>
        <w:ind w:firstLine="0"/>
        <w:rPr>
          <w:rFonts w:ascii="Verdana" w:hAnsi="Verdana"/>
        </w:rPr>
      </w:pPr>
    </w:p>
    <w:p w14:paraId="5A3EAB0B" w14:textId="514D4F59" w:rsidR="00AA7DBF" w:rsidRDefault="00A608E7" w:rsidP="002001B9">
      <w:pPr>
        <w:pStyle w:val="Question"/>
        <w:tabs>
          <w:tab w:val="clear" w:pos="-142"/>
        </w:tabs>
        <w:spacing w:before="20"/>
        <w:ind w:firstLine="0"/>
        <w:rPr>
          <w:rFonts w:ascii="Verdana" w:hAnsi="Verdana"/>
        </w:rPr>
      </w:pPr>
      <w:r w:rsidRPr="00A608E7">
        <w:rPr>
          <w:rFonts w:ascii="Verdana" w:hAnsi="Verdana"/>
        </w:rPr>
        <w:t>The applicant authorises the FCA and/or PRA to make such enquiries and seek such further information as it thinks appropriate to identify and verify information that it considers relevant to the assessment of this application.</w:t>
      </w:r>
    </w:p>
    <w:p w14:paraId="5A71E6DB" w14:textId="77777777" w:rsidR="00A608E7" w:rsidRDefault="00A608E7" w:rsidP="002001B9">
      <w:pPr>
        <w:pStyle w:val="Question"/>
        <w:tabs>
          <w:tab w:val="clear" w:pos="-142"/>
        </w:tabs>
        <w:spacing w:before="20"/>
        <w:ind w:firstLine="0"/>
        <w:rPr>
          <w:rFonts w:ascii="Verdana" w:hAnsi="Verdana"/>
        </w:rPr>
      </w:pPr>
    </w:p>
    <w:p w14:paraId="29779C69" w14:textId="6C61D920" w:rsidR="004036C2" w:rsidRDefault="00813367" w:rsidP="002001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 xml:space="preserve"> I</w:t>
      </w:r>
      <w:r w:rsidR="00384E59" w:rsidRPr="00384E59">
        <w:rPr>
          <w:rFonts w:ascii="Verdana" w:hAnsi="Verdana"/>
        </w:rPr>
        <w:t xml:space="preserve"> confirm that </w:t>
      </w:r>
      <w:r w:rsidR="00A608E7" w:rsidRPr="00A608E7">
        <w:rPr>
          <w:rFonts w:ascii="Verdana" w:hAnsi="Verdana"/>
        </w:rPr>
        <w:t>I have authority to make this application and provide the declarations given by the applicant, and sign this form, on behalf of the firm(s) in this application.</w:t>
      </w:r>
    </w:p>
    <w:p w14:paraId="00D396F1" w14:textId="77777777" w:rsidR="00A608E7" w:rsidRDefault="00A608E7" w:rsidP="002001B9">
      <w:pPr>
        <w:pStyle w:val="Question"/>
        <w:tabs>
          <w:tab w:val="clear" w:pos="-142"/>
        </w:tabs>
        <w:spacing w:before="20"/>
        <w:ind w:firstLine="0"/>
        <w:rPr>
          <w:rFonts w:ascii="Verdana" w:hAnsi="Verdana"/>
        </w:rPr>
      </w:pPr>
    </w:p>
    <w:p w14:paraId="0E4F0D58" w14:textId="77777777" w:rsidR="004154E8" w:rsidRDefault="004154E8" w:rsidP="002001B9">
      <w:pPr>
        <w:pStyle w:val="Question"/>
        <w:tabs>
          <w:tab w:val="clear" w:pos="-142"/>
        </w:tabs>
        <w:spacing w:before="20"/>
        <w:ind w:firstLine="0"/>
        <w:rPr>
          <w:rFonts w:ascii="Verdana" w:hAnsi="Verdana"/>
        </w:rPr>
      </w:pPr>
    </w:p>
    <w:p w14:paraId="4E59B4BB" w14:textId="684C0301" w:rsidR="00384E59" w:rsidRDefault="00A608E7" w:rsidP="002001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 xml:space="preserve"> </w:t>
      </w:r>
      <w:r w:rsidR="00760D13" w:rsidRPr="00760D13">
        <w:rPr>
          <w:rFonts w:ascii="Verdana" w:hAnsi="Verdana"/>
        </w:rPr>
        <w:t xml:space="preserve">I confirm that </w:t>
      </w:r>
      <w:r>
        <w:rPr>
          <w:rFonts w:ascii="Verdana" w:hAnsi="Verdana"/>
        </w:rPr>
        <w:t xml:space="preserve">the </w:t>
      </w:r>
      <w:r w:rsidRPr="00A608E7">
        <w:rPr>
          <w:rFonts w:ascii="Verdana" w:hAnsi="Verdana"/>
        </w:rPr>
        <w:t xml:space="preserve">permanent copy of this </w:t>
      </w:r>
      <w:r w:rsidR="00760D13" w:rsidRPr="00760D13">
        <w:rPr>
          <w:rFonts w:ascii="Verdana" w:hAnsi="Verdana"/>
        </w:rPr>
        <w:t>application</w:t>
      </w:r>
      <w:r w:rsidRPr="00A608E7">
        <w:rPr>
          <w:rFonts w:ascii="Verdana" w:hAnsi="Verdana"/>
        </w:rPr>
        <w:t>, signed by myself</w:t>
      </w:r>
      <w:r w:rsidR="00760D13" w:rsidRPr="00760D13">
        <w:rPr>
          <w:rFonts w:ascii="Verdana" w:hAnsi="Verdana"/>
        </w:rPr>
        <w:t xml:space="preserve"> and the </w:t>
      </w:r>
      <w:r w:rsidRPr="00A608E7">
        <w:rPr>
          <w:rFonts w:ascii="Verdana" w:hAnsi="Verdana"/>
        </w:rPr>
        <w:t xml:space="preserve">signatory, will be retained for an appropriate period, for inspection at </w:t>
      </w:r>
      <w:r w:rsidRPr="00A608E7">
        <w:rPr>
          <w:rFonts w:ascii="Verdana" w:hAnsi="Verdana"/>
        </w:rPr>
        <w:lastRenderedPageBreak/>
        <w:t>the FCA</w:t>
      </w:r>
      <w:r w:rsidR="00760D13" w:rsidRPr="00760D13">
        <w:rPr>
          <w:rFonts w:ascii="Verdana" w:hAnsi="Verdana"/>
        </w:rPr>
        <w:t xml:space="preserve"> and/or </w:t>
      </w:r>
      <w:r w:rsidR="00561684">
        <w:rPr>
          <w:rFonts w:ascii="Verdana" w:hAnsi="Verdana"/>
        </w:rPr>
        <w:t>PRA</w:t>
      </w:r>
      <w:r w:rsidR="00AC0AB4">
        <w:rPr>
          <w:rFonts w:ascii="Verdana" w:hAnsi="Verdana"/>
        </w:rPr>
        <w:t>’s</w:t>
      </w:r>
      <w:r w:rsidRPr="00A608E7">
        <w:rPr>
          <w:rFonts w:ascii="Verdana" w:hAnsi="Verdana"/>
        </w:rPr>
        <w:t xml:space="preserve"> request.</w:t>
      </w:r>
      <w:r w:rsidR="00760D13" w:rsidRPr="00760D13">
        <w:rPr>
          <w:rFonts w:ascii="Verdana" w:hAnsi="Verdana"/>
        </w:rPr>
        <w:t xml:space="preserve"> I also confirm that a copy of this form, as submitted to the FCA</w:t>
      </w:r>
      <w:r w:rsidRPr="00A608E7">
        <w:rPr>
          <w:rFonts w:ascii="Verdana" w:hAnsi="Verdana"/>
        </w:rPr>
        <w:t xml:space="preserve"> and/or PRA</w:t>
      </w:r>
      <w:r w:rsidR="00760D13" w:rsidRPr="00760D13">
        <w:rPr>
          <w:rFonts w:ascii="Verdana" w:hAnsi="Verdana"/>
        </w:rPr>
        <w:t>, will be sent to each of those firms at the same time as submitting the form to the FCA</w:t>
      </w:r>
      <w:r w:rsidRPr="00A608E7">
        <w:rPr>
          <w:rFonts w:ascii="Verdana" w:hAnsi="Verdana"/>
        </w:rPr>
        <w:t xml:space="preserve"> and/or PRA</w:t>
      </w:r>
      <w:r w:rsidR="00760D13" w:rsidRPr="00760D13">
        <w:rPr>
          <w:rFonts w:ascii="Verdana" w:hAnsi="Verdana"/>
        </w:rPr>
        <w:t>.</w:t>
      </w:r>
    </w:p>
    <w:p w14:paraId="4905663D" w14:textId="77777777" w:rsidR="00760D13" w:rsidRPr="00760D13" w:rsidRDefault="00760D13" w:rsidP="002001B9">
      <w:pPr>
        <w:pStyle w:val="Question"/>
        <w:tabs>
          <w:tab w:val="clear" w:pos="-142"/>
        </w:tabs>
        <w:spacing w:before="20"/>
        <w:ind w:firstLine="0"/>
        <w:rPr>
          <w:rFonts w:ascii="Verdana" w:hAnsi="Verdana"/>
        </w:rPr>
      </w:pPr>
    </w:p>
    <w:p w14:paraId="0197B05C" w14:textId="225913CF" w:rsidR="002001B9" w:rsidRPr="00EB352E" w:rsidRDefault="00937707" w:rsidP="002001B9">
      <w:pPr>
        <w:pStyle w:val="Question"/>
        <w:tabs>
          <w:tab w:val="clear" w:pos="-142"/>
        </w:tabs>
        <w:spacing w:before="20"/>
        <w:ind w:firstLine="0"/>
        <w:rPr>
          <w:rFonts w:ascii="Verdana" w:hAnsi="Verdana"/>
        </w:rPr>
      </w:pPr>
      <w:r>
        <w:rPr>
          <w:rFonts w:ascii="Verdana" w:hAnsi="Verdana"/>
          <w:b/>
        </w:rPr>
        <w:t>Name of the firm submitting the application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001B9" w:rsidRPr="00B27110" w14:paraId="7008BC2C" w14:textId="77777777" w:rsidTr="00B03385">
        <w:trPr>
          <w:trHeight w:hRule="exact" w:val="397"/>
        </w:trPr>
        <w:tc>
          <w:tcPr>
            <w:tcW w:w="7088" w:type="dxa"/>
            <w:vAlign w:val="center"/>
          </w:tcPr>
          <w:p w14:paraId="33557225" w14:textId="77777777" w:rsidR="002001B9" w:rsidRPr="00B27110" w:rsidRDefault="002001B9" w:rsidP="00B03385">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5B956368" w14:textId="4A765537" w:rsidR="00937707" w:rsidRPr="00EB352E" w:rsidRDefault="00937707" w:rsidP="00937707">
      <w:pPr>
        <w:pStyle w:val="Question"/>
        <w:tabs>
          <w:tab w:val="clear" w:pos="-142"/>
        </w:tabs>
        <w:spacing w:before="20"/>
        <w:ind w:firstLine="0"/>
        <w:rPr>
          <w:rFonts w:ascii="Verdana" w:hAnsi="Verdana"/>
        </w:rPr>
      </w:pPr>
      <w:r>
        <w:rPr>
          <w:rFonts w:ascii="Verdana" w:hAnsi="Verdana"/>
          <w:b/>
        </w:rPr>
        <w:t>Name of person signing on behalf of the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37707" w:rsidRPr="00B27110" w14:paraId="3EE9D5B0" w14:textId="77777777" w:rsidTr="00B03385">
        <w:trPr>
          <w:trHeight w:hRule="exact" w:val="397"/>
        </w:trPr>
        <w:tc>
          <w:tcPr>
            <w:tcW w:w="7088" w:type="dxa"/>
            <w:vAlign w:val="center"/>
          </w:tcPr>
          <w:p w14:paraId="0D1377DB" w14:textId="77777777" w:rsidR="00937707" w:rsidRPr="00B27110" w:rsidRDefault="00937707" w:rsidP="00B03385">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56964812" w14:textId="05F72880" w:rsidR="00937707" w:rsidRPr="00EB352E" w:rsidRDefault="00937707" w:rsidP="00937707">
      <w:pPr>
        <w:pStyle w:val="Question"/>
        <w:tabs>
          <w:tab w:val="clear" w:pos="-142"/>
        </w:tabs>
        <w:spacing w:before="20"/>
        <w:ind w:firstLine="0"/>
        <w:rPr>
          <w:rFonts w:ascii="Verdana" w:hAnsi="Verdana"/>
        </w:rPr>
      </w:pP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37707" w:rsidRPr="00B27110" w14:paraId="656AC203" w14:textId="77777777" w:rsidTr="00B03385">
        <w:trPr>
          <w:trHeight w:hRule="exact" w:val="397"/>
        </w:trPr>
        <w:tc>
          <w:tcPr>
            <w:tcW w:w="7088" w:type="dxa"/>
            <w:vAlign w:val="center"/>
          </w:tcPr>
          <w:p w14:paraId="5E57B294" w14:textId="77777777" w:rsidR="00937707" w:rsidRPr="00B27110" w:rsidRDefault="00937707" w:rsidP="00B03385">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1A27DB4F" w14:textId="77777777" w:rsidR="002001B9" w:rsidRPr="00B27110" w:rsidRDefault="002001B9" w:rsidP="002001B9">
      <w:pPr>
        <w:pStyle w:val="Question"/>
        <w:tabs>
          <w:tab w:val="clear" w:pos="-142"/>
        </w:tabs>
        <w:spacing w:before="20"/>
        <w:ind w:firstLine="0"/>
        <w:rPr>
          <w:rFonts w:ascii="Verdana" w:hAnsi="Verdana"/>
          <w:b/>
        </w:rPr>
      </w:pPr>
      <w:r>
        <w:rPr>
          <w:rFonts w:ascii="Verdana" w:hAnsi="Verdana"/>
          <w:b/>
        </w:rPr>
        <w:t>Signature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001B9" w:rsidRPr="00B27110" w14:paraId="76DA7252" w14:textId="77777777" w:rsidTr="00B03385">
        <w:trPr>
          <w:trHeight w:hRule="exact" w:val="872"/>
        </w:trPr>
        <w:tc>
          <w:tcPr>
            <w:tcW w:w="7088" w:type="dxa"/>
            <w:vAlign w:val="center"/>
          </w:tcPr>
          <w:p w14:paraId="0615368D" w14:textId="77777777" w:rsidR="002001B9" w:rsidRPr="00B27110" w:rsidRDefault="002001B9" w:rsidP="00B03385">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3560AF59" w14:textId="77777777" w:rsidR="002001B9" w:rsidRDefault="002001B9" w:rsidP="002001B9">
      <w:pPr>
        <w:pStyle w:val="QsyesnoCharChar"/>
        <w:keepNext/>
        <w:tabs>
          <w:tab w:val="left" w:pos="624"/>
        </w:tabs>
        <w:rPr>
          <w:rFonts w:ascii="Verdana" w:hAnsi="Verdana"/>
        </w:rPr>
      </w:pPr>
    </w:p>
    <w:p w14:paraId="5933B10A" w14:textId="77777777" w:rsidR="002001B9" w:rsidRPr="00B27110" w:rsidRDefault="002001B9" w:rsidP="002001B9">
      <w:pPr>
        <w:pStyle w:val="Question"/>
        <w:tabs>
          <w:tab w:val="clear" w:pos="-142"/>
        </w:tabs>
        <w:spacing w:before="20"/>
        <w:ind w:firstLine="0"/>
        <w:rPr>
          <w:rFonts w:ascii="Verdana" w:hAnsi="Verdana"/>
          <w:b/>
        </w:rPr>
      </w:pPr>
      <w:r w:rsidRPr="00B27110">
        <w:rPr>
          <w:rFonts w:ascii="Verdana" w:hAnsi="Verdana"/>
          <w:b/>
        </w:rPr>
        <w:t>Date (dd/mm/yy)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2001B9" w:rsidRPr="00B27110" w14:paraId="2263761D" w14:textId="77777777" w:rsidTr="00B03385">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2F1B9FF4" w14:textId="77777777" w:rsidR="002001B9" w:rsidRPr="00B27110" w:rsidRDefault="002001B9"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1D42CE1" w14:textId="77777777" w:rsidR="002001B9" w:rsidRPr="00B27110" w:rsidRDefault="002001B9"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53CA9A64" w14:textId="77777777" w:rsidR="002001B9" w:rsidRPr="00B27110" w:rsidRDefault="002001B9" w:rsidP="00B0338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1E91C253" w14:textId="77777777" w:rsidR="002001B9" w:rsidRPr="00B27110" w:rsidRDefault="002001B9"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8D8B561" w14:textId="77777777" w:rsidR="002001B9" w:rsidRPr="00B27110" w:rsidRDefault="002001B9"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CB3322B" w14:textId="77777777" w:rsidR="002001B9" w:rsidRPr="00B27110" w:rsidRDefault="002001B9" w:rsidP="00B0338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1984CA0" w14:textId="77777777" w:rsidR="002001B9" w:rsidRPr="00B27110" w:rsidRDefault="002001B9"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AC06805" w14:textId="77777777" w:rsidR="002001B9" w:rsidRPr="00B27110" w:rsidRDefault="002001B9"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30A166B8" w14:textId="293C043A" w:rsidR="00E03255" w:rsidRDefault="00E03255" w:rsidP="00C719EA">
      <w:pPr>
        <w:pStyle w:val="Question"/>
        <w:tabs>
          <w:tab w:val="clear" w:pos="-142"/>
        </w:tabs>
        <w:spacing w:before="20"/>
        <w:ind w:left="720" w:firstLine="0"/>
        <w:rPr>
          <w:rFonts w:ascii="Verdana" w:hAnsi="Verdana"/>
        </w:rPr>
      </w:pPr>
    </w:p>
    <w:p w14:paraId="7E7AF4DE" w14:textId="2D501176" w:rsidR="00E03255" w:rsidRDefault="00E03255">
      <w:pPr>
        <w:rPr>
          <w:rFonts w:ascii="Verdana" w:eastAsia="Times New Roman" w:hAnsi="Verdana" w:cs="Times New Roman"/>
          <w:sz w:val="18"/>
          <w:szCs w:val="20"/>
          <w:lang w:eastAsia="en-GB"/>
        </w:rPr>
      </w:pPr>
    </w:p>
    <w:sectPr w:rsidR="00E03255" w:rsidSect="00B27110">
      <w:headerReference w:type="even" r:id="rId45"/>
      <w:headerReference w:type="default" r:id="rId46"/>
      <w:footerReference w:type="default" r:id="rId47"/>
      <w:headerReference w:type="first" r:id="rId48"/>
      <w:footerReference w:type="first" r:id="rId49"/>
      <w:pgSz w:w="11901" w:h="16846" w:code="9"/>
      <w:pgMar w:top="1401" w:right="680" w:bottom="907" w:left="3402" w:header="567" w:footer="68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851E6AA" w14:textId="77777777" w:rsidR="000C4CF8" w:rsidRDefault="000C4CF8">
      <w:pPr>
        <w:spacing w:after="0" w:line="240" w:lineRule="auto"/>
      </w:pPr>
      <w:r>
        <w:separator/>
      </w:r>
    </w:p>
  </w:endnote>
  <w:endnote w:type="continuationSeparator" w:id="0">
    <w:p w14:paraId="377C7745" w14:textId="77777777" w:rsidR="000C4CF8" w:rsidRDefault="000C4CF8">
      <w:pPr>
        <w:spacing w:after="0" w:line="240" w:lineRule="auto"/>
      </w:pPr>
      <w:r>
        <w:continuationSeparator/>
      </w:r>
    </w:p>
  </w:endnote>
  <w:endnote w:type="continuationNotice" w:id="1">
    <w:p w14:paraId="2036C1A1" w14:textId="77777777" w:rsidR="000C4CF8" w:rsidRDefault="000C4CF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pitch w:val="fixed"/>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Tahoma">
    <w:panose1 w:val="020B0604030504040204"/>
    <w:charset w:val="00"/>
    <w:family w:val="swiss"/>
    <w:pitch w:val="variable"/>
    <w:sig w:usb0="E1002EFF" w:usb1="C000605B" w:usb2="00000029" w:usb3="00000000" w:csb0="000101FF" w:csb1="00000000"/>
  </w:font>
  <w:font w:name="Book Antiqua">
    <w:panose1 w:val="02040602050305030304"/>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Unicode MS">
    <w:panose1 w:val="020B0604020202020204"/>
    <w:charset w:val="00"/>
    <w:family w:val="roman"/>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1" w14:textId="0DAEE893" w:rsidR="00B03385" w:rsidRDefault="00B03385" w:rsidP="00B27110">
    <w:pPr>
      <w:pStyle w:val="Footer"/>
      <w:tabs>
        <w:tab w:val="clear" w:pos="4320"/>
        <w:tab w:val="right" w:pos="7797"/>
      </w:tabs>
      <w:rPr>
        <w:sz w:val="16"/>
      </w:rPr>
    </w:pPr>
    <w:r>
      <w:rPr>
        <w:i/>
        <w:noProof/>
        <w:sz w:val="16"/>
      </w:rPr>
      <mc:AlternateContent>
        <mc:Choice Requires="wps">
          <w:drawing>
            <wp:anchor distT="0" distB="0" distL="114300" distR="114300" simplePos="0" relativeHeight="251658240" behindDoc="0" locked="0" layoutInCell="0" allowOverlap="1" wp14:anchorId="5B4189DC" wp14:editId="5B4189DD">
              <wp:simplePos x="0" y="0"/>
              <wp:positionH relativeFrom="margin">
                <wp:posOffset>0</wp:posOffset>
              </wp:positionH>
              <wp:positionV relativeFrom="paragraph">
                <wp:posOffset>36195</wp:posOffset>
              </wp:positionV>
              <wp:extent cx="4968240" cy="0"/>
              <wp:effectExtent l="9525" t="17145" r="13335" b="11430"/>
              <wp:wrapNone/>
              <wp:docPr id="11" name="Straight Connector 1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80993C7" id="Straight Connector 11" o:spid="_x0000_s1026" style="position:absolute;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41" behindDoc="0" locked="0" layoutInCell="0" allowOverlap="1" wp14:anchorId="5B4189DE" wp14:editId="77253AB5">
              <wp:simplePos x="0" y="0"/>
              <wp:positionH relativeFrom="margin">
                <wp:posOffset>0</wp:posOffset>
              </wp:positionH>
              <wp:positionV relativeFrom="paragraph">
                <wp:posOffset>36195</wp:posOffset>
              </wp:positionV>
              <wp:extent cx="4968240" cy="0"/>
              <wp:effectExtent l="0" t="0" r="0" b="0"/>
              <wp:wrapNone/>
              <wp:docPr id="10" name="Straight Connector 1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17824C2" id="Straight Connector 10" o:spid="_x0000_s1026" style="position:absolute;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004154E8">
      <w:rPr>
        <w:sz w:val="16"/>
        <w:szCs w:val="16"/>
      </w:rPr>
      <w:t xml:space="preserve">Long </w:t>
    </w:r>
    <w:r>
      <w:rPr>
        <w:rStyle w:val="PageNumber"/>
        <w:b/>
        <w:snapToGrid w:val="0"/>
        <w:sz w:val="16"/>
        <w:szCs w:val="16"/>
        <w:lang w:eastAsia="en-US"/>
      </w:rPr>
      <w:t xml:space="preserve">Form </w:t>
    </w:r>
    <w:r w:rsidR="00ED0955">
      <w:rPr>
        <w:rStyle w:val="PageNumber"/>
        <w:b/>
        <w:snapToGrid w:val="0"/>
        <w:sz w:val="16"/>
        <w:szCs w:val="16"/>
        <w:lang w:eastAsia="en-US"/>
      </w:rPr>
      <w:t>A</w:t>
    </w:r>
    <w:r w:rsidR="00AA3A95">
      <w:rPr>
        <w:rStyle w:val="PageNumber"/>
        <w:b/>
        <w:snapToGrid w:val="0"/>
        <w:sz w:val="16"/>
        <w:szCs w:val="16"/>
        <w:lang w:eastAsia="en-US"/>
      </w:rPr>
      <w:t xml:space="preserve"> – Solo-regulated</w:t>
    </w:r>
    <w:r>
      <w:rPr>
        <w:rStyle w:val="PageNumber"/>
        <w:b/>
        <w:snapToGrid w:val="0"/>
        <w:sz w:val="16"/>
        <w:szCs w:val="16"/>
        <w:lang w:eastAsia="en-US"/>
      </w:rPr>
      <w:t xml:space="preserve">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1F6618">
      <w:rPr>
        <w:rStyle w:val="PageNumber"/>
        <w:b/>
        <w:snapToGrid w:val="0"/>
        <w:sz w:val="16"/>
        <w:szCs w:val="16"/>
        <w:lang w:eastAsia="en-US"/>
      </w:rPr>
      <w:t>July 2026</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noProof/>
        <w:snapToGrid w:val="0"/>
        <w:sz w:val="16"/>
        <w:szCs w:val="16"/>
        <w:lang w:eastAsia="en-US"/>
      </w:rPr>
      <w:t>1</w:t>
    </w:r>
    <w:r w:rsidRPr="001D70C0">
      <w:rPr>
        <w:rStyle w:val="PageNumber"/>
        <w:b/>
        <w:snapToGrid w:val="0"/>
        <w:sz w:val="16"/>
        <w:szCs w:val="16"/>
        <w:lang w:eastAsia="en-US"/>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3" w14:textId="77777777" w:rsidR="00B03385" w:rsidRPr="001D70C0" w:rsidRDefault="00B03385" w:rsidP="00B27110">
    <w:pPr>
      <w:pStyle w:val="Footer"/>
      <w:tabs>
        <w:tab w:val="clear" w:pos="4320"/>
        <w:tab w:val="right" w:pos="7797"/>
      </w:tabs>
      <w:rPr>
        <w:rStyle w:val="PageNumber"/>
        <w:b/>
        <w:snapToGrid w:val="0"/>
        <w:szCs w:val="16"/>
        <w:lang w:eastAsia="en-US"/>
      </w:rPr>
    </w:pPr>
    <w:r>
      <w:rPr>
        <w:noProof/>
        <w:sz w:val="16"/>
      </w:rPr>
      <mc:AlternateContent>
        <mc:Choice Requires="wps">
          <w:drawing>
            <wp:anchor distT="0" distB="0" distL="114300" distR="114300" simplePos="0" relativeHeight="251658246" behindDoc="0" locked="0" layoutInCell="0" allowOverlap="1" wp14:anchorId="5B4189E0" wp14:editId="5B4189E1">
              <wp:simplePos x="0" y="0"/>
              <wp:positionH relativeFrom="margin">
                <wp:posOffset>0</wp:posOffset>
              </wp:positionH>
              <wp:positionV relativeFrom="paragraph">
                <wp:posOffset>36195</wp:posOffset>
              </wp:positionV>
              <wp:extent cx="4968240" cy="0"/>
              <wp:effectExtent l="9525" t="17145" r="13335" b="11430"/>
              <wp:wrapNone/>
              <wp:docPr id="8" name="Straight Connector 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7F56A458" id="Straight Connector 8" o:spid="_x0000_s1026" style="position:absolute;z-index:25165824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05455F">
      <w:rPr>
        <w:rStyle w:val="PageNumber"/>
        <w:b/>
        <w:i/>
        <w:snapToGrid w:val="0"/>
        <w:sz w:val="16"/>
        <w:szCs w:val="16"/>
        <w:lang w:eastAsia="en-US"/>
      </w:rPr>
      <w:t xml:space="preserve"> </w:t>
    </w:r>
    <w:r w:rsidRPr="00033F38">
      <w:rPr>
        <w:rStyle w:val="PageNumber"/>
        <w:b/>
        <w:i/>
        <w:snapToGrid w:val="0"/>
        <w:sz w:val="16"/>
        <w:szCs w:val="16"/>
        <w:lang w:eastAsia="en-US"/>
      </w:rPr>
      <w:t xml:space="preserve">FSA </w:t>
    </w:r>
    <w:r w:rsidRPr="00033F38">
      <w:rPr>
        <w:rFonts w:ascii="Wingdings" w:eastAsia="Wingdings" w:hAnsi="Wingdings" w:cs="Wingdings"/>
        <w:sz w:val="16"/>
        <w:szCs w:val="16"/>
      </w:rPr>
      <w:t>l</w:t>
    </w:r>
    <w:r>
      <w:rPr>
        <w:noProof/>
        <w:sz w:val="16"/>
      </w:rPr>
      <mc:AlternateContent>
        <mc:Choice Requires="wps">
          <w:drawing>
            <wp:anchor distT="0" distB="0" distL="114300" distR="114300" simplePos="0" relativeHeight="251658247" behindDoc="0" locked="0" layoutInCell="0" allowOverlap="1" wp14:anchorId="5B4189E2" wp14:editId="5B4189E3">
              <wp:simplePos x="0" y="0"/>
              <wp:positionH relativeFrom="margin">
                <wp:posOffset>0</wp:posOffset>
              </wp:positionH>
              <wp:positionV relativeFrom="paragraph">
                <wp:posOffset>36195</wp:posOffset>
              </wp:positionV>
              <wp:extent cx="4968240" cy="0"/>
              <wp:effectExtent l="9525" t="17145" r="13335" b="11430"/>
              <wp:wrapNone/>
              <wp:docPr id="7" name="Straight Connector 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3FE2C4F" id="Straight Connector 7" o:spid="_x0000_s1026" style="position:absolute;z-index:25165824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Pr>
        <w:sz w:val="16"/>
        <w:szCs w:val="16"/>
      </w:rPr>
      <w:t xml:space="preserve"> </w:t>
    </w:r>
    <w:r w:rsidRPr="00033F38">
      <w:rPr>
        <w:rStyle w:val="PageNumber"/>
        <w:b/>
        <w:snapToGrid w:val="0"/>
        <w:sz w:val="16"/>
        <w:szCs w:val="16"/>
        <w:lang w:eastAsia="en-US"/>
      </w:rPr>
      <w:t>PSD</w:t>
    </w:r>
    <w:r>
      <w:rPr>
        <w:rStyle w:val="PageNumber"/>
        <w:b/>
        <w:snapToGrid w:val="0"/>
        <w:sz w:val="16"/>
        <w:szCs w:val="16"/>
        <w:lang w:eastAsia="en-US"/>
      </w:rPr>
      <w:t xml:space="preserve"> Qualifying Holding (Controller) - Corporate Form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Release </w:t>
    </w:r>
    <w:r>
      <w:rPr>
        <w:rStyle w:val="PageNumber"/>
        <w:b/>
        <w:snapToGrid w:val="0"/>
        <w:sz w:val="16"/>
        <w:szCs w:val="16"/>
        <w:lang w:eastAsia="en-US"/>
      </w:rPr>
      <w:t>2</w:t>
    </w:r>
    <w:r w:rsidRPr="00033F38">
      <w:rPr>
        <w:rStyle w:val="PageNumber"/>
        <w:b/>
        <w:snapToGrid w:val="0"/>
        <w:sz w:val="16"/>
        <w:szCs w:val="16"/>
        <w:lang w:eastAsia="en-US"/>
      </w:rPr>
      <w:t xml:space="preserve">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October 2012 </w:t>
    </w:r>
    <w:r>
      <w:rPr>
        <w:rStyle w:val="PageNumber"/>
        <w:b/>
        <w:snapToGrid w:val="0"/>
        <w:sz w:val="16"/>
        <w:szCs w:val="16"/>
        <w:lang w:eastAsia="en-US"/>
      </w:rPr>
      <w:t xml:space="preserve">         </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noProof/>
        <w:snapToGrid w:val="0"/>
        <w:sz w:val="16"/>
        <w:szCs w:val="16"/>
        <w:lang w:eastAsia="en-US"/>
      </w:rPr>
      <w:t>2</w:t>
    </w:r>
    <w:r w:rsidRPr="001D70C0">
      <w:rPr>
        <w:rStyle w:val="PageNumber"/>
        <w:b/>
        <w:snapToGrid w:val="0"/>
        <w:sz w:val="16"/>
        <w:szCs w:val="16"/>
        <w:lang w:eastAsia="en-US"/>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6" w14:textId="701A8335" w:rsidR="00B03385" w:rsidRPr="00AA3A95" w:rsidRDefault="00AA3A95" w:rsidP="00AA3A95">
    <w:pPr>
      <w:pStyle w:val="Footer"/>
      <w:tabs>
        <w:tab w:val="clear" w:pos="4320"/>
        <w:tab w:val="right" w:pos="7797"/>
      </w:tabs>
      <w:rPr>
        <w:rStyle w:val="PageNumber"/>
        <w:sz w:val="16"/>
      </w:rPr>
    </w:pPr>
    <w:r>
      <w:rPr>
        <w:i/>
        <w:noProof/>
        <w:sz w:val="16"/>
      </w:rPr>
      <mc:AlternateContent>
        <mc:Choice Requires="wps">
          <w:drawing>
            <wp:anchor distT="0" distB="0" distL="114300" distR="114300" simplePos="0" relativeHeight="251658244" behindDoc="0" locked="0" layoutInCell="0" allowOverlap="1" wp14:anchorId="2BC0D7C9" wp14:editId="20230CE4">
              <wp:simplePos x="0" y="0"/>
              <wp:positionH relativeFrom="margin">
                <wp:posOffset>0</wp:posOffset>
              </wp:positionH>
              <wp:positionV relativeFrom="paragraph">
                <wp:posOffset>36195</wp:posOffset>
              </wp:positionV>
              <wp:extent cx="4968240" cy="0"/>
              <wp:effectExtent l="9525" t="17145" r="13335" b="11430"/>
              <wp:wrapNone/>
              <wp:docPr id="16" name="Straight Connector 1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ADC7A5E" id="Straight Connector 16" o:spid="_x0000_s1026" style="position:absolute;z-index:2516582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45" behindDoc="0" locked="0" layoutInCell="0" allowOverlap="1" wp14:anchorId="7BB25C9E" wp14:editId="049818C8">
              <wp:simplePos x="0" y="0"/>
              <wp:positionH relativeFrom="margin">
                <wp:posOffset>0</wp:posOffset>
              </wp:positionH>
              <wp:positionV relativeFrom="paragraph">
                <wp:posOffset>36195</wp:posOffset>
              </wp:positionV>
              <wp:extent cx="4968240" cy="0"/>
              <wp:effectExtent l="0" t="0" r="0" b="0"/>
              <wp:wrapNone/>
              <wp:docPr id="19" name="Straight Connector 1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1C3AB56F" id="Straight Connector 19" o:spid="_x0000_s1026" style="position:absolute;z-index:25165824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Pr="00AA3A95">
      <w:rPr>
        <w:b/>
        <w:bCs/>
        <w:sz w:val="16"/>
        <w:szCs w:val="16"/>
      </w:rPr>
      <w:t xml:space="preserve">Long </w:t>
    </w:r>
    <w:r>
      <w:rPr>
        <w:rStyle w:val="PageNumber"/>
        <w:b/>
        <w:snapToGrid w:val="0"/>
        <w:sz w:val="16"/>
        <w:szCs w:val="16"/>
        <w:lang w:eastAsia="en-US"/>
      </w:rPr>
      <w:t xml:space="preserve">Form A – Solo-regulated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F33384">
      <w:rPr>
        <w:rStyle w:val="PageNumber"/>
        <w:b/>
        <w:snapToGrid w:val="0"/>
        <w:sz w:val="16"/>
        <w:szCs w:val="16"/>
        <w:lang w:eastAsia="en-US"/>
      </w:rPr>
      <w:t>July</w:t>
    </w:r>
    <w:r w:rsidR="00456488">
      <w:rPr>
        <w:rStyle w:val="PageNumber"/>
        <w:b/>
        <w:snapToGrid w:val="0"/>
        <w:sz w:val="16"/>
        <w:szCs w:val="16"/>
        <w:lang w:eastAsia="en-US"/>
      </w:rPr>
      <w:t xml:space="preserve"> 20</w:t>
    </w:r>
    <w:r w:rsidR="000D0D12">
      <w:rPr>
        <w:rStyle w:val="PageNumber"/>
        <w:b/>
        <w:snapToGrid w:val="0"/>
        <w:sz w:val="16"/>
        <w:szCs w:val="16"/>
        <w:lang w:eastAsia="en-US"/>
      </w:rPr>
      <w:t>2</w:t>
    </w:r>
    <w:r w:rsidR="00F33384">
      <w:rPr>
        <w:rStyle w:val="PageNumber"/>
        <w:b/>
        <w:snapToGrid w:val="0"/>
        <w:sz w:val="16"/>
        <w:szCs w:val="16"/>
        <w:lang w:eastAsia="en-US"/>
      </w:rPr>
      <w:t>6</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1</w:t>
    </w:r>
    <w:r w:rsidRPr="001D70C0">
      <w:rPr>
        <w:rStyle w:val="PageNumber"/>
        <w:b/>
        <w:snapToGrid w:val="0"/>
        <w:sz w:val="16"/>
        <w:szCs w:val="16"/>
        <w:lang w:eastAsia="en-US"/>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8" w14:textId="4A04FD67" w:rsidR="00B03385" w:rsidRPr="00AA3A95" w:rsidRDefault="00AA3A95" w:rsidP="00AA3A95">
    <w:pPr>
      <w:pStyle w:val="Footer"/>
      <w:tabs>
        <w:tab w:val="clear" w:pos="4320"/>
        <w:tab w:val="right" w:pos="7797"/>
      </w:tabs>
      <w:rPr>
        <w:sz w:val="16"/>
      </w:rPr>
    </w:pPr>
    <w:r>
      <w:rPr>
        <w:i/>
        <w:noProof/>
        <w:sz w:val="16"/>
      </w:rPr>
      <mc:AlternateContent>
        <mc:Choice Requires="wps">
          <w:drawing>
            <wp:anchor distT="0" distB="0" distL="114300" distR="114300" simplePos="0" relativeHeight="251658248" behindDoc="0" locked="0" layoutInCell="0" allowOverlap="1" wp14:anchorId="7874ADF0" wp14:editId="2F41C2E7">
              <wp:simplePos x="0" y="0"/>
              <wp:positionH relativeFrom="margin">
                <wp:posOffset>0</wp:posOffset>
              </wp:positionH>
              <wp:positionV relativeFrom="paragraph">
                <wp:posOffset>36195</wp:posOffset>
              </wp:positionV>
              <wp:extent cx="4968240" cy="0"/>
              <wp:effectExtent l="9525" t="17145" r="13335" b="11430"/>
              <wp:wrapNone/>
              <wp:docPr id="26" name="Straight Connector 2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6C77AB37" id="Straight Connector 26" o:spid="_x0000_s1026" style="position:absolute;z-index:2516582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49" behindDoc="0" locked="0" layoutInCell="0" allowOverlap="1" wp14:anchorId="08DEF55B" wp14:editId="6C776AF0">
              <wp:simplePos x="0" y="0"/>
              <wp:positionH relativeFrom="margin">
                <wp:posOffset>0</wp:posOffset>
              </wp:positionH>
              <wp:positionV relativeFrom="paragraph">
                <wp:posOffset>36195</wp:posOffset>
              </wp:positionV>
              <wp:extent cx="4968240" cy="0"/>
              <wp:effectExtent l="0" t="0" r="0" b="0"/>
              <wp:wrapNone/>
              <wp:docPr id="27" name="Straight Connector 2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445ADBBE" id="Straight Connector 27" o:spid="_x0000_s1026" style="position:absolute;z-index:25165824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Pr="00AA3A95">
      <w:rPr>
        <w:b/>
        <w:bCs/>
        <w:sz w:val="16"/>
        <w:szCs w:val="16"/>
      </w:rPr>
      <w:t xml:space="preserve">Long </w:t>
    </w:r>
    <w:r>
      <w:rPr>
        <w:rStyle w:val="PageNumber"/>
        <w:b/>
        <w:snapToGrid w:val="0"/>
        <w:sz w:val="16"/>
        <w:szCs w:val="16"/>
        <w:lang w:eastAsia="en-US"/>
      </w:rPr>
      <w:t xml:space="preserve">Form A – Solo-regulated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1F6618">
      <w:rPr>
        <w:rStyle w:val="PageNumber"/>
        <w:b/>
        <w:snapToGrid w:val="0"/>
        <w:sz w:val="16"/>
        <w:szCs w:val="16"/>
        <w:lang w:eastAsia="en-US"/>
      </w:rPr>
      <w:t>July 2026</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6</w:t>
    </w:r>
    <w:r w:rsidRPr="001D70C0">
      <w:rPr>
        <w:rStyle w:val="PageNumber"/>
        <w:b/>
        <w:snapToGrid w:val="0"/>
        <w:sz w:val="16"/>
        <w:szCs w:val="16"/>
        <w:lang w:eastAsia="en-US"/>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B5D983" w14:textId="1C161731" w:rsidR="00B03385" w:rsidRPr="00AA3A95" w:rsidRDefault="00AA3A95" w:rsidP="00AA3A95">
    <w:pPr>
      <w:pStyle w:val="Footer"/>
      <w:tabs>
        <w:tab w:val="clear" w:pos="4320"/>
        <w:tab w:val="right" w:pos="7797"/>
      </w:tabs>
      <w:rPr>
        <w:rStyle w:val="PageNumber"/>
        <w:sz w:val="16"/>
      </w:rPr>
    </w:pPr>
    <w:r>
      <w:rPr>
        <w:i/>
        <w:noProof/>
        <w:sz w:val="16"/>
      </w:rPr>
      <mc:AlternateContent>
        <mc:Choice Requires="wps">
          <w:drawing>
            <wp:anchor distT="0" distB="0" distL="114300" distR="114300" simplePos="0" relativeHeight="251658250" behindDoc="0" locked="0" layoutInCell="0" allowOverlap="1" wp14:anchorId="6D6623FF" wp14:editId="027FD8B7">
              <wp:simplePos x="0" y="0"/>
              <wp:positionH relativeFrom="margin">
                <wp:posOffset>0</wp:posOffset>
              </wp:positionH>
              <wp:positionV relativeFrom="paragraph">
                <wp:posOffset>36195</wp:posOffset>
              </wp:positionV>
              <wp:extent cx="4968240" cy="0"/>
              <wp:effectExtent l="9525" t="17145" r="13335" b="11430"/>
              <wp:wrapNone/>
              <wp:docPr id="28" name="Straight Connector 2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6CFF6568" id="Straight Connector 28" o:spid="_x0000_s1026" style="position:absolute;z-index:25165825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51" behindDoc="0" locked="0" layoutInCell="0" allowOverlap="1" wp14:anchorId="7DA98752" wp14:editId="6BB94063">
              <wp:simplePos x="0" y="0"/>
              <wp:positionH relativeFrom="margin">
                <wp:posOffset>0</wp:posOffset>
              </wp:positionH>
              <wp:positionV relativeFrom="paragraph">
                <wp:posOffset>36195</wp:posOffset>
              </wp:positionV>
              <wp:extent cx="4968240" cy="0"/>
              <wp:effectExtent l="0" t="0" r="0" b="0"/>
              <wp:wrapNone/>
              <wp:docPr id="29" name="Straight Connector 2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6F1CB7CB" id="Straight Connector 29" o:spid="_x0000_s1026" style="position:absolute;z-index:25165825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Pr="00AA3A95">
      <w:rPr>
        <w:b/>
        <w:bCs/>
        <w:sz w:val="16"/>
        <w:szCs w:val="16"/>
      </w:rPr>
      <w:t xml:space="preserve">Long </w:t>
    </w:r>
    <w:r>
      <w:rPr>
        <w:rStyle w:val="PageNumber"/>
        <w:b/>
        <w:snapToGrid w:val="0"/>
        <w:sz w:val="16"/>
        <w:szCs w:val="16"/>
        <w:lang w:eastAsia="en-US"/>
      </w:rPr>
      <w:t xml:space="preserve">Form A – Solo-regulated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1F6618">
      <w:rPr>
        <w:rStyle w:val="PageNumber"/>
        <w:b/>
        <w:snapToGrid w:val="0"/>
        <w:sz w:val="16"/>
        <w:szCs w:val="16"/>
        <w:lang w:eastAsia="en-US"/>
      </w:rPr>
      <w:t>July 2026</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6</w:t>
    </w:r>
    <w:r w:rsidRPr="001D70C0">
      <w:rPr>
        <w:rStyle w:val="PageNumber"/>
        <w:b/>
        <w:snapToGrid w:val="0"/>
        <w:sz w:val="16"/>
        <w:szCs w:val="16"/>
        <w:lang w:eastAsia="en-US"/>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155B49" w14:textId="5EF128CA" w:rsidR="00B03385" w:rsidRPr="00592D74" w:rsidRDefault="00592D74" w:rsidP="00592D74">
    <w:pPr>
      <w:pStyle w:val="Footer"/>
      <w:tabs>
        <w:tab w:val="clear" w:pos="4320"/>
        <w:tab w:val="right" w:pos="7797"/>
      </w:tabs>
      <w:rPr>
        <w:sz w:val="16"/>
      </w:rPr>
    </w:pPr>
    <w:r>
      <w:rPr>
        <w:i/>
        <w:noProof/>
        <w:sz w:val="16"/>
      </w:rPr>
      <mc:AlternateContent>
        <mc:Choice Requires="wps">
          <w:drawing>
            <wp:anchor distT="0" distB="0" distL="114300" distR="114300" simplePos="0" relativeHeight="251658242" behindDoc="0" locked="0" layoutInCell="0" allowOverlap="1" wp14:anchorId="6695201D" wp14:editId="01FDF3DF">
              <wp:simplePos x="0" y="0"/>
              <wp:positionH relativeFrom="margin">
                <wp:posOffset>0</wp:posOffset>
              </wp:positionH>
              <wp:positionV relativeFrom="paragraph">
                <wp:posOffset>36195</wp:posOffset>
              </wp:positionV>
              <wp:extent cx="4968240" cy="0"/>
              <wp:effectExtent l="9525" t="17145" r="13335" b="11430"/>
              <wp:wrapNone/>
              <wp:docPr id="2" name="Straight Connector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B29824D" id="Straight Connector 2" o:spid="_x0000_s1026" style="position:absolute;z-index:25165824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43" behindDoc="0" locked="0" layoutInCell="0" allowOverlap="1" wp14:anchorId="068164BE" wp14:editId="2D027F61">
              <wp:simplePos x="0" y="0"/>
              <wp:positionH relativeFrom="margin">
                <wp:posOffset>0</wp:posOffset>
              </wp:positionH>
              <wp:positionV relativeFrom="paragraph">
                <wp:posOffset>36195</wp:posOffset>
              </wp:positionV>
              <wp:extent cx="4968240" cy="0"/>
              <wp:effectExtent l="9525" t="17145" r="13335" b="11430"/>
              <wp:wrapNone/>
              <wp:docPr id="5" name="Straight Connector 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990033"/>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64C3439D" id="Straight Connector 5" o:spid="_x0000_s1026" style="position:absolute;z-index:25165824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jqKotAEAAEkDAAAOAAAAZHJzL2Uyb0RvYy54bWysU8Fu2zAMvQ/YPwi6N3bSrmiMOD2k6y7d&#10;FqDdBzCSbAuVREFUYufvJ6lJWmy3YRdCFMmnx0dqdT9Zww4qkEbX8vms5kw5gVK7vuW/Xh6v7jij&#10;CE6CQadaflTE79efP61G36gFDmikCiyBOGpG3/IhRt9UFYlBWaAZeuVSsMNgISY39JUMMCZ0a6pF&#10;Xd9WIwbpAwpFlG4f3oJ8XfC7Ton4s+tIRWZanrjFYkOxu2yr9QqaPoAftDjRgH9gYUG79OgF6gEi&#10;sH3Qf0FZLQISdnEm0FbYdVqo0kPqZl7/0c3zAF6VXpI45C8y0f+DFT8OG7cNmbqY3LN/QvFKzOFm&#10;ANerQuDl6NPg5lmqavTUXEqyQ34b2G78jjLlwD5iUWHqgs2QqT82FbGPF7HVFJlIlzfL27vFTZqJ&#10;OMcqaM6FPlD8ptCyfGi50S7rAA0cnihmItCcU/K1w0dtTJmlcWxMbJf1l7pUEBotczTnUeh3GxPY&#10;AdI6LJd1fX1d2kqRj2kB904WtEGB/Ho6R9Dm7ZxeN+6kRhYgbxs1O5THbTirlOZVaJ52Ky/ER79U&#10;v/+A9W8AAAD//wMAUEsDBBQABgAIAAAAIQADlbcp2wAAAAQBAAAPAAAAZHJzL2Rvd25yZXYueG1s&#10;TI/NTsMwEITvSLyDtUhcEHWo+kfIpkKIHJFoQQJuTrwkofE6irdt+vYYLnAczWjmm2w9uk4daAit&#10;Z4SbSQKKuPK25Rrh9aW4XoEKYtiazjMhnCjAOj8/y0xq/ZE3dNhKrWIJh9QgNCJ9qnWoGnImTHxP&#10;HL1PPzgjUQ61toM5xnLX6WmSLLQzLceFxvT00FC12+4dwm3xrKUsTuHj6XG3uJq99/z1Nke8vBjv&#10;70AJjfIXhh/8iA55ZCr9nm1QHUI8IgjzJahoLlfTGajyV+s80//h828AAAD//wMAUEsBAi0AFAAG&#10;AAgAAAAhALaDOJL+AAAA4QEAABMAAAAAAAAAAAAAAAAAAAAAAFtDb250ZW50X1R5cGVzXS54bWxQ&#10;SwECLQAUAAYACAAAACEAOP0h/9YAAACUAQAACwAAAAAAAAAAAAAAAAAvAQAAX3JlbHMvLnJlbHNQ&#10;SwECLQAUAAYACAAAACEAeo6iqLQBAABJAwAADgAAAAAAAAAAAAAAAAAuAgAAZHJzL2Uyb0RvYy54&#10;bWxQSwECLQAUAAYACAAAACEAA5W3KdsAAAAEAQAADwAAAAAAAAAAAAAAAAAOBAAAZHJzL2Rvd25y&#10;ZXYueG1sUEsFBgAAAAAEAAQA8wAAABYFAAAAAA==&#10;" o:allowincell="f" strokecolor="#903" strokeweight="1.5pt">
              <w10:wrap anchorx="margin"/>
            </v:line>
          </w:pict>
        </mc:Fallback>
      </mc:AlternateContent>
    </w:r>
    <w:r>
      <w:rPr>
        <w:sz w:val="16"/>
        <w:szCs w:val="16"/>
      </w:rPr>
      <w:t xml:space="preserve"> Long </w:t>
    </w:r>
    <w:r>
      <w:rPr>
        <w:rStyle w:val="PageNumber"/>
        <w:b/>
        <w:snapToGrid w:val="0"/>
        <w:sz w:val="16"/>
        <w:szCs w:val="16"/>
        <w:lang w:eastAsia="en-US"/>
      </w:rPr>
      <w:t>Form A – Solo</w:t>
    </w:r>
    <w:r w:rsidR="00192AF8">
      <w:rPr>
        <w:rStyle w:val="PageNumber"/>
        <w:b/>
        <w:snapToGrid w:val="0"/>
        <w:sz w:val="16"/>
        <w:szCs w:val="16"/>
        <w:lang w:eastAsia="en-US"/>
      </w:rPr>
      <w:t>-</w:t>
    </w:r>
    <w:proofErr w:type="gramStart"/>
    <w:r w:rsidR="00192AF8">
      <w:rPr>
        <w:rStyle w:val="PageNumber"/>
        <w:b/>
        <w:snapToGrid w:val="0"/>
        <w:sz w:val="16"/>
        <w:szCs w:val="16"/>
        <w:lang w:eastAsia="en-US"/>
      </w:rPr>
      <w:t>regulated</w:t>
    </w:r>
    <w:r>
      <w:rPr>
        <w:rStyle w:val="PageNumber"/>
        <w:b/>
        <w:snapToGrid w:val="0"/>
        <w:sz w:val="16"/>
        <w:szCs w:val="16"/>
        <w:lang w:eastAsia="en-US"/>
      </w:rPr>
      <w:t xml:space="preserve">  </w:t>
    </w:r>
    <w:r w:rsidRPr="00033F38">
      <w:rPr>
        <w:rFonts w:ascii="Wingdings" w:eastAsia="Wingdings" w:hAnsi="Wingdings" w:cs="Wingdings"/>
        <w:sz w:val="16"/>
        <w:szCs w:val="16"/>
      </w:rPr>
      <w:t>l</w:t>
    </w:r>
    <w:proofErr w:type="gramEnd"/>
    <w:r w:rsidRPr="00033F38">
      <w:rPr>
        <w:rStyle w:val="PageNumber"/>
        <w:b/>
        <w:snapToGrid w:val="0"/>
        <w:sz w:val="16"/>
        <w:szCs w:val="16"/>
        <w:lang w:eastAsia="en-US"/>
      </w:rPr>
      <w:t xml:space="preserve"> </w:t>
    </w:r>
    <w:r w:rsidR="001F6618">
      <w:rPr>
        <w:rStyle w:val="PageNumber"/>
        <w:b/>
        <w:snapToGrid w:val="0"/>
        <w:sz w:val="16"/>
        <w:szCs w:val="16"/>
        <w:lang w:eastAsia="en-US"/>
      </w:rPr>
      <w:t>July 2026</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rPr>
      <w:t>17</w:t>
    </w:r>
    <w:r w:rsidRPr="001D70C0">
      <w:rPr>
        <w:rStyle w:val="PageNumber"/>
        <w:b/>
        <w:snapToGrid w:val="0"/>
        <w:sz w:val="16"/>
        <w:szCs w:val="16"/>
        <w:lang w:eastAsia="en-US"/>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2705484" w14:textId="77777777" w:rsidR="000C4CF8" w:rsidRDefault="000C4CF8">
      <w:pPr>
        <w:spacing w:after="0" w:line="240" w:lineRule="auto"/>
      </w:pPr>
      <w:r>
        <w:separator/>
      </w:r>
    </w:p>
  </w:footnote>
  <w:footnote w:type="continuationSeparator" w:id="0">
    <w:p w14:paraId="5FA94ADE" w14:textId="77777777" w:rsidR="000C4CF8" w:rsidRDefault="000C4CF8">
      <w:pPr>
        <w:spacing w:after="0" w:line="240" w:lineRule="auto"/>
      </w:pPr>
      <w:r>
        <w:continuationSeparator/>
      </w:r>
    </w:p>
  </w:footnote>
  <w:footnote w:type="continuationNotice" w:id="1">
    <w:p w14:paraId="247963B3" w14:textId="77777777" w:rsidR="000C4CF8" w:rsidRDefault="000C4CF8">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0" w14:textId="77777777" w:rsidR="00B03385" w:rsidRDefault="00B03385">
    <w:pPr>
      <w:pStyle w:val="Header"/>
      <w:jc w:val="right"/>
      <w:rPr>
        <w:b/>
        <w:sz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2" w14:textId="77777777" w:rsidR="00B03385" w:rsidRDefault="00B03385" w:rsidP="00B27110">
    <w:pPr>
      <w:pStyle w:val="Header"/>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4" w14:textId="77777777" w:rsidR="00B03385" w:rsidRDefault="00B03385">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5" w14:textId="77777777" w:rsidR="00B03385" w:rsidRDefault="00B03385">
    <w:pPr>
      <w:pStyle w:val="Header"/>
      <w:spacing w:line="200" w:lineRule="exact"/>
      <w:jc w:val="right"/>
      <w:rPr>
        <w:b/>
        <w:sz w:val="16"/>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7" w14:textId="77777777" w:rsidR="00B03385" w:rsidRDefault="00B03385">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9" w14:textId="77777777" w:rsidR="00B03385" w:rsidRDefault="00B03385">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A" w14:textId="77777777" w:rsidR="00B03385" w:rsidRPr="00E33102" w:rsidRDefault="00B03385" w:rsidP="00511E6E">
    <w:pPr>
      <w:pStyle w:val="Header"/>
      <w:jc w:val="right"/>
      <w:rPr>
        <w:b/>
        <w:sz w:val="16"/>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B" w14:textId="77777777" w:rsidR="00B03385" w:rsidRDefault="00B03385">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A5674A" w14:textId="77777777" w:rsidR="00B03385" w:rsidRDefault="00B03385">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5B5149" w14:textId="77777777" w:rsidR="00B03385" w:rsidRDefault="00B03385">
    <w:pPr>
      <w:pStyle w:val="Header"/>
      <w:spacing w:line="200" w:lineRule="exact"/>
      <w:jc w:val="right"/>
      <w:rPr>
        <w:b/>
        <w:sz w:val="16"/>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956D5C" w14:textId="77777777" w:rsidR="00B03385" w:rsidRDefault="00B0338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567C2"/>
    <w:multiLevelType w:val="hybridMultilevel"/>
    <w:tmpl w:val="134465BA"/>
    <w:lvl w:ilvl="0" w:tplc="08090001">
      <w:start w:val="1"/>
      <w:numFmt w:val="bullet"/>
      <w:lvlText w:val=""/>
      <w:lvlJc w:val="left"/>
      <w:pPr>
        <w:ind w:left="1440" w:hanging="360"/>
      </w:pPr>
      <w:rPr>
        <w:rFonts w:ascii="Symbol" w:hAnsi="Symbol" w:hint="default"/>
      </w:r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1" w15:restartNumberingAfterBreak="0">
    <w:nsid w:val="0121757C"/>
    <w:multiLevelType w:val="multilevel"/>
    <w:tmpl w:val="EC10BF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05CE67C4"/>
    <w:multiLevelType w:val="multilevel"/>
    <w:tmpl w:val="08CE30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65C1C99"/>
    <w:multiLevelType w:val="hybridMultilevel"/>
    <w:tmpl w:val="A8542DF0"/>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4" w15:restartNumberingAfterBreak="0">
    <w:nsid w:val="1105163C"/>
    <w:multiLevelType w:val="multilevel"/>
    <w:tmpl w:val="60CAB1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1608685C"/>
    <w:multiLevelType w:val="hybridMultilevel"/>
    <w:tmpl w:val="E084EC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B3B6334"/>
    <w:multiLevelType w:val="multilevel"/>
    <w:tmpl w:val="177E8366"/>
    <w:lvl w:ilvl="0">
      <w:start w:val="1"/>
      <w:numFmt w:val="decimal"/>
      <w:lvlText w:val="%1."/>
      <w:lvlJc w:val="left"/>
      <w:pPr>
        <w:tabs>
          <w:tab w:val="num" w:pos="1080"/>
        </w:tabs>
        <w:ind w:left="1080" w:hanging="360"/>
      </w:pPr>
    </w:lvl>
    <w:lvl w:ilvl="1" w:tentative="1">
      <w:start w:val="1"/>
      <w:numFmt w:val="decimal"/>
      <w:lvlText w:val="%2."/>
      <w:lvlJc w:val="left"/>
      <w:pPr>
        <w:tabs>
          <w:tab w:val="num" w:pos="1800"/>
        </w:tabs>
        <w:ind w:left="1800" w:hanging="360"/>
      </w:pPr>
    </w:lvl>
    <w:lvl w:ilvl="2" w:tentative="1">
      <w:start w:val="1"/>
      <w:numFmt w:val="decimal"/>
      <w:lvlText w:val="%3."/>
      <w:lvlJc w:val="left"/>
      <w:pPr>
        <w:tabs>
          <w:tab w:val="num" w:pos="2520"/>
        </w:tabs>
        <w:ind w:left="2520" w:hanging="360"/>
      </w:pPr>
    </w:lvl>
    <w:lvl w:ilvl="3" w:tentative="1">
      <w:start w:val="1"/>
      <w:numFmt w:val="decimal"/>
      <w:lvlText w:val="%4."/>
      <w:lvlJc w:val="left"/>
      <w:pPr>
        <w:tabs>
          <w:tab w:val="num" w:pos="3240"/>
        </w:tabs>
        <w:ind w:left="3240" w:hanging="360"/>
      </w:pPr>
    </w:lvl>
    <w:lvl w:ilvl="4" w:tentative="1">
      <w:start w:val="1"/>
      <w:numFmt w:val="decimal"/>
      <w:lvlText w:val="%5."/>
      <w:lvlJc w:val="left"/>
      <w:pPr>
        <w:tabs>
          <w:tab w:val="num" w:pos="3960"/>
        </w:tabs>
        <w:ind w:left="3960" w:hanging="360"/>
      </w:pPr>
    </w:lvl>
    <w:lvl w:ilvl="5" w:tentative="1">
      <w:start w:val="1"/>
      <w:numFmt w:val="decimal"/>
      <w:lvlText w:val="%6."/>
      <w:lvlJc w:val="left"/>
      <w:pPr>
        <w:tabs>
          <w:tab w:val="num" w:pos="4680"/>
        </w:tabs>
        <w:ind w:left="4680" w:hanging="360"/>
      </w:pPr>
    </w:lvl>
    <w:lvl w:ilvl="6" w:tentative="1">
      <w:start w:val="1"/>
      <w:numFmt w:val="decimal"/>
      <w:lvlText w:val="%7."/>
      <w:lvlJc w:val="left"/>
      <w:pPr>
        <w:tabs>
          <w:tab w:val="num" w:pos="5400"/>
        </w:tabs>
        <w:ind w:left="5400" w:hanging="360"/>
      </w:pPr>
    </w:lvl>
    <w:lvl w:ilvl="7" w:tentative="1">
      <w:start w:val="1"/>
      <w:numFmt w:val="decimal"/>
      <w:lvlText w:val="%8."/>
      <w:lvlJc w:val="left"/>
      <w:pPr>
        <w:tabs>
          <w:tab w:val="num" w:pos="6120"/>
        </w:tabs>
        <w:ind w:left="6120" w:hanging="360"/>
      </w:pPr>
    </w:lvl>
    <w:lvl w:ilvl="8" w:tentative="1">
      <w:start w:val="1"/>
      <w:numFmt w:val="decimal"/>
      <w:lvlText w:val="%9."/>
      <w:lvlJc w:val="left"/>
      <w:pPr>
        <w:tabs>
          <w:tab w:val="num" w:pos="6840"/>
        </w:tabs>
        <w:ind w:left="6840" w:hanging="360"/>
      </w:pPr>
    </w:lvl>
  </w:abstractNum>
  <w:abstractNum w:abstractNumId="7" w15:restartNumberingAfterBreak="0">
    <w:nsid w:val="25E32F13"/>
    <w:multiLevelType w:val="hybridMultilevel"/>
    <w:tmpl w:val="71EC0C5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8" w15:restartNumberingAfterBreak="0">
    <w:nsid w:val="26413EA2"/>
    <w:multiLevelType w:val="hybridMultilevel"/>
    <w:tmpl w:val="FDCAC44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26C806E8"/>
    <w:multiLevelType w:val="hybridMultilevel"/>
    <w:tmpl w:val="5EF0A3BA"/>
    <w:lvl w:ilvl="0" w:tplc="0809001B">
      <w:start w:val="1"/>
      <w:numFmt w:val="low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2C4937C5"/>
    <w:multiLevelType w:val="hybridMultilevel"/>
    <w:tmpl w:val="6FAA2C12"/>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1" w15:restartNumberingAfterBreak="0">
    <w:nsid w:val="2E3F518B"/>
    <w:multiLevelType w:val="hybridMultilevel"/>
    <w:tmpl w:val="EA6E02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E8032E4"/>
    <w:multiLevelType w:val="multilevel"/>
    <w:tmpl w:val="1F681C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34D043EC"/>
    <w:multiLevelType w:val="hybridMultilevel"/>
    <w:tmpl w:val="D85AA672"/>
    <w:lvl w:ilvl="0" w:tplc="FFFFFFFF">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3A120436"/>
    <w:multiLevelType w:val="multilevel"/>
    <w:tmpl w:val="6206E1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3A697FC3"/>
    <w:multiLevelType w:val="multilevel"/>
    <w:tmpl w:val="428432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3C3B54E3"/>
    <w:multiLevelType w:val="multilevel"/>
    <w:tmpl w:val="C150C5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3F97519B"/>
    <w:multiLevelType w:val="hybridMultilevel"/>
    <w:tmpl w:val="F104A7FE"/>
    <w:lvl w:ilvl="0" w:tplc="08090001">
      <w:start w:val="1"/>
      <w:numFmt w:val="bullet"/>
      <w:lvlText w:val=""/>
      <w:lvlJc w:val="left"/>
      <w:pPr>
        <w:ind w:left="1069" w:hanging="360"/>
      </w:pPr>
      <w:rPr>
        <w:rFonts w:ascii="Symbol" w:hAnsi="Symbol" w:hint="default"/>
      </w:rPr>
    </w:lvl>
    <w:lvl w:ilvl="1" w:tplc="08090003" w:tentative="1">
      <w:start w:val="1"/>
      <w:numFmt w:val="bullet"/>
      <w:lvlText w:val="o"/>
      <w:lvlJc w:val="left"/>
      <w:pPr>
        <w:ind w:left="1789" w:hanging="360"/>
      </w:pPr>
      <w:rPr>
        <w:rFonts w:ascii="Courier New" w:hAnsi="Courier New" w:cs="Courier New" w:hint="default"/>
      </w:rPr>
    </w:lvl>
    <w:lvl w:ilvl="2" w:tplc="08090005" w:tentative="1">
      <w:start w:val="1"/>
      <w:numFmt w:val="bullet"/>
      <w:lvlText w:val=""/>
      <w:lvlJc w:val="left"/>
      <w:pPr>
        <w:ind w:left="2509" w:hanging="360"/>
      </w:pPr>
      <w:rPr>
        <w:rFonts w:ascii="Wingdings" w:hAnsi="Wingdings" w:hint="default"/>
      </w:rPr>
    </w:lvl>
    <w:lvl w:ilvl="3" w:tplc="08090001" w:tentative="1">
      <w:start w:val="1"/>
      <w:numFmt w:val="bullet"/>
      <w:lvlText w:val=""/>
      <w:lvlJc w:val="left"/>
      <w:pPr>
        <w:ind w:left="3229" w:hanging="360"/>
      </w:pPr>
      <w:rPr>
        <w:rFonts w:ascii="Symbol" w:hAnsi="Symbol" w:hint="default"/>
      </w:rPr>
    </w:lvl>
    <w:lvl w:ilvl="4" w:tplc="08090003" w:tentative="1">
      <w:start w:val="1"/>
      <w:numFmt w:val="bullet"/>
      <w:lvlText w:val="o"/>
      <w:lvlJc w:val="left"/>
      <w:pPr>
        <w:ind w:left="3949" w:hanging="360"/>
      </w:pPr>
      <w:rPr>
        <w:rFonts w:ascii="Courier New" w:hAnsi="Courier New" w:cs="Courier New" w:hint="default"/>
      </w:rPr>
    </w:lvl>
    <w:lvl w:ilvl="5" w:tplc="08090005" w:tentative="1">
      <w:start w:val="1"/>
      <w:numFmt w:val="bullet"/>
      <w:lvlText w:val=""/>
      <w:lvlJc w:val="left"/>
      <w:pPr>
        <w:ind w:left="4669" w:hanging="360"/>
      </w:pPr>
      <w:rPr>
        <w:rFonts w:ascii="Wingdings" w:hAnsi="Wingdings" w:hint="default"/>
      </w:rPr>
    </w:lvl>
    <w:lvl w:ilvl="6" w:tplc="08090001" w:tentative="1">
      <w:start w:val="1"/>
      <w:numFmt w:val="bullet"/>
      <w:lvlText w:val=""/>
      <w:lvlJc w:val="left"/>
      <w:pPr>
        <w:ind w:left="5389" w:hanging="360"/>
      </w:pPr>
      <w:rPr>
        <w:rFonts w:ascii="Symbol" w:hAnsi="Symbol" w:hint="default"/>
      </w:rPr>
    </w:lvl>
    <w:lvl w:ilvl="7" w:tplc="08090003" w:tentative="1">
      <w:start w:val="1"/>
      <w:numFmt w:val="bullet"/>
      <w:lvlText w:val="o"/>
      <w:lvlJc w:val="left"/>
      <w:pPr>
        <w:ind w:left="6109" w:hanging="360"/>
      </w:pPr>
      <w:rPr>
        <w:rFonts w:ascii="Courier New" w:hAnsi="Courier New" w:cs="Courier New" w:hint="default"/>
      </w:rPr>
    </w:lvl>
    <w:lvl w:ilvl="8" w:tplc="08090005" w:tentative="1">
      <w:start w:val="1"/>
      <w:numFmt w:val="bullet"/>
      <w:lvlText w:val=""/>
      <w:lvlJc w:val="left"/>
      <w:pPr>
        <w:ind w:left="6829" w:hanging="360"/>
      </w:pPr>
      <w:rPr>
        <w:rFonts w:ascii="Wingdings" w:hAnsi="Wingdings" w:hint="default"/>
      </w:rPr>
    </w:lvl>
  </w:abstractNum>
  <w:abstractNum w:abstractNumId="18" w15:restartNumberingAfterBreak="0">
    <w:nsid w:val="40746F30"/>
    <w:multiLevelType w:val="multilevel"/>
    <w:tmpl w:val="8C2CF5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412B4289"/>
    <w:multiLevelType w:val="multilevel"/>
    <w:tmpl w:val="A314BB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459A67B3"/>
    <w:multiLevelType w:val="hybridMultilevel"/>
    <w:tmpl w:val="1BB2CC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47762F7B"/>
    <w:multiLevelType w:val="hybridMultilevel"/>
    <w:tmpl w:val="8F7ACA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48BD453C"/>
    <w:multiLevelType w:val="hybridMultilevel"/>
    <w:tmpl w:val="8C46EFE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9B55D95"/>
    <w:multiLevelType w:val="hybridMultilevel"/>
    <w:tmpl w:val="C28051E2"/>
    <w:lvl w:ilvl="0" w:tplc="08090001">
      <w:start w:val="1"/>
      <w:numFmt w:val="bullet"/>
      <w:lvlText w:val=""/>
      <w:lvlJc w:val="left"/>
      <w:pPr>
        <w:ind w:left="-1058" w:hanging="360"/>
      </w:pPr>
      <w:rPr>
        <w:rFonts w:ascii="Symbol" w:hAnsi="Symbol" w:hint="default"/>
      </w:rPr>
    </w:lvl>
    <w:lvl w:ilvl="1" w:tplc="08090003" w:tentative="1">
      <w:start w:val="1"/>
      <w:numFmt w:val="bullet"/>
      <w:lvlText w:val="o"/>
      <w:lvlJc w:val="left"/>
      <w:pPr>
        <w:ind w:left="-338" w:hanging="360"/>
      </w:pPr>
      <w:rPr>
        <w:rFonts w:ascii="Courier New" w:hAnsi="Courier New" w:cs="Courier New" w:hint="default"/>
      </w:rPr>
    </w:lvl>
    <w:lvl w:ilvl="2" w:tplc="08090005" w:tentative="1">
      <w:start w:val="1"/>
      <w:numFmt w:val="bullet"/>
      <w:lvlText w:val=""/>
      <w:lvlJc w:val="left"/>
      <w:pPr>
        <w:ind w:left="382" w:hanging="360"/>
      </w:pPr>
      <w:rPr>
        <w:rFonts w:ascii="Wingdings" w:hAnsi="Wingdings" w:hint="default"/>
      </w:rPr>
    </w:lvl>
    <w:lvl w:ilvl="3" w:tplc="08090001" w:tentative="1">
      <w:start w:val="1"/>
      <w:numFmt w:val="bullet"/>
      <w:lvlText w:val=""/>
      <w:lvlJc w:val="left"/>
      <w:pPr>
        <w:ind w:left="1102" w:hanging="360"/>
      </w:pPr>
      <w:rPr>
        <w:rFonts w:ascii="Symbol" w:hAnsi="Symbol" w:hint="default"/>
      </w:rPr>
    </w:lvl>
    <w:lvl w:ilvl="4" w:tplc="08090003" w:tentative="1">
      <w:start w:val="1"/>
      <w:numFmt w:val="bullet"/>
      <w:lvlText w:val="o"/>
      <w:lvlJc w:val="left"/>
      <w:pPr>
        <w:ind w:left="1822" w:hanging="360"/>
      </w:pPr>
      <w:rPr>
        <w:rFonts w:ascii="Courier New" w:hAnsi="Courier New" w:cs="Courier New" w:hint="default"/>
      </w:rPr>
    </w:lvl>
    <w:lvl w:ilvl="5" w:tplc="08090005" w:tentative="1">
      <w:start w:val="1"/>
      <w:numFmt w:val="bullet"/>
      <w:lvlText w:val=""/>
      <w:lvlJc w:val="left"/>
      <w:pPr>
        <w:ind w:left="2542" w:hanging="360"/>
      </w:pPr>
      <w:rPr>
        <w:rFonts w:ascii="Wingdings" w:hAnsi="Wingdings" w:hint="default"/>
      </w:rPr>
    </w:lvl>
    <w:lvl w:ilvl="6" w:tplc="08090001" w:tentative="1">
      <w:start w:val="1"/>
      <w:numFmt w:val="bullet"/>
      <w:lvlText w:val=""/>
      <w:lvlJc w:val="left"/>
      <w:pPr>
        <w:ind w:left="3262" w:hanging="360"/>
      </w:pPr>
      <w:rPr>
        <w:rFonts w:ascii="Symbol" w:hAnsi="Symbol" w:hint="default"/>
      </w:rPr>
    </w:lvl>
    <w:lvl w:ilvl="7" w:tplc="08090003" w:tentative="1">
      <w:start w:val="1"/>
      <w:numFmt w:val="bullet"/>
      <w:lvlText w:val="o"/>
      <w:lvlJc w:val="left"/>
      <w:pPr>
        <w:ind w:left="3982" w:hanging="360"/>
      </w:pPr>
      <w:rPr>
        <w:rFonts w:ascii="Courier New" w:hAnsi="Courier New" w:cs="Courier New" w:hint="default"/>
      </w:rPr>
    </w:lvl>
    <w:lvl w:ilvl="8" w:tplc="08090005" w:tentative="1">
      <w:start w:val="1"/>
      <w:numFmt w:val="bullet"/>
      <w:lvlText w:val=""/>
      <w:lvlJc w:val="left"/>
      <w:pPr>
        <w:ind w:left="4702" w:hanging="360"/>
      </w:pPr>
      <w:rPr>
        <w:rFonts w:ascii="Wingdings" w:hAnsi="Wingdings" w:hint="default"/>
      </w:rPr>
    </w:lvl>
  </w:abstractNum>
  <w:abstractNum w:abstractNumId="24" w15:restartNumberingAfterBreak="0">
    <w:nsid w:val="4DB551E6"/>
    <w:multiLevelType w:val="hybridMultilevel"/>
    <w:tmpl w:val="5136DD42"/>
    <w:lvl w:ilvl="0" w:tplc="0809000F">
      <w:start w:val="1"/>
      <w:numFmt w:val="decimal"/>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5" w15:restartNumberingAfterBreak="0">
    <w:nsid w:val="4F302F9D"/>
    <w:multiLevelType w:val="hybridMultilevel"/>
    <w:tmpl w:val="1B341424"/>
    <w:lvl w:ilvl="0" w:tplc="E1D2CA4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56C04699"/>
    <w:multiLevelType w:val="hybridMultilevel"/>
    <w:tmpl w:val="482080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572C7969"/>
    <w:multiLevelType w:val="hybridMultilevel"/>
    <w:tmpl w:val="F93E8416"/>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8" w15:restartNumberingAfterBreak="0">
    <w:nsid w:val="665A546F"/>
    <w:multiLevelType w:val="hybridMultilevel"/>
    <w:tmpl w:val="FDCAC44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6ADE0799"/>
    <w:multiLevelType w:val="hybridMultilevel"/>
    <w:tmpl w:val="42FEA0D8"/>
    <w:lvl w:ilvl="0" w:tplc="0809000F">
      <w:start w:val="1"/>
      <w:numFmt w:val="decimal"/>
      <w:lvlText w:val="%1."/>
      <w:lvlJc w:val="left"/>
      <w:pPr>
        <w:ind w:left="-1058" w:hanging="360"/>
      </w:pPr>
    </w:lvl>
    <w:lvl w:ilvl="1" w:tplc="08090019" w:tentative="1">
      <w:start w:val="1"/>
      <w:numFmt w:val="lowerLetter"/>
      <w:lvlText w:val="%2."/>
      <w:lvlJc w:val="left"/>
      <w:pPr>
        <w:ind w:left="-338" w:hanging="360"/>
      </w:pPr>
    </w:lvl>
    <w:lvl w:ilvl="2" w:tplc="0809001B" w:tentative="1">
      <w:start w:val="1"/>
      <w:numFmt w:val="lowerRoman"/>
      <w:lvlText w:val="%3."/>
      <w:lvlJc w:val="right"/>
      <w:pPr>
        <w:ind w:left="382" w:hanging="180"/>
      </w:pPr>
    </w:lvl>
    <w:lvl w:ilvl="3" w:tplc="0809000F" w:tentative="1">
      <w:start w:val="1"/>
      <w:numFmt w:val="decimal"/>
      <w:lvlText w:val="%4."/>
      <w:lvlJc w:val="left"/>
      <w:pPr>
        <w:ind w:left="1102" w:hanging="360"/>
      </w:pPr>
    </w:lvl>
    <w:lvl w:ilvl="4" w:tplc="08090019" w:tentative="1">
      <w:start w:val="1"/>
      <w:numFmt w:val="lowerLetter"/>
      <w:lvlText w:val="%5."/>
      <w:lvlJc w:val="left"/>
      <w:pPr>
        <w:ind w:left="1822" w:hanging="360"/>
      </w:pPr>
    </w:lvl>
    <w:lvl w:ilvl="5" w:tplc="0809001B" w:tentative="1">
      <w:start w:val="1"/>
      <w:numFmt w:val="lowerRoman"/>
      <w:lvlText w:val="%6."/>
      <w:lvlJc w:val="right"/>
      <w:pPr>
        <w:ind w:left="2542" w:hanging="180"/>
      </w:pPr>
    </w:lvl>
    <w:lvl w:ilvl="6" w:tplc="0809000F" w:tentative="1">
      <w:start w:val="1"/>
      <w:numFmt w:val="decimal"/>
      <w:lvlText w:val="%7."/>
      <w:lvlJc w:val="left"/>
      <w:pPr>
        <w:ind w:left="3262" w:hanging="360"/>
      </w:pPr>
    </w:lvl>
    <w:lvl w:ilvl="7" w:tplc="08090019" w:tentative="1">
      <w:start w:val="1"/>
      <w:numFmt w:val="lowerLetter"/>
      <w:lvlText w:val="%8."/>
      <w:lvlJc w:val="left"/>
      <w:pPr>
        <w:ind w:left="3982" w:hanging="360"/>
      </w:pPr>
    </w:lvl>
    <w:lvl w:ilvl="8" w:tplc="0809001B" w:tentative="1">
      <w:start w:val="1"/>
      <w:numFmt w:val="lowerRoman"/>
      <w:lvlText w:val="%9."/>
      <w:lvlJc w:val="right"/>
      <w:pPr>
        <w:ind w:left="4702" w:hanging="180"/>
      </w:pPr>
    </w:lvl>
  </w:abstractNum>
  <w:abstractNum w:abstractNumId="30" w15:restartNumberingAfterBreak="0">
    <w:nsid w:val="6C234705"/>
    <w:multiLevelType w:val="multilevel"/>
    <w:tmpl w:val="9AB482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6D716612"/>
    <w:multiLevelType w:val="hybridMultilevel"/>
    <w:tmpl w:val="511063DE"/>
    <w:lvl w:ilvl="0" w:tplc="893C50E8">
      <w:numFmt w:val="bullet"/>
      <w:lvlText w:val="•"/>
      <w:lvlJc w:val="left"/>
      <w:pPr>
        <w:ind w:left="720" w:hanging="360"/>
      </w:pPr>
      <w:rPr>
        <w:rFonts w:ascii="Verdana" w:eastAsia="Times New Roman" w:hAnsi="Verdana"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E3111C1"/>
    <w:multiLevelType w:val="hybridMultilevel"/>
    <w:tmpl w:val="84B8E9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797B3F59"/>
    <w:multiLevelType w:val="hybridMultilevel"/>
    <w:tmpl w:val="FDBEE5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7F721263"/>
    <w:multiLevelType w:val="hybridMultilevel"/>
    <w:tmpl w:val="1D6C1FC6"/>
    <w:lvl w:ilvl="0" w:tplc="08090001">
      <w:start w:val="1"/>
      <w:numFmt w:val="bullet"/>
      <w:lvlText w:val=""/>
      <w:lvlJc w:val="left"/>
      <w:pPr>
        <w:ind w:left="-698" w:hanging="360"/>
      </w:pPr>
      <w:rPr>
        <w:rFonts w:ascii="Symbol" w:hAnsi="Symbol" w:hint="default"/>
      </w:rPr>
    </w:lvl>
    <w:lvl w:ilvl="1" w:tplc="08090003" w:tentative="1">
      <w:start w:val="1"/>
      <w:numFmt w:val="bullet"/>
      <w:lvlText w:val="o"/>
      <w:lvlJc w:val="left"/>
      <w:pPr>
        <w:ind w:left="22" w:hanging="360"/>
      </w:pPr>
      <w:rPr>
        <w:rFonts w:ascii="Courier New" w:hAnsi="Courier New" w:cs="Courier New" w:hint="default"/>
      </w:rPr>
    </w:lvl>
    <w:lvl w:ilvl="2" w:tplc="08090005" w:tentative="1">
      <w:start w:val="1"/>
      <w:numFmt w:val="bullet"/>
      <w:lvlText w:val=""/>
      <w:lvlJc w:val="left"/>
      <w:pPr>
        <w:ind w:left="742" w:hanging="360"/>
      </w:pPr>
      <w:rPr>
        <w:rFonts w:ascii="Wingdings" w:hAnsi="Wingdings" w:hint="default"/>
      </w:rPr>
    </w:lvl>
    <w:lvl w:ilvl="3" w:tplc="08090001" w:tentative="1">
      <w:start w:val="1"/>
      <w:numFmt w:val="bullet"/>
      <w:lvlText w:val=""/>
      <w:lvlJc w:val="left"/>
      <w:pPr>
        <w:ind w:left="1462" w:hanging="360"/>
      </w:pPr>
      <w:rPr>
        <w:rFonts w:ascii="Symbol" w:hAnsi="Symbol" w:hint="default"/>
      </w:rPr>
    </w:lvl>
    <w:lvl w:ilvl="4" w:tplc="08090003" w:tentative="1">
      <w:start w:val="1"/>
      <w:numFmt w:val="bullet"/>
      <w:lvlText w:val="o"/>
      <w:lvlJc w:val="left"/>
      <w:pPr>
        <w:ind w:left="2182" w:hanging="360"/>
      </w:pPr>
      <w:rPr>
        <w:rFonts w:ascii="Courier New" w:hAnsi="Courier New" w:cs="Courier New" w:hint="default"/>
      </w:rPr>
    </w:lvl>
    <w:lvl w:ilvl="5" w:tplc="08090005" w:tentative="1">
      <w:start w:val="1"/>
      <w:numFmt w:val="bullet"/>
      <w:lvlText w:val=""/>
      <w:lvlJc w:val="left"/>
      <w:pPr>
        <w:ind w:left="2902" w:hanging="360"/>
      </w:pPr>
      <w:rPr>
        <w:rFonts w:ascii="Wingdings" w:hAnsi="Wingdings" w:hint="default"/>
      </w:rPr>
    </w:lvl>
    <w:lvl w:ilvl="6" w:tplc="08090001" w:tentative="1">
      <w:start w:val="1"/>
      <w:numFmt w:val="bullet"/>
      <w:lvlText w:val=""/>
      <w:lvlJc w:val="left"/>
      <w:pPr>
        <w:ind w:left="3622" w:hanging="360"/>
      </w:pPr>
      <w:rPr>
        <w:rFonts w:ascii="Symbol" w:hAnsi="Symbol" w:hint="default"/>
      </w:rPr>
    </w:lvl>
    <w:lvl w:ilvl="7" w:tplc="08090003" w:tentative="1">
      <w:start w:val="1"/>
      <w:numFmt w:val="bullet"/>
      <w:lvlText w:val="o"/>
      <w:lvlJc w:val="left"/>
      <w:pPr>
        <w:ind w:left="4342" w:hanging="360"/>
      </w:pPr>
      <w:rPr>
        <w:rFonts w:ascii="Courier New" w:hAnsi="Courier New" w:cs="Courier New" w:hint="default"/>
      </w:rPr>
    </w:lvl>
    <w:lvl w:ilvl="8" w:tplc="08090005" w:tentative="1">
      <w:start w:val="1"/>
      <w:numFmt w:val="bullet"/>
      <w:lvlText w:val=""/>
      <w:lvlJc w:val="left"/>
      <w:pPr>
        <w:ind w:left="5062" w:hanging="360"/>
      </w:pPr>
      <w:rPr>
        <w:rFonts w:ascii="Wingdings" w:hAnsi="Wingdings" w:hint="default"/>
      </w:rPr>
    </w:lvl>
  </w:abstractNum>
  <w:num w:numId="1" w16cid:durableId="1988513346">
    <w:abstractNumId w:val="28"/>
  </w:num>
  <w:num w:numId="2" w16cid:durableId="1293094997">
    <w:abstractNumId w:val="9"/>
  </w:num>
  <w:num w:numId="3" w16cid:durableId="1274241065">
    <w:abstractNumId w:val="25"/>
  </w:num>
  <w:num w:numId="4" w16cid:durableId="1512337887">
    <w:abstractNumId w:val="31"/>
  </w:num>
  <w:num w:numId="5" w16cid:durableId="1556507211">
    <w:abstractNumId w:val="8"/>
  </w:num>
  <w:num w:numId="6" w16cid:durableId="1689602165">
    <w:abstractNumId w:val="14"/>
  </w:num>
  <w:num w:numId="7" w16cid:durableId="1339574621">
    <w:abstractNumId w:val="6"/>
  </w:num>
  <w:num w:numId="8" w16cid:durableId="697580156">
    <w:abstractNumId w:val="2"/>
  </w:num>
  <w:num w:numId="9" w16cid:durableId="1670707">
    <w:abstractNumId w:val="10"/>
  </w:num>
  <w:num w:numId="10" w16cid:durableId="538251146">
    <w:abstractNumId w:val="24"/>
  </w:num>
  <w:num w:numId="11" w16cid:durableId="969552011">
    <w:abstractNumId w:val="0"/>
  </w:num>
  <w:num w:numId="12" w16cid:durableId="1913274828">
    <w:abstractNumId w:val="34"/>
  </w:num>
  <w:num w:numId="13" w16cid:durableId="1588153792">
    <w:abstractNumId w:val="29"/>
  </w:num>
  <w:num w:numId="14" w16cid:durableId="331644702">
    <w:abstractNumId w:val="23"/>
  </w:num>
  <w:num w:numId="15" w16cid:durableId="1220752762">
    <w:abstractNumId w:val="13"/>
  </w:num>
  <w:num w:numId="16" w16cid:durableId="1793788091">
    <w:abstractNumId w:val="11"/>
  </w:num>
  <w:num w:numId="17" w16cid:durableId="1691300438">
    <w:abstractNumId w:val="3"/>
  </w:num>
  <w:num w:numId="18" w16cid:durableId="1950239634">
    <w:abstractNumId w:val="7"/>
  </w:num>
  <w:num w:numId="19" w16cid:durableId="628439631">
    <w:abstractNumId w:val="4"/>
  </w:num>
  <w:num w:numId="20" w16cid:durableId="637880463">
    <w:abstractNumId w:val="16"/>
  </w:num>
  <w:num w:numId="21" w16cid:durableId="1565406653">
    <w:abstractNumId w:val="30"/>
  </w:num>
  <w:num w:numId="22" w16cid:durableId="1265303701">
    <w:abstractNumId w:val="20"/>
  </w:num>
  <w:num w:numId="23" w16cid:durableId="80613554">
    <w:abstractNumId w:val="27"/>
  </w:num>
  <w:num w:numId="24" w16cid:durableId="598418202">
    <w:abstractNumId w:val="5"/>
  </w:num>
  <w:num w:numId="25" w16cid:durableId="1654068412">
    <w:abstractNumId w:val="12"/>
  </w:num>
  <w:num w:numId="26" w16cid:durableId="580287083">
    <w:abstractNumId w:val="15"/>
  </w:num>
  <w:num w:numId="27" w16cid:durableId="1071201297">
    <w:abstractNumId w:val="21"/>
  </w:num>
  <w:num w:numId="28" w16cid:durableId="480080079">
    <w:abstractNumId w:val="33"/>
  </w:num>
  <w:num w:numId="29" w16cid:durableId="977027264">
    <w:abstractNumId w:val="17"/>
  </w:num>
  <w:num w:numId="30" w16cid:durableId="312150089">
    <w:abstractNumId w:val="26"/>
  </w:num>
  <w:num w:numId="31" w16cid:durableId="1277634085">
    <w:abstractNumId w:val="1"/>
  </w:num>
  <w:num w:numId="32" w16cid:durableId="51276646">
    <w:abstractNumId w:val="19"/>
  </w:num>
  <w:num w:numId="33" w16cid:durableId="1785924739">
    <w:abstractNumId w:val="22"/>
  </w:num>
  <w:num w:numId="34" w16cid:durableId="592209202">
    <w:abstractNumId w:val="18"/>
  </w:num>
  <w:num w:numId="35" w16cid:durableId="276528852">
    <w:abstractNumId w:val="32"/>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forms" w:enforcement="1" w:cryptProviderType="rsaAES" w:cryptAlgorithmClass="hash" w:cryptAlgorithmType="typeAny" w:cryptAlgorithmSid="14" w:cryptSpinCount="100000" w:hash="BJTLZKeGo1pBQzc8cLtzvk9dnR980aj0+nFR6nlu2u8MwMXH31qYHz6Xip9aTZv+LDls2RzGqi9UCj/UsH77wQ==" w:salt="L4a11jo+2HGogkGW0vdSrQ=="/>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E3ABC"/>
    <w:rsid w:val="000016EE"/>
    <w:rsid w:val="000027A3"/>
    <w:rsid w:val="000034F6"/>
    <w:rsid w:val="00003C96"/>
    <w:rsid w:val="00004AAE"/>
    <w:rsid w:val="00004C32"/>
    <w:rsid w:val="00004EE9"/>
    <w:rsid w:val="00004FA1"/>
    <w:rsid w:val="0000768F"/>
    <w:rsid w:val="00007984"/>
    <w:rsid w:val="000123C0"/>
    <w:rsid w:val="000127A1"/>
    <w:rsid w:val="0001482B"/>
    <w:rsid w:val="00014CEC"/>
    <w:rsid w:val="00015671"/>
    <w:rsid w:val="000179DA"/>
    <w:rsid w:val="00017EC5"/>
    <w:rsid w:val="0002076E"/>
    <w:rsid w:val="00021F16"/>
    <w:rsid w:val="000278D0"/>
    <w:rsid w:val="00030BB9"/>
    <w:rsid w:val="0003251C"/>
    <w:rsid w:val="000331B5"/>
    <w:rsid w:val="0003500F"/>
    <w:rsid w:val="00035CB2"/>
    <w:rsid w:val="0004055F"/>
    <w:rsid w:val="00042206"/>
    <w:rsid w:val="00043F22"/>
    <w:rsid w:val="0004478C"/>
    <w:rsid w:val="000467E5"/>
    <w:rsid w:val="00053B37"/>
    <w:rsid w:val="00053B9D"/>
    <w:rsid w:val="000550A3"/>
    <w:rsid w:val="0005694E"/>
    <w:rsid w:val="00057CA4"/>
    <w:rsid w:val="000605D0"/>
    <w:rsid w:val="00060B5F"/>
    <w:rsid w:val="00060BCC"/>
    <w:rsid w:val="000614ED"/>
    <w:rsid w:val="00061CB5"/>
    <w:rsid w:val="00062DD4"/>
    <w:rsid w:val="0006341F"/>
    <w:rsid w:val="00064233"/>
    <w:rsid w:val="000670E5"/>
    <w:rsid w:val="00067612"/>
    <w:rsid w:val="00071FB5"/>
    <w:rsid w:val="000722A3"/>
    <w:rsid w:val="00072886"/>
    <w:rsid w:val="00072A9D"/>
    <w:rsid w:val="00073963"/>
    <w:rsid w:val="0007501E"/>
    <w:rsid w:val="00075059"/>
    <w:rsid w:val="0008123C"/>
    <w:rsid w:val="00082FC1"/>
    <w:rsid w:val="000830DE"/>
    <w:rsid w:val="000871F0"/>
    <w:rsid w:val="00091759"/>
    <w:rsid w:val="00092653"/>
    <w:rsid w:val="000950E7"/>
    <w:rsid w:val="0009566C"/>
    <w:rsid w:val="00095F6F"/>
    <w:rsid w:val="00096297"/>
    <w:rsid w:val="000966A3"/>
    <w:rsid w:val="00096E75"/>
    <w:rsid w:val="00097E66"/>
    <w:rsid w:val="000A032A"/>
    <w:rsid w:val="000A1A33"/>
    <w:rsid w:val="000A2ABD"/>
    <w:rsid w:val="000A676D"/>
    <w:rsid w:val="000A7B12"/>
    <w:rsid w:val="000B01F1"/>
    <w:rsid w:val="000B5C3D"/>
    <w:rsid w:val="000B5EA3"/>
    <w:rsid w:val="000B7A1A"/>
    <w:rsid w:val="000C1CC4"/>
    <w:rsid w:val="000C27AF"/>
    <w:rsid w:val="000C2F4D"/>
    <w:rsid w:val="000C3A04"/>
    <w:rsid w:val="000C4CF8"/>
    <w:rsid w:val="000D0D12"/>
    <w:rsid w:val="000D1430"/>
    <w:rsid w:val="000D2E72"/>
    <w:rsid w:val="000D6555"/>
    <w:rsid w:val="000D7FF9"/>
    <w:rsid w:val="000E24D4"/>
    <w:rsid w:val="000E5175"/>
    <w:rsid w:val="000E5731"/>
    <w:rsid w:val="000E6FA5"/>
    <w:rsid w:val="000F1688"/>
    <w:rsid w:val="000F2A92"/>
    <w:rsid w:val="000F6ABE"/>
    <w:rsid w:val="000F71FB"/>
    <w:rsid w:val="001010CE"/>
    <w:rsid w:val="001023EB"/>
    <w:rsid w:val="00102E81"/>
    <w:rsid w:val="001038A6"/>
    <w:rsid w:val="001071C7"/>
    <w:rsid w:val="001076AB"/>
    <w:rsid w:val="00107D47"/>
    <w:rsid w:val="0011110D"/>
    <w:rsid w:val="00111F4E"/>
    <w:rsid w:val="001138D8"/>
    <w:rsid w:val="00114F33"/>
    <w:rsid w:val="00116A1C"/>
    <w:rsid w:val="00117EC7"/>
    <w:rsid w:val="001237D9"/>
    <w:rsid w:val="001237DD"/>
    <w:rsid w:val="00123C2D"/>
    <w:rsid w:val="00126906"/>
    <w:rsid w:val="00127E1A"/>
    <w:rsid w:val="001306F3"/>
    <w:rsid w:val="00130828"/>
    <w:rsid w:val="001309EF"/>
    <w:rsid w:val="00132325"/>
    <w:rsid w:val="00133D63"/>
    <w:rsid w:val="0013436F"/>
    <w:rsid w:val="001351D7"/>
    <w:rsid w:val="00136675"/>
    <w:rsid w:val="0013755F"/>
    <w:rsid w:val="00137960"/>
    <w:rsid w:val="00141AEC"/>
    <w:rsid w:val="00141D93"/>
    <w:rsid w:val="00143436"/>
    <w:rsid w:val="00152B65"/>
    <w:rsid w:val="00153C93"/>
    <w:rsid w:val="00154726"/>
    <w:rsid w:val="00154C9A"/>
    <w:rsid w:val="00157363"/>
    <w:rsid w:val="00157458"/>
    <w:rsid w:val="00160387"/>
    <w:rsid w:val="001605E3"/>
    <w:rsid w:val="001605F4"/>
    <w:rsid w:val="00160DE3"/>
    <w:rsid w:val="00161F6D"/>
    <w:rsid w:val="0016240F"/>
    <w:rsid w:val="0016630F"/>
    <w:rsid w:val="001669C5"/>
    <w:rsid w:val="00170000"/>
    <w:rsid w:val="00170571"/>
    <w:rsid w:val="00171B7D"/>
    <w:rsid w:val="0017221B"/>
    <w:rsid w:val="00173FB3"/>
    <w:rsid w:val="0017546D"/>
    <w:rsid w:val="001758B9"/>
    <w:rsid w:val="0017598F"/>
    <w:rsid w:val="00181729"/>
    <w:rsid w:val="00181D03"/>
    <w:rsid w:val="001829B0"/>
    <w:rsid w:val="00183987"/>
    <w:rsid w:val="00183A64"/>
    <w:rsid w:val="00186619"/>
    <w:rsid w:val="001871E7"/>
    <w:rsid w:val="00192177"/>
    <w:rsid w:val="00192AE9"/>
    <w:rsid w:val="00192AF8"/>
    <w:rsid w:val="00193F21"/>
    <w:rsid w:val="001952E5"/>
    <w:rsid w:val="001A0420"/>
    <w:rsid w:val="001A0B7F"/>
    <w:rsid w:val="001A1FEA"/>
    <w:rsid w:val="001A2D8F"/>
    <w:rsid w:val="001A3D19"/>
    <w:rsid w:val="001A5DE2"/>
    <w:rsid w:val="001A6CBF"/>
    <w:rsid w:val="001B0DF8"/>
    <w:rsid w:val="001B5715"/>
    <w:rsid w:val="001B5C38"/>
    <w:rsid w:val="001B7717"/>
    <w:rsid w:val="001C10BD"/>
    <w:rsid w:val="001C157A"/>
    <w:rsid w:val="001C18BB"/>
    <w:rsid w:val="001C1E29"/>
    <w:rsid w:val="001C47BB"/>
    <w:rsid w:val="001C4D6E"/>
    <w:rsid w:val="001C5D82"/>
    <w:rsid w:val="001C730D"/>
    <w:rsid w:val="001D1C64"/>
    <w:rsid w:val="001D34C4"/>
    <w:rsid w:val="001D45A9"/>
    <w:rsid w:val="001D45D6"/>
    <w:rsid w:val="001D4DF0"/>
    <w:rsid w:val="001D78A6"/>
    <w:rsid w:val="001E210B"/>
    <w:rsid w:val="001E235D"/>
    <w:rsid w:val="001E388B"/>
    <w:rsid w:val="001E4580"/>
    <w:rsid w:val="001E5273"/>
    <w:rsid w:val="001E580C"/>
    <w:rsid w:val="001E7284"/>
    <w:rsid w:val="001F1BD7"/>
    <w:rsid w:val="001F3935"/>
    <w:rsid w:val="001F4E28"/>
    <w:rsid w:val="001F505B"/>
    <w:rsid w:val="001F5873"/>
    <w:rsid w:val="001F5B9A"/>
    <w:rsid w:val="001F6618"/>
    <w:rsid w:val="002001B9"/>
    <w:rsid w:val="00206B0C"/>
    <w:rsid w:val="002134F3"/>
    <w:rsid w:val="00213F92"/>
    <w:rsid w:val="00215037"/>
    <w:rsid w:val="0022133D"/>
    <w:rsid w:val="00223A7F"/>
    <w:rsid w:val="002247FC"/>
    <w:rsid w:val="00230AA2"/>
    <w:rsid w:val="00230F27"/>
    <w:rsid w:val="002329F6"/>
    <w:rsid w:val="00233117"/>
    <w:rsid w:val="002335A8"/>
    <w:rsid w:val="0023408B"/>
    <w:rsid w:val="00234A25"/>
    <w:rsid w:val="00235484"/>
    <w:rsid w:val="00235F0C"/>
    <w:rsid w:val="00236492"/>
    <w:rsid w:val="0023739F"/>
    <w:rsid w:val="00237A4B"/>
    <w:rsid w:val="002402F8"/>
    <w:rsid w:val="002446C1"/>
    <w:rsid w:val="00244FD2"/>
    <w:rsid w:val="00250352"/>
    <w:rsid w:val="0025044D"/>
    <w:rsid w:val="002517AA"/>
    <w:rsid w:val="00253011"/>
    <w:rsid w:val="002560CF"/>
    <w:rsid w:val="002569FB"/>
    <w:rsid w:val="00260E89"/>
    <w:rsid w:val="00264192"/>
    <w:rsid w:val="00265C1E"/>
    <w:rsid w:val="00271B8C"/>
    <w:rsid w:val="00271ED1"/>
    <w:rsid w:val="00271EF2"/>
    <w:rsid w:val="00276302"/>
    <w:rsid w:val="002776AF"/>
    <w:rsid w:val="00280468"/>
    <w:rsid w:val="0028084E"/>
    <w:rsid w:val="002827AF"/>
    <w:rsid w:val="00285B03"/>
    <w:rsid w:val="0028654F"/>
    <w:rsid w:val="00286B7F"/>
    <w:rsid w:val="00287246"/>
    <w:rsid w:val="002877F3"/>
    <w:rsid w:val="00292601"/>
    <w:rsid w:val="002935D7"/>
    <w:rsid w:val="002936ED"/>
    <w:rsid w:val="0029379A"/>
    <w:rsid w:val="0029663A"/>
    <w:rsid w:val="002978EF"/>
    <w:rsid w:val="002A0F5F"/>
    <w:rsid w:val="002A487E"/>
    <w:rsid w:val="002A4A59"/>
    <w:rsid w:val="002A642A"/>
    <w:rsid w:val="002A74FF"/>
    <w:rsid w:val="002B217F"/>
    <w:rsid w:val="002B2560"/>
    <w:rsid w:val="002B2E77"/>
    <w:rsid w:val="002B5DD8"/>
    <w:rsid w:val="002B680A"/>
    <w:rsid w:val="002B6AE8"/>
    <w:rsid w:val="002B7986"/>
    <w:rsid w:val="002C1496"/>
    <w:rsid w:val="002C16A9"/>
    <w:rsid w:val="002C321B"/>
    <w:rsid w:val="002C3F8B"/>
    <w:rsid w:val="002C5B43"/>
    <w:rsid w:val="002D0553"/>
    <w:rsid w:val="002D3C87"/>
    <w:rsid w:val="002E1859"/>
    <w:rsid w:val="002E34DD"/>
    <w:rsid w:val="002E37A7"/>
    <w:rsid w:val="002E7294"/>
    <w:rsid w:val="002F215B"/>
    <w:rsid w:val="002F283F"/>
    <w:rsid w:val="002F394C"/>
    <w:rsid w:val="002F64F6"/>
    <w:rsid w:val="003025DF"/>
    <w:rsid w:val="00310425"/>
    <w:rsid w:val="00313141"/>
    <w:rsid w:val="00313A75"/>
    <w:rsid w:val="00314AA7"/>
    <w:rsid w:val="00314ECE"/>
    <w:rsid w:val="00315007"/>
    <w:rsid w:val="0031595B"/>
    <w:rsid w:val="00316B14"/>
    <w:rsid w:val="003212A7"/>
    <w:rsid w:val="00322982"/>
    <w:rsid w:val="003257B5"/>
    <w:rsid w:val="00326C97"/>
    <w:rsid w:val="00326EEF"/>
    <w:rsid w:val="00327181"/>
    <w:rsid w:val="00327E2B"/>
    <w:rsid w:val="00330E2F"/>
    <w:rsid w:val="003312BE"/>
    <w:rsid w:val="00332B86"/>
    <w:rsid w:val="00333C14"/>
    <w:rsid w:val="00335093"/>
    <w:rsid w:val="003350FF"/>
    <w:rsid w:val="00337127"/>
    <w:rsid w:val="00340398"/>
    <w:rsid w:val="003403FA"/>
    <w:rsid w:val="0034199F"/>
    <w:rsid w:val="003428FE"/>
    <w:rsid w:val="00342AB0"/>
    <w:rsid w:val="003434A3"/>
    <w:rsid w:val="003452EA"/>
    <w:rsid w:val="00345459"/>
    <w:rsid w:val="0034679B"/>
    <w:rsid w:val="0035137B"/>
    <w:rsid w:val="00351E33"/>
    <w:rsid w:val="003530E1"/>
    <w:rsid w:val="0035796F"/>
    <w:rsid w:val="00360517"/>
    <w:rsid w:val="003640AF"/>
    <w:rsid w:val="003710C3"/>
    <w:rsid w:val="003739DF"/>
    <w:rsid w:val="00377184"/>
    <w:rsid w:val="00380062"/>
    <w:rsid w:val="00383E75"/>
    <w:rsid w:val="00384E59"/>
    <w:rsid w:val="003851B5"/>
    <w:rsid w:val="00385796"/>
    <w:rsid w:val="003870B0"/>
    <w:rsid w:val="00387FEA"/>
    <w:rsid w:val="003926D1"/>
    <w:rsid w:val="00392709"/>
    <w:rsid w:val="003957D7"/>
    <w:rsid w:val="0039648C"/>
    <w:rsid w:val="003A218F"/>
    <w:rsid w:val="003A21EB"/>
    <w:rsid w:val="003A4352"/>
    <w:rsid w:val="003A54A1"/>
    <w:rsid w:val="003A5A3E"/>
    <w:rsid w:val="003A6DDA"/>
    <w:rsid w:val="003B02F7"/>
    <w:rsid w:val="003B285F"/>
    <w:rsid w:val="003B28FB"/>
    <w:rsid w:val="003B2FA4"/>
    <w:rsid w:val="003B66AC"/>
    <w:rsid w:val="003C001F"/>
    <w:rsid w:val="003C0775"/>
    <w:rsid w:val="003C16A5"/>
    <w:rsid w:val="003C1C0D"/>
    <w:rsid w:val="003C2D10"/>
    <w:rsid w:val="003C2F97"/>
    <w:rsid w:val="003C3A69"/>
    <w:rsid w:val="003C3E12"/>
    <w:rsid w:val="003C4A95"/>
    <w:rsid w:val="003C56EA"/>
    <w:rsid w:val="003C7936"/>
    <w:rsid w:val="003D0247"/>
    <w:rsid w:val="003D2190"/>
    <w:rsid w:val="003D2E66"/>
    <w:rsid w:val="003D4AD8"/>
    <w:rsid w:val="003D7FD0"/>
    <w:rsid w:val="003E137A"/>
    <w:rsid w:val="003F1094"/>
    <w:rsid w:val="003F2323"/>
    <w:rsid w:val="003F6BF0"/>
    <w:rsid w:val="003F7991"/>
    <w:rsid w:val="00401B18"/>
    <w:rsid w:val="004036C2"/>
    <w:rsid w:val="00403BDF"/>
    <w:rsid w:val="004063E8"/>
    <w:rsid w:val="0041270D"/>
    <w:rsid w:val="00415165"/>
    <w:rsid w:val="004154E8"/>
    <w:rsid w:val="00416412"/>
    <w:rsid w:val="00420065"/>
    <w:rsid w:val="0042061C"/>
    <w:rsid w:val="00420C8C"/>
    <w:rsid w:val="004229D5"/>
    <w:rsid w:val="00423463"/>
    <w:rsid w:val="004246F9"/>
    <w:rsid w:val="004246FA"/>
    <w:rsid w:val="00425828"/>
    <w:rsid w:val="00426430"/>
    <w:rsid w:val="00426894"/>
    <w:rsid w:val="00426F83"/>
    <w:rsid w:val="00427725"/>
    <w:rsid w:val="00427C40"/>
    <w:rsid w:val="004317D8"/>
    <w:rsid w:val="00432E5E"/>
    <w:rsid w:val="00432EBE"/>
    <w:rsid w:val="00433CF8"/>
    <w:rsid w:val="00436A96"/>
    <w:rsid w:val="00440855"/>
    <w:rsid w:val="00440ECA"/>
    <w:rsid w:val="00441F27"/>
    <w:rsid w:val="0044329C"/>
    <w:rsid w:val="0044488A"/>
    <w:rsid w:val="00444DB0"/>
    <w:rsid w:val="00445BA5"/>
    <w:rsid w:val="00446826"/>
    <w:rsid w:val="0045063C"/>
    <w:rsid w:val="00451034"/>
    <w:rsid w:val="00454499"/>
    <w:rsid w:val="004545EC"/>
    <w:rsid w:val="00456488"/>
    <w:rsid w:val="00457670"/>
    <w:rsid w:val="00457941"/>
    <w:rsid w:val="00457E6E"/>
    <w:rsid w:val="00460FB5"/>
    <w:rsid w:val="004619D9"/>
    <w:rsid w:val="00466806"/>
    <w:rsid w:val="00471661"/>
    <w:rsid w:val="00473868"/>
    <w:rsid w:val="004755C9"/>
    <w:rsid w:val="00475FFD"/>
    <w:rsid w:val="00476E7E"/>
    <w:rsid w:val="00481037"/>
    <w:rsid w:val="00482F3D"/>
    <w:rsid w:val="00487E9C"/>
    <w:rsid w:val="00490159"/>
    <w:rsid w:val="00490825"/>
    <w:rsid w:val="00492EDE"/>
    <w:rsid w:val="00493077"/>
    <w:rsid w:val="004930D8"/>
    <w:rsid w:val="004941BE"/>
    <w:rsid w:val="00494E11"/>
    <w:rsid w:val="004951F6"/>
    <w:rsid w:val="004974BF"/>
    <w:rsid w:val="004A0CB3"/>
    <w:rsid w:val="004A23BC"/>
    <w:rsid w:val="004A2F6D"/>
    <w:rsid w:val="004A3AA3"/>
    <w:rsid w:val="004A4CD5"/>
    <w:rsid w:val="004A6426"/>
    <w:rsid w:val="004B1896"/>
    <w:rsid w:val="004B1D26"/>
    <w:rsid w:val="004B1E36"/>
    <w:rsid w:val="004B2AE0"/>
    <w:rsid w:val="004B367B"/>
    <w:rsid w:val="004B3FCA"/>
    <w:rsid w:val="004C2EC3"/>
    <w:rsid w:val="004C470F"/>
    <w:rsid w:val="004C544E"/>
    <w:rsid w:val="004C5985"/>
    <w:rsid w:val="004C66B9"/>
    <w:rsid w:val="004C797A"/>
    <w:rsid w:val="004D1B2E"/>
    <w:rsid w:val="004D3EC0"/>
    <w:rsid w:val="004D6AF9"/>
    <w:rsid w:val="004E2970"/>
    <w:rsid w:val="004E488E"/>
    <w:rsid w:val="004E6740"/>
    <w:rsid w:val="004F02EF"/>
    <w:rsid w:val="004F0BBD"/>
    <w:rsid w:val="004F18B1"/>
    <w:rsid w:val="004F26BB"/>
    <w:rsid w:val="004F469C"/>
    <w:rsid w:val="004F5663"/>
    <w:rsid w:val="00501714"/>
    <w:rsid w:val="00501EFE"/>
    <w:rsid w:val="00503161"/>
    <w:rsid w:val="0050336A"/>
    <w:rsid w:val="0050440F"/>
    <w:rsid w:val="00505A2B"/>
    <w:rsid w:val="005061BA"/>
    <w:rsid w:val="00507A46"/>
    <w:rsid w:val="00510125"/>
    <w:rsid w:val="005110AF"/>
    <w:rsid w:val="00511E6E"/>
    <w:rsid w:val="005126FE"/>
    <w:rsid w:val="00514435"/>
    <w:rsid w:val="00525256"/>
    <w:rsid w:val="00525C32"/>
    <w:rsid w:val="00525E57"/>
    <w:rsid w:val="00533E91"/>
    <w:rsid w:val="00534B41"/>
    <w:rsid w:val="00537252"/>
    <w:rsid w:val="00537F95"/>
    <w:rsid w:val="00542495"/>
    <w:rsid w:val="00542511"/>
    <w:rsid w:val="00543C44"/>
    <w:rsid w:val="00544110"/>
    <w:rsid w:val="005441C1"/>
    <w:rsid w:val="00544440"/>
    <w:rsid w:val="00545F0E"/>
    <w:rsid w:val="00555C18"/>
    <w:rsid w:val="00555CAB"/>
    <w:rsid w:val="00556D0F"/>
    <w:rsid w:val="0056034D"/>
    <w:rsid w:val="00561684"/>
    <w:rsid w:val="005638C9"/>
    <w:rsid w:val="005644A3"/>
    <w:rsid w:val="005648B7"/>
    <w:rsid w:val="005672A6"/>
    <w:rsid w:val="00570E14"/>
    <w:rsid w:val="00570E6C"/>
    <w:rsid w:val="00572582"/>
    <w:rsid w:val="0057258F"/>
    <w:rsid w:val="005726A8"/>
    <w:rsid w:val="00573DAB"/>
    <w:rsid w:val="00574402"/>
    <w:rsid w:val="005760C5"/>
    <w:rsid w:val="005805F2"/>
    <w:rsid w:val="0058419C"/>
    <w:rsid w:val="00584A27"/>
    <w:rsid w:val="00584F79"/>
    <w:rsid w:val="00586079"/>
    <w:rsid w:val="00587C03"/>
    <w:rsid w:val="00587DE7"/>
    <w:rsid w:val="0059042A"/>
    <w:rsid w:val="00591384"/>
    <w:rsid w:val="00591431"/>
    <w:rsid w:val="00592D74"/>
    <w:rsid w:val="0059363D"/>
    <w:rsid w:val="00593E94"/>
    <w:rsid w:val="005942B3"/>
    <w:rsid w:val="00594C96"/>
    <w:rsid w:val="005A01E4"/>
    <w:rsid w:val="005A0798"/>
    <w:rsid w:val="005A1A27"/>
    <w:rsid w:val="005A4C8D"/>
    <w:rsid w:val="005A4DF8"/>
    <w:rsid w:val="005A51DF"/>
    <w:rsid w:val="005A6EAB"/>
    <w:rsid w:val="005B0A84"/>
    <w:rsid w:val="005B3AB0"/>
    <w:rsid w:val="005B45EF"/>
    <w:rsid w:val="005B5742"/>
    <w:rsid w:val="005B6A55"/>
    <w:rsid w:val="005C08F9"/>
    <w:rsid w:val="005C25D1"/>
    <w:rsid w:val="005C328D"/>
    <w:rsid w:val="005C4BAB"/>
    <w:rsid w:val="005C5C8E"/>
    <w:rsid w:val="005C61CD"/>
    <w:rsid w:val="005C6949"/>
    <w:rsid w:val="005C6B9C"/>
    <w:rsid w:val="005C6D07"/>
    <w:rsid w:val="005C6E61"/>
    <w:rsid w:val="005D0030"/>
    <w:rsid w:val="005D0A52"/>
    <w:rsid w:val="005D4B6B"/>
    <w:rsid w:val="005D5335"/>
    <w:rsid w:val="005D6A29"/>
    <w:rsid w:val="005D6EEA"/>
    <w:rsid w:val="005E0826"/>
    <w:rsid w:val="005E1605"/>
    <w:rsid w:val="005E23C7"/>
    <w:rsid w:val="005E4F47"/>
    <w:rsid w:val="005E7F1A"/>
    <w:rsid w:val="005F0178"/>
    <w:rsid w:val="005F04AA"/>
    <w:rsid w:val="005F0EA7"/>
    <w:rsid w:val="005F2D17"/>
    <w:rsid w:val="005F5408"/>
    <w:rsid w:val="005F6335"/>
    <w:rsid w:val="005F70D9"/>
    <w:rsid w:val="00600A22"/>
    <w:rsid w:val="00601B2A"/>
    <w:rsid w:val="00602A21"/>
    <w:rsid w:val="00605D68"/>
    <w:rsid w:val="006218E9"/>
    <w:rsid w:val="006223C5"/>
    <w:rsid w:val="0062282C"/>
    <w:rsid w:val="00624011"/>
    <w:rsid w:val="00624B9B"/>
    <w:rsid w:val="0062746E"/>
    <w:rsid w:val="0063087F"/>
    <w:rsid w:val="006311F2"/>
    <w:rsid w:val="00632B1C"/>
    <w:rsid w:val="0063360C"/>
    <w:rsid w:val="00633633"/>
    <w:rsid w:val="00633670"/>
    <w:rsid w:val="0063540D"/>
    <w:rsid w:val="00635969"/>
    <w:rsid w:val="0063668B"/>
    <w:rsid w:val="00636F1A"/>
    <w:rsid w:val="00637FC2"/>
    <w:rsid w:val="00642FB3"/>
    <w:rsid w:val="00643CA3"/>
    <w:rsid w:val="00644308"/>
    <w:rsid w:val="00644D93"/>
    <w:rsid w:val="006468B3"/>
    <w:rsid w:val="00646C4C"/>
    <w:rsid w:val="0064724A"/>
    <w:rsid w:val="00647F1B"/>
    <w:rsid w:val="00650D2D"/>
    <w:rsid w:val="00651F11"/>
    <w:rsid w:val="00653E92"/>
    <w:rsid w:val="0066394A"/>
    <w:rsid w:val="00663B63"/>
    <w:rsid w:val="00664DA9"/>
    <w:rsid w:val="006703F1"/>
    <w:rsid w:val="00671328"/>
    <w:rsid w:val="0067190C"/>
    <w:rsid w:val="00673EBD"/>
    <w:rsid w:val="00674704"/>
    <w:rsid w:val="006752AB"/>
    <w:rsid w:val="00675DF8"/>
    <w:rsid w:val="00675E3B"/>
    <w:rsid w:val="0068120F"/>
    <w:rsid w:val="00681C3E"/>
    <w:rsid w:val="006843B3"/>
    <w:rsid w:val="0068562C"/>
    <w:rsid w:val="006861B8"/>
    <w:rsid w:val="006878C1"/>
    <w:rsid w:val="00690D22"/>
    <w:rsid w:val="00691E24"/>
    <w:rsid w:val="006930CD"/>
    <w:rsid w:val="00695340"/>
    <w:rsid w:val="006970EC"/>
    <w:rsid w:val="00697D89"/>
    <w:rsid w:val="006A0D53"/>
    <w:rsid w:val="006A26C9"/>
    <w:rsid w:val="006A57A2"/>
    <w:rsid w:val="006B0DBD"/>
    <w:rsid w:val="006B315C"/>
    <w:rsid w:val="006B7142"/>
    <w:rsid w:val="006B7BC5"/>
    <w:rsid w:val="006C1ACD"/>
    <w:rsid w:val="006D0278"/>
    <w:rsid w:val="006D29E2"/>
    <w:rsid w:val="006E20DD"/>
    <w:rsid w:val="006E23E2"/>
    <w:rsid w:val="006E60AF"/>
    <w:rsid w:val="006F19D8"/>
    <w:rsid w:val="006F1D58"/>
    <w:rsid w:val="006F28B9"/>
    <w:rsid w:val="006F2D8E"/>
    <w:rsid w:val="006F3DF2"/>
    <w:rsid w:val="006F3E97"/>
    <w:rsid w:val="006F3F8B"/>
    <w:rsid w:val="006F5AC4"/>
    <w:rsid w:val="006F694F"/>
    <w:rsid w:val="006F6DA6"/>
    <w:rsid w:val="006F7D08"/>
    <w:rsid w:val="00701706"/>
    <w:rsid w:val="00704D85"/>
    <w:rsid w:val="00707DB2"/>
    <w:rsid w:val="00712D3A"/>
    <w:rsid w:val="00712DF9"/>
    <w:rsid w:val="007140E1"/>
    <w:rsid w:val="00714496"/>
    <w:rsid w:val="00716CE6"/>
    <w:rsid w:val="0071776E"/>
    <w:rsid w:val="0072096B"/>
    <w:rsid w:val="007210FB"/>
    <w:rsid w:val="00721F68"/>
    <w:rsid w:val="00722CC3"/>
    <w:rsid w:val="00724352"/>
    <w:rsid w:val="00724566"/>
    <w:rsid w:val="00724626"/>
    <w:rsid w:val="0072654C"/>
    <w:rsid w:val="00726B5C"/>
    <w:rsid w:val="00726C6F"/>
    <w:rsid w:val="00726C7A"/>
    <w:rsid w:val="007311AB"/>
    <w:rsid w:val="007338A8"/>
    <w:rsid w:val="00734F48"/>
    <w:rsid w:val="00735BA4"/>
    <w:rsid w:val="00736D6F"/>
    <w:rsid w:val="00736E72"/>
    <w:rsid w:val="00740933"/>
    <w:rsid w:val="00741028"/>
    <w:rsid w:val="0074194D"/>
    <w:rsid w:val="00741A1D"/>
    <w:rsid w:val="00742200"/>
    <w:rsid w:val="00742580"/>
    <w:rsid w:val="007439B4"/>
    <w:rsid w:val="00745B00"/>
    <w:rsid w:val="00745E59"/>
    <w:rsid w:val="007477E2"/>
    <w:rsid w:val="0075168D"/>
    <w:rsid w:val="007521AB"/>
    <w:rsid w:val="00754BBA"/>
    <w:rsid w:val="0075539E"/>
    <w:rsid w:val="00757E5C"/>
    <w:rsid w:val="0076049D"/>
    <w:rsid w:val="00760D13"/>
    <w:rsid w:val="007644D6"/>
    <w:rsid w:val="00765339"/>
    <w:rsid w:val="007678C9"/>
    <w:rsid w:val="0077018E"/>
    <w:rsid w:val="00771BA7"/>
    <w:rsid w:val="007773CB"/>
    <w:rsid w:val="00777DB4"/>
    <w:rsid w:val="00777F26"/>
    <w:rsid w:val="00780624"/>
    <w:rsid w:val="007814FF"/>
    <w:rsid w:val="00781AD2"/>
    <w:rsid w:val="007847B9"/>
    <w:rsid w:val="00785AA4"/>
    <w:rsid w:val="00786C54"/>
    <w:rsid w:val="00787189"/>
    <w:rsid w:val="00787C32"/>
    <w:rsid w:val="00790319"/>
    <w:rsid w:val="00791D31"/>
    <w:rsid w:val="007929BB"/>
    <w:rsid w:val="00792BC9"/>
    <w:rsid w:val="0079393B"/>
    <w:rsid w:val="00793A57"/>
    <w:rsid w:val="00793CD5"/>
    <w:rsid w:val="00794545"/>
    <w:rsid w:val="007A0BBA"/>
    <w:rsid w:val="007A33DA"/>
    <w:rsid w:val="007A69D1"/>
    <w:rsid w:val="007A7631"/>
    <w:rsid w:val="007A7881"/>
    <w:rsid w:val="007A7FE0"/>
    <w:rsid w:val="007B2FB1"/>
    <w:rsid w:val="007B51D9"/>
    <w:rsid w:val="007B654F"/>
    <w:rsid w:val="007C1A0D"/>
    <w:rsid w:val="007C2F71"/>
    <w:rsid w:val="007C3034"/>
    <w:rsid w:val="007C3458"/>
    <w:rsid w:val="007C37A1"/>
    <w:rsid w:val="007D040C"/>
    <w:rsid w:val="007D1206"/>
    <w:rsid w:val="007D206D"/>
    <w:rsid w:val="007D2BD8"/>
    <w:rsid w:val="007D32EF"/>
    <w:rsid w:val="007D331A"/>
    <w:rsid w:val="007D50B9"/>
    <w:rsid w:val="007D784E"/>
    <w:rsid w:val="007E0340"/>
    <w:rsid w:val="007E330A"/>
    <w:rsid w:val="007E6104"/>
    <w:rsid w:val="007E7E2C"/>
    <w:rsid w:val="007F021F"/>
    <w:rsid w:val="007F1520"/>
    <w:rsid w:val="007F19E8"/>
    <w:rsid w:val="007F2C0A"/>
    <w:rsid w:val="007F3430"/>
    <w:rsid w:val="007F3A18"/>
    <w:rsid w:val="007F6EBB"/>
    <w:rsid w:val="007F721F"/>
    <w:rsid w:val="007F7C3A"/>
    <w:rsid w:val="00800666"/>
    <w:rsid w:val="008009CB"/>
    <w:rsid w:val="00802CBB"/>
    <w:rsid w:val="008033B0"/>
    <w:rsid w:val="008033E3"/>
    <w:rsid w:val="00805198"/>
    <w:rsid w:val="008063BA"/>
    <w:rsid w:val="00807BED"/>
    <w:rsid w:val="00813367"/>
    <w:rsid w:val="00815FFD"/>
    <w:rsid w:val="00820207"/>
    <w:rsid w:val="0082286A"/>
    <w:rsid w:val="00827A6D"/>
    <w:rsid w:val="00832620"/>
    <w:rsid w:val="00833C07"/>
    <w:rsid w:val="0083486F"/>
    <w:rsid w:val="0083528B"/>
    <w:rsid w:val="0084102D"/>
    <w:rsid w:val="00842491"/>
    <w:rsid w:val="0084252A"/>
    <w:rsid w:val="008428CE"/>
    <w:rsid w:val="0084424B"/>
    <w:rsid w:val="00846A22"/>
    <w:rsid w:val="0085153F"/>
    <w:rsid w:val="00851FFE"/>
    <w:rsid w:val="00852CEA"/>
    <w:rsid w:val="00853148"/>
    <w:rsid w:val="008542BA"/>
    <w:rsid w:val="00855315"/>
    <w:rsid w:val="008607F5"/>
    <w:rsid w:val="00861310"/>
    <w:rsid w:val="0086191E"/>
    <w:rsid w:val="00865ADE"/>
    <w:rsid w:val="00866214"/>
    <w:rsid w:val="0087056A"/>
    <w:rsid w:val="00870B1C"/>
    <w:rsid w:val="00872A2D"/>
    <w:rsid w:val="00873029"/>
    <w:rsid w:val="00876615"/>
    <w:rsid w:val="00876BB3"/>
    <w:rsid w:val="00876C53"/>
    <w:rsid w:val="00876F20"/>
    <w:rsid w:val="008774C3"/>
    <w:rsid w:val="00880592"/>
    <w:rsid w:val="00880A19"/>
    <w:rsid w:val="008842B2"/>
    <w:rsid w:val="00885E84"/>
    <w:rsid w:val="008904D1"/>
    <w:rsid w:val="00891152"/>
    <w:rsid w:val="0089146E"/>
    <w:rsid w:val="00896184"/>
    <w:rsid w:val="008976FB"/>
    <w:rsid w:val="008A09E6"/>
    <w:rsid w:val="008A1750"/>
    <w:rsid w:val="008A51FA"/>
    <w:rsid w:val="008A5330"/>
    <w:rsid w:val="008A60FE"/>
    <w:rsid w:val="008B036A"/>
    <w:rsid w:val="008B06D6"/>
    <w:rsid w:val="008B266E"/>
    <w:rsid w:val="008B3CF9"/>
    <w:rsid w:val="008B5783"/>
    <w:rsid w:val="008B6654"/>
    <w:rsid w:val="008B7A78"/>
    <w:rsid w:val="008C012F"/>
    <w:rsid w:val="008C0A87"/>
    <w:rsid w:val="008C2D33"/>
    <w:rsid w:val="008C6AE4"/>
    <w:rsid w:val="008C6DFC"/>
    <w:rsid w:val="008C720D"/>
    <w:rsid w:val="008D0C11"/>
    <w:rsid w:val="008D2179"/>
    <w:rsid w:val="008D31DF"/>
    <w:rsid w:val="008D3BD5"/>
    <w:rsid w:val="008D3DFD"/>
    <w:rsid w:val="008D4819"/>
    <w:rsid w:val="008D4AA1"/>
    <w:rsid w:val="008D4B24"/>
    <w:rsid w:val="008E41F1"/>
    <w:rsid w:val="008E4AAA"/>
    <w:rsid w:val="008E4B10"/>
    <w:rsid w:val="008E5DB4"/>
    <w:rsid w:val="008E5F93"/>
    <w:rsid w:val="008E6555"/>
    <w:rsid w:val="008E7817"/>
    <w:rsid w:val="008E7DCE"/>
    <w:rsid w:val="008F3316"/>
    <w:rsid w:val="008F5255"/>
    <w:rsid w:val="008F7C9D"/>
    <w:rsid w:val="00900CD9"/>
    <w:rsid w:val="00900DC5"/>
    <w:rsid w:val="00901158"/>
    <w:rsid w:val="00902178"/>
    <w:rsid w:val="00902FC9"/>
    <w:rsid w:val="009036C0"/>
    <w:rsid w:val="00905252"/>
    <w:rsid w:val="009057F2"/>
    <w:rsid w:val="009113CA"/>
    <w:rsid w:val="0091164F"/>
    <w:rsid w:val="00911C64"/>
    <w:rsid w:val="00914389"/>
    <w:rsid w:val="009143E0"/>
    <w:rsid w:val="00915ED4"/>
    <w:rsid w:val="0091629E"/>
    <w:rsid w:val="009178E6"/>
    <w:rsid w:val="00921C8D"/>
    <w:rsid w:val="0092214F"/>
    <w:rsid w:val="00922928"/>
    <w:rsid w:val="00922AC7"/>
    <w:rsid w:val="00922FDD"/>
    <w:rsid w:val="009246B6"/>
    <w:rsid w:val="00924F13"/>
    <w:rsid w:val="00925B36"/>
    <w:rsid w:val="009319CE"/>
    <w:rsid w:val="00932672"/>
    <w:rsid w:val="00932736"/>
    <w:rsid w:val="0093344C"/>
    <w:rsid w:val="00934EBD"/>
    <w:rsid w:val="0093593E"/>
    <w:rsid w:val="00935B63"/>
    <w:rsid w:val="00935EC8"/>
    <w:rsid w:val="00936BF5"/>
    <w:rsid w:val="00937707"/>
    <w:rsid w:val="00941715"/>
    <w:rsid w:val="009436DE"/>
    <w:rsid w:val="0094495C"/>
    <w:rsid w:val="00944D28"/>
    <w:rsid w:val="00951538"/>
    <w:rsid w:val="00952398"/>
    <w:rsid w:val="009551DB"/>
    <w:rsid w:val="00961835"/>
    <w:rsid w:val="0096320B"/>
    <w:rsid w:val="00965086"/>
    <w:rsid w:val="00965310"/>
    <w:rsid w:val="009657ED"/>
    <w:rsid w:val="00974468"/>
    <w:rsid w:val="00980011"/>
    <w:rsid w:val="00980B9D"/>
    <w:rsid w:val="0098132D"/>
    <w:rsid w:val="009860F7"/>
    <w:rsid w:val="00986401"/>
    <w:rsid w:val="009867C8"/>
    <w:rsid w:val="00986EDE"/>
    <w:rsid w:val="00987EBC"/>
    <w:rsid w:val="009941CE"/>
    <w:rsid w:val="00996151"/>
    <w:rsid w:val="009A432D"/>
    <w:rsid w:val="009A49E7"/>
    <w:rsid w:val="009A6924"/>
    <w:rsid w:val="009B04C5"/>
    <w:rsid w:val="009B0BF6"/>
    <w:rsid w:val="009B1242"/>
    <w:rsid w:val="009B180A"/>
    <w:rsid w:val="009B243E"/>
    <w:rsid w:val="009B38C0"/>
    <w:rsid w:val="009B6AAF"/>
    <w:rsid w:val="009C1756"/>
    <w:rsid w:val="009C1C5F"/>
    <w:rsid w:val="009C2617"/>
    <w:rsid w:val="009C288D"/>
    <w:rsid w:val="009C7C80"/>
    <w:rsid w:val="009D266F"/>
    <w:rsid w:val="009D2A12"/>
    <w:rsid w:val="009D458E"/>
    <w:rsid w:val="009D49DD"/>
    <w:rsid w:val="009D5139"/>
    <w:rsid w:val="009D701B"/>
    <w:rsid w:val="009D7C23"/>
    <w:rsid w:val="009E39D9"/>
    <w:rsid w:val="009E5D09"/>
    <w:rsid w:val="009E63B3"/>
    <w:rsid w:val="009F32C0"/>
    <w:rsid w:val="009F388D"/>
    <w:rsid w:val="009F5293"/>
    <w:rsid w:val="009F5B6B"/>
    <w:rsid w:val="009F73C6"/>
    <w:rsid w:val="009F7D2B"/>
    <w:rsid w:val="00A00009"/>
    <w:rsid w:val="00A00201"/>
    <w:rsid w:val="00A01221"/>
    <w:rsid w:val="00A02C54"/>
    <w:rsid w:val="00A03B72"/>
    <w:rsid w:val="00A03FC9"/>
    <w:rsid w:val="00A040D6"/>
    <w:rsid w:val="00A04442"/>
    <w:rsid w:val="00A07A04"/>
    <w:rsid w:val="00A07B39"/>
    <w:rsid w:val="00A07FF8"/>
    <w:rsid w:val="00A116ED"/>
    <w:rsid w:val="00A154B1"/>
    <w:rsid w:val="00A156F5"/>
    <w:rsid w:val="00A1638E"/>
    <w:rsid w:val="00A17662"/>
    <w:rsid w:val="00A216FF"/>
    <w:rsid w:val="00A23318"/>
    <w:rsid w:val="00A25B49"/>
    <w:rsid w:val="00A275B7"/>
    <w:rsid w:val="00A33A75"/>
    <w:rsid w:val="00A33F3F"/>
    <w:rsid w:val="00A34772"/>
    <w:rsid w:val="00A352BC"/>
    <w:rsid w:val="00A35ACF"/>
    <w:rsid w:val="00A35D42"/>
    <w:rsid w:val="00A36C76"/>
    <w:rsid w:val="00A37DA6"/>
    <w:rsid w:val="00A4163F"/>
    <w:rsid w:val="00A41BCA"/>
    <w:rsid w:val="00A43084"/>
    <w:rsid w:val="00A4358B"/>
    <w:rsid w:val="00A4393C"/>
    <w:rsid w:val="00A43FF8"/>
    <w:rsid w:val="00A448E0"/>
    <w:rsid w:val="00A45630"/>
    <w:rsid w:val="00A505C7"/>
    <w:rsid w:val="00A51BD2"/>
    <w:rsid w:val="00A52FF2"/>
    <w:rsid w:val="00A55606"/>
    <w:rsid w:val="00A55E24"/>
    <w:rsid w:val="00A608E7"/>
    <w:rsid w:val="00A60FED"/>
    <w:rsid w:val="00A6118B"/>
    <w:rsid w:val="00A6322F"/>
    <w:rsid w:val="00A71004"/>
    <w:rsid w:val="00A71A71"/>
    <w:rsid w:val="00A739F1"/>
    <w:rsid w:val="00A80587"/>
    <w:rsid w:val="00A8796C"/>
    <w:rsid w:val="00A9133A"/>
    <w:rsid w:val="00A920A6"/>
    <w:rsid w:val="00A9244D"/>
    <w:rsid w:val="00A92E3E"/>
    <w:rsid w:val="00A92FE5"/>
    <w:rsid w:val="00A93BBC"/>
    <w:rsid w:val="00A941DA"/>
    <w:rsid w:val="00A942FF"/>
    <w:rsid w:val="00A94C5C"/>
    <w:rsid w:val="00A959CB"/>
    <w:rsid w:val="00A959FF"/>
    <w:rsid w:val="00A961BD"/>
    <w:rsid w:val="00A976D5"/>
    <w:rsid w:val="00AA2855"/>
    <w:rsid w:val="00AA369F"/>
    <w:rsid w:val="00AA3A77"/>
    <w:rsid w:val="00AA3A95"/>
    <w:rsid w:val="00AA4714"/>
    <w:rsid w:val="00AA598F"/>
    <w:rsid w:val="00AA76A5"/>
    <w:rsid w:val="00AA7DBF"/>
    <w:rsid w:val="00AB1642"/>
    <w:rsid w:val="00AB41DB"/>
    <w:rsid w:val="00AB574C"/>
    <w:rsid w:val="00AB582B"/>
    <w:rsid w:val="00AB5EC5"/>
    <w:rsid w:val="00AC0040"/>
    <w:rsid w:val="00AC0312"/>
    <w:rsid w:val="00AC0AB4"/>
    <w:rsid w:val="00AC1609"/>
    <w:rsid w:val="00AC28DB"/>
    <w:rsid w:val="00AC3003"/>
    <w:rsid w:val="00AC67EB"/>
    <w:rsid w:val="00AC7B7F"/>
    <w:rsid w:val="00AC7EC4"/>
    <w:rsid w:val="00AD0674"/>
    <w:rsid w:val="00AD24FF"/>
    <w:rsid w:val="00AD6B13"/>
    <w:rsid w:val="00AE1BAA"/>
    <w:rsid w:val="00AE32E5"/>
    <w:rsid w:val="00AE34AE"/>
    <w:rsid w:val="00AE3BE8"/>
    <w:rsid w:val="00AE3C2F"/>
    <w:rsid w:val="00AE3D4B"/>
    <w:rsid w:val="00AE3EEF"/>
    <w:rsid w:val="00AE4531"/>
    <w:rsid w:val="00AE6B28"/>
    <w:rsid w:val="00AF0BE2"/>
    <w:rsid w:val="00AF1BD0"/>
    <w:rsid w:val="00AF358E"/>
    <w:rsid w:val="00B005AE"/>
    <w:rsid w:val="00B00CB3"/>
    <w:rsid w:val="00B03385"/>
    <w:rsid w:val="00B0407F"/>
    <w:rsid w:val="00B04864"/>
    <w:rsid w:val="00B04DB0"/>
    <w:rsid w:val="00B065B6"/>
    <w:rsid w:val="00B10695"/>
    <w:rsid w:val="00B1233C"/>
    <w:rsid w:val="00B13E88"/>
    <w:rsid w:val="00B14DAB"/>
    <w:rsid w:val="00B209F5"/>
    <w:rsid w:val="00B22053"/>
    <w:rsid w:val="00B22309"/>
    <w:rsid w:val="00B26146"/>
    <w:rsid w:val="00B26F91"/>
    <w:rsid w:val="00B27110"/>
    <w:rsid w:val="00B2795B"/>
    <w:rsid w:val="00B27E35"/>
    <w:rsid w:val="00B30B7F"/>
    <w:rsid w:val="00B33282"/>
    <w:rsid w:val="00B33D3F"/>
    <w:rsid w:val="00B368A1"/>
    <w:rsid w:val="00B40747"/>
    <w:rsid w:val="00B40EC4"/>
    <w:rsid w:val="00B41796"/>
    <w:rsid w:val="00B42975"/>
    <w:rsid w:val="00B44FE2"/>
    <w:rsid w:val="00B46521"/>
    <w:rsid w:val="00B47A71"/>
    <w:rsid w:val="00B532C5"/>
    <w:rsid w:val="00B55791"/>
    <w:rsid w:val="00B61745"/>
    <w:rsid w:val="00B633A9"/>
    <w:rsid w:val="00B64144"/>
    <w:rsid w:val="00B6546C"/>
    <w:rsid w:val="00B65C4C"/>
    <w:rsid w:val="00B66A04"/>
    <w:rsid w:val="00B66EBD"/>
    <w:rsid w:val="00B670A7"/>
    <w:rsid w:val="00B671CE"/>
    <w:rsid w:val="00B67240"/>
    <w:rsid w:val="00B71331"/>
    <w:rsid w:val="00B71EBF"/>
    <w:rsid w:val="00B73A79"/>
    <w:rsid w:val="00B75883"/>
    <w:rsid w:val="00B7601C"/>
    <w:rsid w:val="00B76AAD"/>
    <w:rsid w:val="00B774FC"/>
    <w:rsid w:val="00B775F1"/>
    <w:rsid w:val="00B779DF"/>
    <w:rsid w:val="00B84F6E"/>
    <w:rsid w:val="00B86A05"/>
    <w:rsid w:val="00B92BAC"/>
    <w:rsid w:val="00B93767"/>
    <w:rsid w:val="00B9394E"/>
    <w:rsid w:val="00B93997"/>
    <w:rsid w:val="00B94BB7"/>
    <w:rsid w:val="00B96192"/>
    <w:rsid w:val="00B967FF"/>
    <w:rsid w:val="00BA0D7E"/>
    <w:rsid w:val="00BA2722"/>
    <w:rsid w:val="00BA34BF"/>
    <w:rsid w:val="00BA415C"/>
    <w:rsid w:val="00BA4487"/>
    <w:rsid w:val="00BA5E38"/>
    <w:rsid w:val="00BA60BC"/>
    <w:rsid w:val="00BA61ED"/>
    <w:rsid w:val="00BA6479"/>
    <w:rsid w:val="00BA7CC4"/>
    <w:rsid w:val="00BA7E1D"/>
    <w:rsid w:val="00BB020E"/>
    <w:rsid w:val="00BB30DE"/>
    <w:rsid w:val="00BB35BC"/>
    <w:rsid w:val="00BB3887"/>
    <w:rsid w:val="00BB50A1"/>
    <w:rsid w:val="00BB6250"/>
    <w:rsid w:val="00BC165A"/>
    <w:rsid w:val="00BC24E1"/>
    <w:rsid w:val="00BC2BA4"/>
    <w:rsid w:val="00BC334B"/>
    <w:rsid w:val="00BC441B"/>
    <w:rsid w:val="00BC4FC3"/>
    <w:rsid w:val="00BC6B29"/>
    <w:rsid w:val="00BC7B9A"/>
    <w:rsid w:val="00BD0CEA"/>
    <w:rsid w:val="00BD1B3B"/>
    <w:rsid w:val="00BD1B73"/>
    <w:rsid w:val="00BD281F"/>
    <w:rsid w:val="00BD3A42"/>
    <w:rsid w:val="00BD5277"/>
    <w:rsid w:val="00BD6082"/>
    <w:rsid w:val="00BD7A25"/>
    <w:rsid w:val="00BE02E0"/>
    <w:rsid w:val="00BE030C"/>
    <w:rsid w:val="00BE0754"/>
    <w:rsid w:val="00BE2F29"/>
    <w:rsid w:val="00BE3284"/>
    <w:rsid w:val="00BE3A8A"/>
    <w:rsid w:val="00BE4677"/>
    <w:rsid w:val="00BE74EB"/>
    <w:rsid w:val="00BE7C93"/>
    <w:rsid w:val="00BF0C1D"/>
    <w:rsid w:val="00BF2ACF"/>
    <w:rsid w:val="00BF4FBB"/>
    <w:rsid w:val="00BF695B"/>
    <w:rsid w:val="00BF6C37"/>
    <w:rsid w:val="00C02B1F"/>
    <w:rsid w:val="00C02DD5"/>
    <w:rsid w:val="00C103F9"/>
    <w:rsid w:val="00C14E1F"/>
    <w:rsid w:val="00C14F6A"/>
    <w:rsid w:val="00C159DA"/>
    <w:rsid w:val="00C16648"/>
    <w:rsid w:val="00C16A03"/>
    <w:rsid w:val="00C16E03"/>
    <w:rsid w:val="00C17EF1"/>
    <w:rsid w:val="00C206E0"/>
    <w:rsid w:val="00C20E87"/>
    <w:rsid w:val="00C229D3"/>
    <w:rsid w:val="00C23D36"/>
    <w:rsid w:val="00C24322"/>
    <w:rsid w:val="00C244EA"/>
    <w:rsid w:val="00C25CD7"/>
    <w:rsid w:val="00C32F28"/>
    <w:rsid w:val="00C35A8F"/>
    <w:rsid w:val="00C360DF"/>
    <w:rsid w:val="00C37D74"/>
    <w:rsid w:val="00C410A8"/>
    <w:rsid w:val="00C411FD"/>
    <w:rsid w:val="00C426D4"/>
    <w:rsid w:val="00C44A8B"/>
    <w:rsid w:val="00C477D3"/>
    <w:rsid w:val="00C4799C"/>
    <w:rsid w:val="00C47E6A"/>
    <w:rsid w:val="00C50F08"/>
    <w:rsid w:val="00C53F55"/>
    <w:rsid w:val="00C57264"/>
    <w:rsid w:val="00C57821"/>
    <w:rsid w:val="00C633D4"/>
    <w:rsid w:val="00C65417"/>
    <w:rsid w:val="00C664C7"/>
    <w:rsid w:val="00C70FCA"/>
    <w:rsid w:val="00C7113B"/>
    <w:rsid w:val="00C719EA"/>
    <w:rsid w:val="00C73B61"/>
    <w:rsid w:val="00C80ADA"/>
    <w:rsid w:val="00C80D5F"/>
    <w:rsid w:val="00C816A5"/>
    <w:rsid w:val="00C829A6"/>
    <w:rsid w:val="00C83484"/>
    <w:rsid w:val="00C851CE"/>
    <w:rsid w:val="00C86085"/>
    <w:rsid w:val="00C86867"/>
    <w:rsid w:val="00C86CC2"/>
    <w:rsid w:val="00C86D96"/>
    <w:rsid w:val="00C8711D"/>
    <w:rsid w:val="00C964E6"/>
    <w:rsid w:val="00C96D5F"/>
    <w:rsid w:val="00CA249D"/>
    <w:rsid w:val="00CA5F96"/>
    <w:rsid w:val="00CA7521"/>
    <w:rsid w:val="00CB09C0"/>
    <w:rsid w:val="00CB0EEB"/>
    <w:rsid w:val="00CB1DAC"/>
    <w:rsid w:val="00CB3B77"/>
    <w:rsid w:val="00CB5ECC"/>
    <w:rsid w:val="00CB6DF3"/>
    <w:rsid w:val="00CC0172"/>
    <w:rsid w:val="00CC5666"/>
    <w:rsid w:val="00CD1C8D"/>
    <w:rsid w:val="00CD1F6A"/>
    <w:rsid w:val="00CD3193"/>
    <w:rsid w:val="00CD45AA"/>
    <w:rsid w:val="00CD4CA8"/>
    <w:rsid w:val="00CE0443"/>
    <w:rsid w:val="00CE06EC"/>
    <w:rsid w:val="00CE44FB"/>
    <w:rsid w:val="00CE467F"/>
    <w:rsid w:val="00CE471B"/>
    <w:rsid w:val="00CE5194"/>
    <w:rsid w:val="00CF2172"/>
    <w:rsid w:val="00CF3683"/>
    <w:rsid w:val="00CF6324"/>
    <w:rsid w:val="00D002C3"/>
    <w:rsid w:val="00D0252A"/>
    <w:rsid w:val="00D04004"/>
    <w:rsid w:val="00D0429D"/>
    <w:rsid w:val="00D05411"/>
    <w:rsid w:val="00D063C8"/>
    <w:rsid w:val="00D067DB"/>
    <w:rsid w:val="00D06889"/>
    <w:rsid w:val="00D0746A"/>
    <w:rsid w:val="00D10B77"/>
    <w:rsid w:val="00D130A0"/>
    <w:rsid w:val="00D155B5"/>
    <w:rsid w:val="00D1641B"/>
    <w:rsid w:val="00D202E5"/>
    <w:rsid w:val="00D228E5"/>
    <w:rsid w:val="00D24B55"/>
    <w:rsid w:val="00D26346"/>
    <w:rsid w:val="00D26400"/>
    <w:rsid w:val="00D30214"/>
    <w:rsid w:val="00D30B78"/>
    <w:rsid w:val="00D313EE"/>
    <w:rsid w:val="00D3185F"/>
    <w:rsid w:val="00D31B50"/>
    <w:rsid w:val="00D33489"/>
    <w:rsid w:val="00D33C1E"/>
    <w:rsid w:val="00D41236"/>
    <w:rsid w:val="00D47F7D"/>
    <w:rsid w:val="00D50BFD"/>
    <w:rsid w:val="00D520D0"/>
    <w:rsid w:val="00D5240D"/>
    <w:rsid w:val="00D53E14"/>
    <w:rsid w:val="00D5466F"/>
    <w:rsid w:val="00D57962"/>
    <w:rsid w:val="00D57CE3"/>
    <w:rsid w:val="00D6079D"/>
    <w:rsid w:val="00D66EEC"/>
    <w:rsid w:val="00D720A8"/>
    <w:rsid w:val="00D73518"/>
    <w:rsid w:val="00D743D7"/>
    <w:rsid w:val="00D74B47"/>
    <w:rsid w:val="00D7593F"/>
    <w:rsid w:val="00D76A13"/>
    <w:rsid w:val="00D76B10"/>
    <w:rsid w:val="00D80440"/>
    <w:rsid w:val="00D806D1"/>
    <w:rsid w:val="00D81B01"/>
    <w:rsid w:val="00D81F45"/>
    <w:rsid w:val="00D82701"/>
    <w:rsid w:val="00D84D29"/>
    <w:rsid w:val="00D85A8A"/>
    <w:rsid w:val="00D85BC8"/>
    <w:rsid w:val="00D860BC"/>
    <w:rsid w:val="00D86FB9"/>
    <w:rsid w:val="00D97FD4"/>
    <w:rsid w:val="00DA0447"/>
    <w:rsid w:val="00DA16AE"/>
    <w:rsid w:val="00DA261C"/>
    <w:rsid w:val="00DA27EB"/>
    <w:rsid w:val="00DA3FEB"/>
    <w:rsid w:val="00DA5B84"/>
    <w:rsid w:val="00DA7B9E"/>
    <w:rsid w:val="00DB3216"/>
    <w:rsid w:val="00DB3BA0"/>
    <w:rsid w:val="00DC1F2A"/>
    <w:rsid w:val="00DC35B4"/>
    <w:rsid w:val="00DC4240"/>
    <w:rsid w:val="00DC5DC7"/>
    <w:rsid w:val="00DC6DA3"/>
    <w:rsid w:val="00DD13CF"/>
    <w:rsid w:val="00DD263C"/>
    <w:rsid w:val="00DD2D9C"/>
    <w:rsid w:val="00DD4EE0"/>
    <w:rsid w:val="00DD58D5"/>
    <w:rsid w:val="00DD7239"/>
    <w:rsid w:val="00DE0428"/>
    <w:rsid w:val="00DE08CC"/>
    <w:rsid w:val="00DE0D95"/>
    <w:rsid w:val="00DE16A9"/>
    <w:rsid w:val="00DE1EE2"/>
    <w:rsid w:val="00DE1FC7"/>
    <w:rsid w:val="00DE6EDB"/>
    <w:rsid w:val="00DF2781"/>
    <w:rsid w:val="00DF2BAB"/>
    <w:rsid w:val="00DF43F5"/>
    <w:rsid w:val="00DF6EA1"/>
    <w:rsid w:val="00DF71EC"/>
    <w:rsid w:val="00E024EA"/>
    <w:rsid w:val="00E02567"/>
    <w:rsid w:val="00E03255"/>
    <w:rsid w:val="00E0460D"/>
    <w:rsid w:val="00E064F2"/>
    <w:rsid w:val="00E1076B"/>
    <w:rsid w:val="00E108E0"/>
    <w:rsid w:val="00E10DD8"/>
    <w:rsid w:val="00E11E18"/>
    <w:rsid w:val="00E11EF8"/>
    <w:rsid w:val="00E124C5"/>
    <w:rsid w:val="00E13833"/>
    <w:rsid w:val="00E15588"/>
    <w:rsid w:val="00E1756A"/>
    <w:rsid w:val="00E17B3D"/>
    <w:rsid w:val="00E17B57"/>
    <w:rsid w:val="00E206E4"/>
    <w:rsid w:val="00E21860"/>
    <w:rsid w:val="00E21AD6"/>
    <w:rsid w:val="00E31906"/>
    <w:rsid w:val="00E31B9B"/>
    <w:rsid w:val="00E32C47"/>
    <w:rsid w:val="00E32CB4"/>
    <w:rsid w:val="00E337EC"/>
    <w:rsid w:val="00E4600E"/>
    <w:rsid w:val="00E47476"/>
    <w:rsid w:val="00E47BC1"/>
    <w:rsid w:val="00E5144D"/>
    <w:rsid w:val="00E514F7"/>
    <w:rsid w:val="00E51A10"/>
    <w:rsid w:val="00E527F1"/>
    <w:rsid w:val="00E57F17"/>
    <w:rsid w:val="00E60785"/>
    <w:rsid w:val="00E60C69"/>
    <w:rsid w:val="00E61D5A"/>
    <w:rsid w:val="00E636DE"/>
    <w:rsid w:val="00E64128"/>
    <w:rsid w:val="00E64BFB"/>
    <w:rsid w:val="00E6552A"/>
    <w:rsid w:val="00E67198"/>
    <w:rsid w:val="00E679D5"/>
    <w:rsid w:val="00E67AA8"/>
    <w:rsid w:val="00E72230"/>
    <w:rsid w:val="00E728D0"/>
    <w:rsid w:val="00E731A3"/>
    <w:rsid w:val="00E748B0"/>
    <w:rsid w:val="00E75A80"/>
    <w:rsid w:val="00E75E04"/>
    <w:rsid w:val="00E80144"/>
    <w:rsid w:val="00E80401"/>
    <w:rsid w:val="00E80FC9"/>
    <w:rsid w:val="00E81636"/>
    <w:rsid w:val="00E8173B"/>
    <w:rsid w:val="00E8299B"/>
    <w:rsid w:val="00E845F5"/>
    <w:rsid w:val="00E86394"/>
    <w:rsid w:val="00E9073D"/>
    <w:rsid w:val="00E90952"/>
    <w:rsid w:val="00E90A4B"/>
    <w:rsid w:val="00E923BB"/>
    <w:rsid w:val="00E95412"/>
    <w:rsid w:val="00E976C3"/>
    <w:rsid w:val="00EA0533"/>
    <w:rsid w:val="00EA35FB"/>
    <w:rsid w:val="00EA3EF6"/>
    <w:rsid w:val="00EA5DF9"/>
    <w:rsid w:val="00EA7F47"/>
    <w:rsid w:val="00EB16C9"/>
    <w:rsid w:val="00EB1ACE"/>
    <w:rsid w:val="00EB1C3E"/>
    <w:rsid w:val="00EB2746"/>
    <w:rsid w:val="00EB3419"/>
    <w:rsid w:val="00EB352E"/>
    <w:rsid w:val="00EB5B26"/>
    <w:rsid w:val="00EB6247"/>
    <w:rsid w:val="00EB76BC"/>
    <w:rsid w:val="00EC0797"/>
    <w:rsid w:val="00EC279B"/>
    <w:rsid w:val="00EC3FA6"/>
    <w:rsid w:val="00ED0955"/>
    <w:rsid w:val="00ED1D1E"/>
    <w:rsid w:val="00ED2815"/>
    <w:rsid w:val="00ED33C2"/>
    <w:rsid w:val="00ED3EEC"/>
    <w:rsid w:val="00ED45E5"/>
    <w:rsid w:val="00ED5173"/>
    <w:rsid w:val="00ED596B"/>
    <w:rsid w:val="00ED5B63"/>
    <w:rsid w:val="00ED6E4A"/>
    <w:rsid w:val="00EE0413"/>
    <w:rsid w:val="00EE1FC7"/>
    <w:rsid w:val="00EE2660"/>
    <w:rsid w:val="00EE3ABC"/>
    <w:rsid w:val="00EE4926"/>
    <w:rsid w:val="00EE5FA8"/>
    <w:rsid w:val="00EE636B"/>
    <w:rsid w:val="00EE6A68"/>
    <w:rsid w:val="00EF0713"/>
    <w:rsid w:val="00EF2736"/>
    <w:rsid w:val="00EF3A88"/>
    <w:rsid w:val="00EF4CCB"/>
    <w:rsid w:val="00EF6A40"/>
    <w:rsid w:val="00EF7AE3"/>
    <w:rsid w:val="00EF7C24"/>
    <w:rsid w:val="00F018EB"/>
    <w:rsid w:val="00F01A72"/>
    <w:rsid w:val="00F01FC6"/>
    <w:rsid w:val="00F03F90"/>
    <w:rsid w:val="00F160EC"/>
    <w:rsid w:val="00F170FF"/>
    <w:rsid w:val="00F20488"/>
    <w:rsid w:val="00F249D9"/>
    <w:rsid w:val="00F250AC"/>
    <w:rsid w:val="00F2575E"/>
    <w:rsid w:val="00F25AF8"/>
    <w:rsid w:val="00F276CD"/>
    <w:rsid w:val="00F30466"/>
    <w:rsid w:val="00F33384"/>
    <w:rsid w:val="00F345F5"/>
    <w:rsid w:val="00F3567F"/>
    <w:rsid w:val="00F42295"/>
    <w:rsid w:val="00F422E4"/>
    <w:rsid w:val="00F4393A"/>
    <w:rsid w:val="00F43994"/>
    <w:rsid w:val="00F44B6E"/>
    <w:rsid w:val="00F47708"/>
    <w:rsid w:val="00F50244"/>
    <w:rsid w:val="00F50F2A"/>
    <w:rsid w:val="00F5130C"/>
    <w:rsid w:val="00F5141E"/>
    <w:rsid w:val="00F521F8"/>
    <w:rsid w:val="00F53BD0"/>
    <w:rsid w:val="00F55394"/>
    <w:rsid w:val="00F561EA"/>
    <w:rsid w:val="00F56D18"/>
    <w:rsid w:val="00F5767C"/>
    <w:rsid w:val="00F57D7B"/>
    <w:rsid w:val="00F60C4E"/>
    <w:rsid w:val="00F60F5E"/>
    <w:rsid w:val="00F613A0"/>
    <w:rsid w:val="00F63DC3"/>
    <w:rsid w:val="00F66BA1"/>
    <w:rsid w:val="00F6712C"/>
    <w:rsid w:val="00F742FF"/>
    <w:rsid w:val="00F75110"/>
    <w:rsid w:val="00F75608"/>
    <w:rsid w:val="00F758CB"/>
    <w:rsid w:val="00F75B83"/>
    <w:rsid w:val="00F8136C"/>
    <w:rsid w:val="00F85A09"/>
    <w:rsid w:val="00F85BB2"/>
    <w:rsid w:val="00F85F3F"/>
    <w:rsid w:val="00F913C2"/>
    <w:rsid w:val="00F9276B"/>
    <w:rsid w:val="00F92861"/>
    <w:rsid w:val="00F9399E"/>
    <w:rsid w:val="00F95372"/>
    <w:rsid w:val="00F9589E"/>
    <w:rsid w:val="00FA0063"/>
    <w:rsid w:val="00FA2AB5"/>
    <w:rsid w:val="00FA2C5F"/>
    <w:rsid w:val="00FA44F6"/>
    <w:rsid w:val="00FA4BDE"/>
    <w:rsid w:val="00FA4C44"/>
    <w:rsid w:val="00FA4CEA"/>
    <w:rsid w:val="00FB1643"/>
    <w:rsid w:val="00FB379D"/>
    <w:rsid w:val="00FB40F2"/>
    <w:rsid w:val="00FB4301"/>
    <w:rsid w:val="00FB5F1E"/>
    <w:rsid w:val="00FB78A1"/>
    <w:rsid w:val="00FC00FD"/>
    <w:rsid w:val="00FC0F37"/>
    <w:rsid w:val="00FC102B"/>
    <w:rsid w:val="00FC2344"/>
    <w:rsid w:val="00FC4714"/>
    <w:rsid w:val="00FC56A8"/>
    <w:rsid w:val="00FD04A4"/>
    <w:rsid w:val="00FD1524"/>
    <w:rsid w:val="00FD2AA0"/>
    <w:rsid w:val="00FD3E7D"/>
    <w:rsid w:val="00FD4386"/>
    <w:rsid w:val="00FD4C33"/>
    <w:rsid w:val="00FD6629"/>
    <w:rsid w:val="00FD70A0"/>
    <w:rsid w:val="00FE10AA"/>
    <w:rsid w:val="00FE3664"/>
    <w:rsid w:val="00FE58F6"/>
    <w:rsid w:val="00FF093C"/>
    <w:rsid w:val="00FF1374"/>
    <w:rsid w:val="00FF3786"/>
    <w:rsid w:val="00FF48AC"/>
    <w:rsid w:val="00FF55CF"/>
    <w:rsid w:val="00FF6454"/>
    <w:rsid w:val="00FF6938"/>
    <w:rsid w:val="00FF69BD"/>
    <w:rsid w:val="00FF76E4"/>
    <w:rsid w:val="00FF7BA0"/>
    <w:rsid w:val="2AFA015F"/>
    <w:rsid w:val="4448939C"/>
    <w:rsid w:val="50EB3C2B"/>
    <w:rsid w:val="64A25423"/>
    <w:rsid w:val="70FEC009"/>
    <w:rsid w:val="741108C4"/>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B418660"/>
  <w15:docId w15:val="{5739D8CA-42B3-4FF3-AB00-8D485A2AA65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iPriority="0"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6341F"/>
  </w:style>
  <w:style w:type="paragraph" w:styleId="Heading1">
    <w:name w:val="heading 1"/>
    <w:basedOn w:val="Normal"/>
    <w:next w:val="Normal"/>
    <w:link w:val="Heading1Char"/>
    <w:qFormat/>
    <w:rsid w:val="00EE3ABC"/>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1"/>
    <w:qFormat/>
    <w:rsid w:val="00EE3ABC"/>
    <w:pPr>
      <w:keepNext/>
      <w:tabs>
        <w:tab w:val="left" w:pos="284"/>
      </w:tabs>
      <w:spacing w:before="480" w:after="120" w:line="320" w:lineRule="exact"/>
      <w:outlineLvl w:val="1"/>
    </w:pPr>
    <w:rPr>
      <w:rFonts w:ascii="Arial" w:eastAsia="Times New Roman" w:hAnsi="Arial" w:cs="Times New Roman"/>
      <w:b/>
      <w:sz w:val="24"/>
      <w:szCs w:val="20"/>
      <w:lang w:eastAsia="en-GB"/>
    </w:rPr>
  </w:style>
  <w:style w:type="paragraph" w:styleId="Heading3">
    <w:name w:val="heading 3"/>
    <w:basedOn w:val="Normal"/>
    <w:next w:val="Normal"/>
    <w:link w:val="Heading3Char"/>
    <w:qFormat/>
    <w:rsid w:val="000830DE"/>
    <w:pPr>
      <w:keepNext/>
      <w:tabs>
        <w:tab w:val="left" w:pos="284"/>
      </w:tabs>
      <w:spacing w:before="280" w:after="20" w:line="260" w:lineRule="exact"/>
      <w:outlineLvl w:val="2"/>
    </w:pPr>
    <w:rPr>
      <w:rFonts w:ascii="Arial" w:eastAsia="Times New Roman" w:hAnsi="Arial" w:cs="Times New Roman"/>
      <w:b/>
      <w:i/>
      <w:sz w:val="20"/>
      <w:szCs w:val="20"/>
      <w:lang w:eastAsia="en-GB"/>
    </w:rPr>
  </w:style>
  <w:style w:type="paragraph" w:styleId="Heading4">
    <w:name w:val="heading 4"/>
    <w:basedOn w:val="Normal"/>
    <w:next w:val="Normal"/>
    <w:link w:val="Heading4Char"/>
    <w:qFormat/>
    <w:rsid w:val="000830DE"/>
    <w:pPr>
      <w:keepNext/>
      <w:spacing w:before="80" w:after="0" w:line="260" w:lineRule="exact"/>
      <w:jc w:val="center"/>
      <w:outlineLvl w:val="3"/>
    </w:pPr>
    <w:rPr>
      <w:rFonts w:ascii="Arial" w:eastAsia="Times New Roman" w:hAnsi="Arial" w:cs="Times New Roman"/>
      <w:b/>
      <w:color w:val="FFFFFF"/>
      <w:sz w:val="20"/>
      <w:szCs w:val="20"/>
      <w:lang w:eastAsia="en-GB"/>
    </w:rPr>
  </w:style>
  <w:style w:type="paragraph" w:styleId="Heading5">
    <w:name w:val="heading 5"/>
    <w:basedOn w:val="Normal"/>
    <w:next w:val="Normal"/>
    <w:link w:val="Heading5Char"/>
    <w:qFormat/>
    <w:rsid w:val="000830DE"/>
    <w:pPr>
      <w:keepNext/>
      <w:spacing w:before="80" w:after="0" w:line="260" w:lineRule="exact"/>
      <w:outlineLvl w:val="4"/>
    </w:pPr>
    <w:rPr>
      <w:rFonts w:ascii="Arial" w:eastAsia="Times New Roman" w:hAnsi="Arial" w:cs="Times New Roman"/>
      <w:sz w:val="30"/>
      <w:szCs w:val="20"/>
      <w:lang w:eastAsia="en-GB"/>
    </w:rPr>
  </w:style>
  <w:style w:type="paragraph" w:styleId="Heading6">
    <w:name w:val="heading 6"/>
    <w:basedOn w:val="Normal"/>
    <w:next w:val="Normal"/>
    <w:link w:val="Heading6Char"/>
    <w:qFormat/>
    <w:rsid w:val="000830DE"/>
    <w:pPr>
      <w:keepNext/>
      <w:spacing w:before="180" w:after="0" w:line="240" w:lineRule="exact"/>
      <w:ind w:left="567" w:right="731"/>
      <w:outlineLvl w:val="5"/>
    </w:pPr>
    <w:rPr>
      <w:rFonts w:ascii="Arial" w:eastAsia="Times New Roman" w:hAnsi="Arial" w:cs="Times New Roman"/>
      <w:b/>
      <w:szCs w:val="20"/>
      <w:lang w:eastAsia="en-GB"/>
    </w:rPr>
  </w:style>
  <w:style w:type="paragraph" w:styleId="Heading9">
    <w:name w:val="heading 9"/>
    <w:aliases w:val="Info heading 1"/>
    <w:next w:val="Normal"/>
    <w:link w:val="Heading9Char"/>
    <w:qFormat/>
    <w:rsid w:val="000830DE"/>
    <w:pPr>
      <w:keepNext/>
      <w:spacing w:after="0" w:line="240" w:lineRule="auto"/>
      <w:ind w:left="2268"/>
      <w:outlineLvl w:val="8"/>
    </w:pPr>
    <w:rPr>
      <w:rFonts w:ascii="Courier" w:eastAsia="Times New Roman" w:hAnsi="Courier" w:cs="Times New Roman"/>
      <w:b/>
      <w:noProof/>
      <w:sz w:val="28"/>
      <w:szCs w:val="20"/>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uiPriority w:val="9"/>
    <w:semiHidden/>
    <w:rsid w:val="00EE3ABC"/>
    <w:rPr>
      <w:rFonts w:asciiTheme="majorHAnsi" w:eastAsiaTheme="majorEastAsia" w:hAnsiTheme="majorHAnsi" w:cstheme="majorBidi"/>
      <w:b/>
      <w:bCs/>
      <w:color w:val="4F81BD" w:themeColor="accent1"/>
      <w:sz w:val="26"/>
      <w:szCs w:val="26"/>
    </w:rPr>
  </w:style>
  <w:style w:type="paragraph" w:styleId="Header">
    <w:name w:val="header"/>
    <w:basedOn w:val="Normal"/>
    <w:link w:val="HeaderChar"/>
    <w:rsid w:val="00EE3ABC"/>
    <w:pPr>
      <w:tabs>
        <w:tab w:val="center" w:pos="4320"/>
        <w:tab w:val="right" w:pos="8640"/>
      </w:tabs>
      <w:spacing w:before="80" w:after="0" w:line="260" w:lineRule="exact"/>
    </w:pPr>
    <w:rPr>
      <w:rFonts w:ascii="Arial" w:eastAsia="Times New Roman" w:hAnsi="Arial" w:cs="Times New Roman"/>
      <w:sz w:val="20"/>
      <w:szCs w:val="20"/>
      <w:lang w:eastAsia="en-GB"/>
    </w:rPr>
  </w:style>
  <w:style w:type="character" w:customStyle="1" w:styleId="HeaderChar">
    <w:name w:val="Header Char"/>
    <w:basedOn w:val="DefaultParagraphFont"/>
    <w:link w:val="Header"/>
    <w:rsid w:val="00EE3ABC"/>
    <w:rPr>
      <w:rFonts w:ascii="Arial" w:eastAsia="Times New Roman" w:hAnsi="Arial" w:cs="Times New Roman"/>
      <w:sz w:val="20"/>
      <w:szCs w:val="20"/>
      <w:lang w:eastAsia="en-GB"/>
    </w:rPr>
  </w:style>
  <w:style w:type="paragraph" w:styleId="Footer">
    <w:name w:val="footer"/>
    <w:basedOn w:val="Normal"/>
    <w:link w:val="FooterChar"/>
    <w:rsid w:val="00EE3ABC"/>
    <w:pPr>
      <w:tabs>
        <w:tab w:val="center" w:pos="4320"/>
        <w:tab w:val="right" w:pos="8640"/>
      </w:tabs>
      <w:spacing w:before="80" w:after="0" w:line="260" w:lineRule="exact"/>
    </w:pPr>
    <w:rPr>
      <w:rFonts w:ascii="Arial" w:eastAsia="Times New Roman" w:hAnsi="Arial" w:cs="Times New Roman"/>
      <w:sz w:val="20"/>
      <w:szCs w:val="20"/>
      <w:lang w:eastAsia="en-GB"/>
    </w:rPr>
  </w:style>
  <w:style w:type="character" w:customStyle="1" w:styleId="FooterChar">
    <w:name w:val="Footer Char"/>
    <w:basedOn w:val="DefaultParagraphFont"/>
    <w:link w:val="Footer"/>
    <w:rsid w:val="00EE3ABC"/>
    <w:rPr>
      <w:rFonts w:ascii="Arial" w:eastAsia="Times New Roman" w:hAnsi="Arial" w:cs="Times New Roman"/>
      <w:sz w:val="20"/>
      <w:szCs w:val="20"/>
      <w:lang w:eastAsia="en-GB"/>
    </w:rPr>
  </w:style>
  <w:style w:type="character" w:styleId="PageNumber">
    <w:name w:val="page number"/>
    <w:basedOn w:val="DefaultParagraphFont"/>
    <w:rsid w:val="00EE3ABC"/>
  </w:style>
  <w:style w:type="character" w:customStyle="1" w:styleId="Definedterm">
    <w:name w:val="Defined term"/>
    <w:rsid w:val="00EE3ABC"/>
    <w:rPr>
      <w:i/>
    </w:rPr>
  </w:style>
  <w:style w:type="paragraph" w:customStyle="1" w:styleId="Normalbullet">
    <w:name w:val="Normal bullet"/>
    <w:basedOn w:val="Normal"/>
    <w:rsid w:val="00EE3ABC"/>
    <w:pPr>
      <w:spacing w:before="80" w:after="0" w:line="260" w:lineRule="exact"/>
      <w:ind w:left="227" w:hanging="227"/>
    </w:pPr>
    <w:rPr>
      <w:rFonts w:ascii="Arial" w:eastAsia="Times New Roman" w:hAnsi="Arial" w:cs="Times New Roman"/>
      <w:sz w:val="20"/>
      <w:szCs w:val="20"/>
      <w:lang w:eastAsia="en-GB"/>
    </w:rPr>
  </w:style>
  <w:style w:type="paragraph" w:customStyle="1" w:styleId="SectionheadingCharChar">
    <w:name w:val="Section heading Char Char"/>
    <w:link w:val="SectionheadingCharCharChar"/>
    <w:rsid w:val="00EE3ABC"/>
    <w:pPr>
      <w:spacing w:before="240" w:after="0" w:line="380" w:lineRule="exact"/>
    </w:pPr>
    <w:rPr>
      <w:rFonts w:ascii="Arial" w:eastAsia="Times New Roman" w:hAnsi="Arial" w:cs="Times New Roman"/>
      <w:b/>
      <w:noProof/>
      <w:sz w:val="30"/>
      <w:szCs w:val="20"/>
      <w:lang w:eastAsia="en-GB"/>
    </w:rPr>
  </w:style>
  <w:style w:type="paragraph" w:customStyle="1" w:styleId="Question">
    <w:name w:val="Question"/>
    <w:basedOn w:val="Heading1"/>
    <w:link w:val="QuestionChar1"/>
    <w:rsid w:val="00EE3ABC"/>
    <w:pPr>
      <w:keepNext w:val="0"/>
      <w:keepLines w:val="0"/>
      <w:tabs>
        <w:tab w:val="right" w:pos="-142"/>
        <w:tab w:val="left" w:pos="284"/>
      </w:tabs>
      <w:spacing w:before="180" w:after="40" w:line="220" w:lineRule="exact"/>
      <w:ind w:right="731" w:hanging="567"/>
    </w:pPr>
    <w:rPr>
      <w:rFonts w:ascii="Arial" w:eastAsia="Times New Roman" w:hAnsi="Arial" w:cs="Times New Roman"/>
      <w:b w:val="0"/>
      <w:bCs w:val="0"/>
      <w:color w:val="auto"/>
      <w:sz w:val="18"/>
      <w:szCs w:val="20"/>
      <w:lang w:eastAsia="en-GB"/>
    </w:rPr>
  </w:style>
  <w:style w:type="paragraph" w:customStyle="1" w:styleId="Answer">
    <w:name w:val="Answer"/>
    <w:basedOn w:val="Question"/>
    <w:rsid w:val="00EE3ABC"/>
    <w:pPr>
      <w:spacing w:before="20"/>
      <w:ind w:firstLine="0"/>
    </w:pPr>
  </w:style>
  <w:style w:type="paragraph" w:customStyle="1" w:styleId="Qsheading1">
    <w:name w:val="Qs heading 1"/>
    <w:basedOn w:val="Heading2"/>
    <w:rsid w:val="00EE3ABC"/>
    <w:pPr>
      <w:spacing w:after="20"/>
    </w:pPr>
    <w:rPr>
      <w:sz w:val="22"/>
    </w:rPr>
  </w:style>
  <w:style w:type="paragraph" w:customStyle="1" w:styleId="Questionnote">
    <w:name w:val="Question note"/>
    <w:basedOn w:val="Question"/>
    <w:link w:val="QuestionnoteChar1"/>
    <w:rsid w:val="00EE3ABC"/>
    <w:pPr>
      <w:tabs>
        <w:tab w:val="clear" w:pos="284"/>
      </w:tabs>
      <w:spacing w:before="0" w:line="240" w:lineRule="exact"/>
      <w:ind w:firstLine="0"/>
    </w:pPr>
  </w:style>
  <w:style w:type="paragraph" w:customStyle="1" w:styleId="Qsprompt">
    <w:name w:val="Qs prompt"/>
    <w:basedOn w:val="Question"/>
    <w:rsid w:val="00EE3ABC"/>
    <w:pPr>
      <w:tabs>
        <w:tab w:val="clear" w:pos="284"/>
        <w:tab w:val="left" w:pos="1418"/>
        <w:tab w:val="left" w:pos="2552"/>
      </w:tabs>
      <w:spacing w:before="0" w:after="0"/>
      <w:ind w:left="28" w:right="0" w:firstLine="0"/>
    </w:pPr>
  </w:style>
  <w:style w:type="paragraph" w:customStyle="1" w:styleId="Qsanswer">
    <w:name w:val="Qs answer"/>
    <w:basedOn w:val="Question"/>
    <w:link w:val="QsanswerChar"/>
    <w:rsid w:val="00EE3ABC"/>
    <w:pPr>
      <w:tabs>
        <w:tab w:val="clear" w:pos="284"/>
        <w:tab w:val="left" w:pos="1418"/>
        <w:tab w:val="left" w:pos="2552"/>
      </w:tabs>
      <w:spacing w:before="0"/>
      <w:ind w:left="28" w:firstLine="0"/>
    </w:pPr>
    <w:rPr>
      <w:color w:val="000080"/>
    </w:rPr>
  </w:style>
  <w:style w:type="paragraph" w:customStyle="1" w:styleId="Qsyesno">
    <w:name w:val="Qs yes/no"/>
    <w:basedOn w:val="Answer"/>
    <w:link w:val="QsyesnoChar1"/>
    <w:rsid w:val="00EE3ABC"/>
    <w:pPr>
      <w:tabs>
        <w:tab w:val="left" w:pos="851"/>
      </w:tabs>
      <w:spacing w:after="20"/>
    </w:pPr>
  </w:style>
  <w:style w:type="paragraph" w:customStyle="1" w:styleId="Qstablespacer">
    <w:name w:val="Qs table spacer"/>
    <w:basedOn w:val="Normal"/>
    <w:rsid w:val="00EE3ABC"/>
    <w:pPr>
      <w:spacing w:after="0" w:line="240" w:lineRule="auto"/>
    </w:pPr>
    <w:rPr>
      <w:rFonts w:ascii="Arial" w:eastAsia="Times New Roman" w:hAnsi="Arial" w:cs="Times New Roman"/>
      <w:sz w:val="4"/>
      <w:szCs w:val="20"/>
      <w:lang w:eastAsia="en-GB"/>
    </w:rPr>
  </w:style>
  <w:style w:type="paragraph" w:customStyle="1" w:styleId="Questionbullet">
    <w:name w:val="Question bullet"/>
    <w:basedOn w:val="Question"/>
    <w:rsid w:val="00EE3ABC"/>
    <w:pPr>
      <w:ind w:left="227" w:hanging="227"/>
    </w:pPr>
  </w:style>
  <w:style w:type="paragraph" w:customStyle="1" w:styleId="Text">
    <w:name w:val="Text"/>
    <w:basedOn w:val="Normal"/>
    <w:rsid w:val="00EE3ABC"/>
    <w:pPr>
      <w:tabs>
        <w:tab w:val="left" w:pos="284"/>
      </w:tabs>
      <w:spacing w:before="120" w:after="120" w:line="260" w:lineRule="exact"/>
    </w:pPr>
    <w:rPr>
      <w:rFonts w:ascii="Arial" w:eastAsia="Times New Roman" w:hAnsi="Arial" w:cs="Times New Roman"/>
      <w:szCs w:val="20"/>
      <w:lang w:eastAsia="en-GB"/>
    </w:rPr>
  </w:style>
  <w:style w:type="paragraph" w:customStyle="1" w:styleId="QuestionnoteCharCharChar">
    <w:name w:val="Question note Char Char Char"/>
    <w:basedOn w:val="Normal"/>
    <w:link w:val="QuestionnoteCharCharCharChar"/>
    <w:rsid w:val="00EE3ABC"/>
    <w:pPr>
      <w:tabs>
        <w:tab w:val="right" w:pos="-142"/>
      </w:tabs>
      <w:spacing w:after="40" w:line="240" w:lineRule="exact"/>
      <w:ind w:right="731"/>
      <w:outlineLvl w:val="0"/>
    </w:pPr>
    <w:rPr>
      <w:rFonts w:ascii="Arial" w:eastAsia="Times New Roman" w:hAnsi="Arial" w:cs="Times New Roman"/>
      <w:b/>
      <w:sz w:val="18"/>
      <w:szCs w:val="24"/>
      <w:lang w:eastAsia="en-GB"/>
    </w:rPr>
  </w:style>
  <w:style w:type="character" w:customStyle="1" w:styleId="QuestionnoteCharCharCharChar">
    <w:name w:val="Question note Char Char Char Char"/>
    <w:link w:val="QuestionnoteCharCharChar"/>
    <w:rsid w:val="00EE3ABC"/>
    <w:rPr>
      <w:rFonts w:ascii="Arial" w:eastAsia="Times New Roman" w:hAnsi="Arial" w:cs="Times New Roman"/>
      <w:b/>
      <w:sz w:val="18"/>
      <w:szCs w:val="24"/>
      <w:lang w:eastAsia="en-GB"/>
    </w:rPr>
  </w:style>
  <w:style w:type="character" w:customStyle="1" w:styleId="Heading2Char1">
    <w:name w:val="Heading 2 Char1"/>
    <w:link w:val="Heading2"/>
    <w:rsid w:val="00EE3ABC"/>
    <w:rPr>
      <w:rFonts w:ascii="Arial" w:eastAsia="Times New Roman" w:hAnsi="Arial" w:cs="Times New Roman"/>
      <w:b/>
      <w:sz w:val="24"/>
      <w:szCs w:val="20"/>
      <w:lang w:eastAsia="en-GB"/>
    </w:rPr>
  </w:style>
  <w:style w:type="character" w:customStyle="1" w:styleId="SectionheadingCharCharChar">
    <w:name w:val="Section heading Char Char Char"/>
    <w:link w:val="SectionheadingCharChar"/>
    <w:rsid w:val="00EE3ABC"/>
    <w:rPr>
      <w:rFonts w:ascii="Arial" w:eastAsia="Times New Roman" w:hAnsi="Arial" w:cs="Times New Roman"/>
      <w:b/>
      <w:noProof/>
      <w:sz w:val="30"/>
      <w:szCs w:val="20"/>
      <w:lang w:eastAsia="en-GB"/>
    </w:rPr>
  </w:style>
  <w:style w:type="paragraph" w:customStyle="1" w:styleId="QuestionnoteChar">
    <w:name w:val="Question note Char"/>
    <w:basedOn w:val="Question"/>
    <w:link w:val="QuestionnoteCharChar1"/>
    <w:rsid w:val="00EE3ABC"/>
    <w:pPr>
      <w:tabs>
        <w:tab w:val="clear" w:pos="284"/>
      </w:tabs>
      <w:spacing w:before="0" w:line="240" w:lineRule="exact"/>
      <w:ind w:firstLine="0"/>
    </w:pPr>
  </w:style>
  <w:style w:type="character" w:customStyle="1" w:styleId="QuestionnoteCharChar1">
    <w:name w:val="Question note Char Char1"/>
    <w:link w:val="QuestionnoteChar"/>
    <w:rsid w:val="00EE3ABC"/>
    <w:rPr>
      <w:rFonts w:ascii="Arial" w:eastAsia="Times New Roman" w:hAnsi="Arial" w:cs="Times New Roman"/>
      <w:sz w:val="18"/>
      <w:szCs w:val="20"/>
      <w:lang w:eastAsia="en-GB"/>
    </w:rPr>
  </w:style>
  <w:style w:type="paragraph" w:customStyle="1" w:styleId="QspromptChar">
    <w:name w:val="Qs prompt Char"/>
    <w:basedOn w:val="Question"/>
    <w:link w:val="QspromptCharChar"/>
    <w:rsid w:val="00EE3ABC"/>
    <w:pPr>
      <w:tabs>
        <w:tab w:val="clear" w:pos="284"/>
        <w:tab w:val="left" w:pos="1418"/>
        <w:tab w:val="left" w:pos="2552"/>
      </w:tabs>
      <w:spacing w:before="0" w:after="0"/>
      <w:ind w:left="28" w:right="0" w:firstLine="0"/>
    </w:pPr>
  </w:style>
  <w:style w:type="paragraph" w:customStyle="1" w:styleId="QsyesnoCharChar">
    <w:name w:val="Qs yes/no Char Char"/>
    <w:basedOn w:val="Answer"/>
    <w:link w:val="QsyesnoCharCharChar"/>
    <w:rsid w:val="00EE3ABC"/>
    <w:pPr>
      <w:tabs>
        <w:tab w:val="left" w:pos="851"/>
      </w:tabs>
      <w:spacing w:after="20"/>
    </w:pPr>
  </w:style>
  <w:style w:type="character" w:customStyle="1" w:styleId="QsyesnoCharCharChar">
    <w:name w:val="Qs yes/no Char Char Char"/>
    <w:link w:val="QsyesnoCharChar"/>
    <w:rsid w:val="00EE3ABC"/>
    <w:rPr>
      <w:rFonts w:ascii="Arial" w:eastAsia="Times New Roman" w:hAnsi="Arial" w:cs="Times New Roman"/>
      <w:sz w:val="18"/>
      <w:szCs w:val="20"/>
      <w:lang w:eastAsia="en-GB"/>
    </w:rPr>
  </w:style>
  <w:style w:type="character" w:customStyle="1" w:styleId="QspromptCharChar">
    <w:name w:val="Qs prompt Char Char"/>
    <w:link w:val="QspromptChar"/>
    <w:rsid w:val="00EE3ABC"/>
    <w:rPr>
      <w:rFonts w:ascii="Arial" w:eastAsia="Times New Roman" w:hAnsi="Arial" w:cs="Times New Roman"/>
      <w:sz w:val="18"/>
      <w:szCs w:val="20"/>
      <w:lang w:eastAsia="en-GB"/>
    </w:rPr>
  </w:style>
  <w:style w:type="paragraph" w:customStyle="1" w:styleId="Questiontext">
    <w:name w:val="Question text"/>
    <w:basedOn w:val="Normal"/>
    <w:rsid w:val="00EE3ABC"/>
    <w:pPr>
      <w:spacing w:before="60" w:after="60" w:line="240" w:lineRule="auto"/>
    </w:pPr>
    <w:rPr>
      <w:rFonts w:ascii="Arial" w:eastAsia="Times New Roman" w:hAnsi="Arial" w:cs="Times New Roman"/>
      <w:color w:val="000000"/>
      <w:sz w:val="18"/>
      <w:szCs w:val="20"/>
    </w:rPr>
  </w:style>
  <w:style w:type="paragraph" w:customStyle="1" w:styleId="QuestionCharChar">
    <w:name w:val="Question Char Char"/>
    <w:basedOn w:val="Heading1"/>
    <w:link w:val="QuestionCharCharChar"/>
    <w:rsid w:val="00EE3ABC"/>
    <w:pPr>
      <w:keepNext w:val="0"/>
      <w:keepLines w:val="0"/>
      <w:tabs>
        <w:tab w:val="right" w:pos="-142"/>
        <w:tab w:val="left" w:pos="284"/>
      </w:tabs>
      <w:spacing w:before="180" w:after="40" w:line="220" w:lineRule="exact"/>
      <w:ind w:right="731" w:hanging="567"/>
    </w:pPr>
    <w:rPr>
      <w:rFonts w:ascii="Arial" w:eastAsia="Times New Roman" w:hAnsi="Arial" w:cs="Times New Roman"/>
      <w:bCs w:val="0"/>
      <w:color w:val="auto"/>
      <w:sz w:val="18"/>
      <w:szCs w:val="20"/>
      <w:lang w:eastAsia="en-GB"/>
    </w:rPr>
  </w:style>
  <w:style w:type="character" w:customStyle="1" w:styleId="QuestionCharCharChar">
    <w:name w:val="Question Char Char Char"/>
    <w:link w:val="QuestionCharChar"/>
    <w:rsid w:val="00EE3ABC"/>
    <w:rPr>
      <w:rFonts w:ascii="Arial" w:eastAsia="Times New Roman" w:hAnsi="Arial" w:cs="Times New Roman"/>
      <w:b/>
      <w:sz w:val="18"/>
      <w:szCs w:val="20"/>
      <w:lang w:eastAsia="en-GB"/>
    </w:rPr>
  </w:style>
  <w:style w:type="character" w:customStyle="1" w:styleId="QuestionnoteChar1">
    <w:name w:val="Question note Char1"/>
    <w:link w:val="Questionnote"/>
    <w:rsid w:val="00EE3ABC"/>
    <w:rPr>
      <w:rFonts w:ascii="Arial" w:eastAsia="Times New Roman" w:hAnsi="Arial" w:cs="Times New Roman"/>
      <w:sz w:val="18"/>
      <w:szCs w:val="20"/>
      <w:lang w:eastAsia="en-GB"/>
    </w:rPr>
  </w:style>
  <w:style w:type="character" w:customStyle="1" w:styleId="QuestionChar1">
    <w:name w:val="Question Char1"/>
    <w:link w:val="Question"/>
    <w:rsid w:val="00EE3ABC"/>
    <w:rPr>
      <w:rFonts w:ascii="Arial" w:eastAsia="Times New Roman" w:hAnsi="Arial" w:cs="Times New Roman"/>
      <w:sz w:val="18"/>
      <w:szCs w:val="20"/>
      <w:lang w:eastAsia="en-GB"/>
    </w:rPr>
  </w:style>
  <w:style w:type="character" w:customStyle="1" w:styleId="Heading1Char">
    <w:name w:val="Heading 1 Char"/>
    <w:basedOn w:val="DefaultParagraphFont"/>
    <w:link w:val="Heading1"/>
    <w:uiPriority w:val="9"/>
    <w:rsid w:val="00EE3ABC"/>
    <w:rPr>
      <w:rFonts w:asciiTheme="majorHAnsi" w:eastAsiaTheme="majorEastAsia" w:hAnsiTheme="majorHAnsi" w:cstheme="majorBidi"/>
      <w:b/>
      <w:bCs/>
      <w:color w:val="365F91" w:themeColor="accent1" w:themeShade="BF"/>
      <w:sz w:val="28"/>
      <w:szCs w:val="28"/>
    </w:rPr>
  </w:style>
  <w:style w:type="paragraph" w:customStyle="1" w:styleId="QuestionnoteCharChar1CharChar">
    <w:name w:val="Question note Char Char1 Char Char"/>
    <w:basedOn w:val="Question"/>
    <w:link w:val="QuestionnoteCharChar1CharCharChar"/>
    <w:rsid w:val="00EE3ABC"/>
    <w:pPr>
      <w:tabs>
        <w:tab w:val="clear" w:pos="284"/>
      </w:tabs>
      <w:spacing w:before="0" w:line="240" w:lineRule="exact"/>
      <w:ind w:firstLine="0"/>
    </w:pPr>
  </w:style>
  <w:style w:type="character" w:customStyle="1" w:styleId="QuestionnoteCharChar1CharCharChar">
    <w:name w:val="Question note Char Char1 Char Char Char"/>
    <w:link w:val="QuestionnoteCharChar1CharChar"/>
    <w:rsid w:val="00EE3ABC"/>
    <w:rPr>
      <w:rFonts w:ascii="Arial" w:eastAsia="Times New Roman" w:hAnsi="Arial" w:cs="Times New Roman"/>
      <w:sz w:val="18"/>
      <w:szCs w:val="20"/>
      <w:lang w:eastAsia="en-GB"/>
    </w:rPr>
  </w:style>
  <w:style w:type="character" w:customStyle="1" w:styleId="Heading3Char">
    <w:name w:val="Heading 3 Char"/>
    <w:basedOn w:val="DefaultParagraphFont"/>
    <w:link w:val="Heading3"/>
    <w:rsid w:val="000830DE"/>
    <w:rPr>
      <w:rFonts w:ascii="Arial" w:eastAsia="Times New Roman" w:hAnsi="Arial" w:cs="Times New Roman"/>
      <w:b/>
      <w:i/>
      <w:sz w:val="20"/>
      <w:szCs w:val="20"/>
      <w:lang w:eastAsia="en-GB"/>
    </w:rPr>
  </w:style>
  <w:style w:type="character" w:customStyle="1" w:styleId="Heading4Char">
    <w:name w:val="Heading 4 Char"/>
    <w:basedOn w:val="DefaultParagraphFont"/>
    <w:link w:val="Heading4"/>
    <w:rsid w:val="000830DE"/>
    <w:rPr>
      <w:rFonts w:ascii="Arial" w:eastAsia="Times New Roman" w:hAnsi="Arial" w:cs="Times New Roman"/>
      <w:b/>
      <w:color w:val="FFFFFF"/>
      <w:sz w:val="20"/>
      <w:szCs w:val="20"/>
      <w:lang w:eastAsia="en-GB"/>
    </w:rPr>
  </w:style>
  <w:style w:type="character" w:customStyle="1" w:styleId="Heading5Char">
    <w:name w:val="Heading 5 Char"/>
    <w:basedOn w:val="DefaultParagraphFont"/>
    <w:link w:val="Heading5"/>
    <w:rsid w:val="000830DE"/>
    <w:rPr>
      <w:rFonts w:ascii="Arial" w:eastAsia="Times New Roman" w:hAnsi="Arial" w:cs="Times New Roman"/>
      <w:sz w:val="30"/>
      <w:szCs w:val="20"/>
      <w:lang w:eastAsia="en-GB"/>
    </w:rPr>
  </w:style>
  <w:style w:type="character" w:customStyle="1" w:styleId="Heading6Char">
    <w:name w:val="Heading 6 Char"/>
    <w:basedOn w:val="DefaultParagraphFont"/>
    <w:link w:val="Heading6"/>
    <w:rsid w:val="000830DE"/>
    <w:rPr>
      <w:rFonts w:ascii="Arial" w:eastAsia="Times New Roman" w:hAnsi="Arial" w:cs="Times New Roman"/>
      <w:b/>
      <w:szCs w:val="20"/>
      <w:lang w:eastAsia="en-GB"/>
    </w:rPr>
  </w:style>
  <w:style w:type="character" w:customStyle="1" w:styleId="Heading9Char">
    <w:name w:val="Heading 9 Char"/>
    <w:aliases w:val="Info heading 1 Char"/>
    <w:basedOn w:val="DefaultParagraphFont"/>
    <w:link w:val="Heading9"/>
    <w:rsid w:val="000830DE"/>
    <w:rPr>
      <w:rFonts w:ascii="Courier" w:eastAsia="Times New Roman" w:hAnsi="Courier" w:cs="Times New Roman"/>
      <w:b/>
      <w:noProof/>
      <w:sz w:val="28"/>
      <w:szCs w:val="20"/>
      <w:lang w:eastAsia="en-GB"/>
    </w:rPr>
  </w:style>
  <w:style w:type="paragraph" w:styleId="BodyText">
    <w:name w:val="Body Text"/>
    <w:basedOn w:val="Normal"/>
    <w:link w:val="BodyTextChar"/>
    <w:rsid w:val="000830DE"/>
    <w:pPr>
      <w:tabs>
        <w:tab w:val="left" w:pos="284"/>
      </w:tabs>
      <w:spacing w:before="80" w:after="20" w:line="220" w:lineRule="exact"/>
    </w:pPr>
    <w:rPr>
      <w:rFonts w:ascii="Arial" w:eastAsia="Times New Roman" w:hAnsi="Arial" w:cs="Times New Roman"/>
      <w:sz w:val="16"/>
      <w:szCs w:val="20"/>
      <w:lang w:eastAsia="en-GB"/>
    </w:rPr>
  </w:style>
  <w:style w:type="character" w:customStyle="1" w:styleId="BodyTextChar">
    <w:name w:val="Body Text Char"/>
    <w:basedOn w:val="DefaultParagraphFont"/>
    <w:link w:val="BodyText"/>
    <w:rsid w:val="000830DE"/>
    <w:rPr>
      <w:rFonts w:ascii="Arial" w:eastAsia="Times New Roman" w:hAnsi="Arial" w:cs="Times New Roman"/>
      <w:sz w:val="16"/>
      <w:szCs w:val="20"/>
      <w:lang w:eastAsia="en-GB"/>
    </w:rPr>
  </w:style>
  <w:style w:type="character" w:styleId="Hyperlink">
    <w:name w:val="Hyperlink"/>
    <w:rsid w:val="000830DE"/>
    <w:rPr>
      <w:color w:val="0000FF"/>
      <w:u w:val="single"/>
    </w:rPr>
  </w:style>
  <w:style w:type="paragraph" w:styleId="BodyText2">
    <w:name w:val="Body Text 2"/>
    <w:basedOn w:val="Normal"/>
    <w:link w:val="BodyText2Char"/>
    <w:rsid w:val="000830DE"/>
    <w:pPr>
      <w:spacing w:before="80" w:after="0" w:line="260" w:lineRule="exact"/>
    </w:pPr>
    <w:rPr>
      <w:rFonts w:ascii="Arial" w:eastAsia="Times New Roman" w:hAnsi="Arial" w:cs="Times New Roman"/>
      <w:b/>
      <w:sz w:val="20"/>
      <w:szCs w:val="20"/>
      <w:lang w:eastAsia="en-GB"/>
    </w:rPr>
  </w:style>
  <w:style w:type="character" w:customStyle="1" w:styleId="BodyText2Char">
    <w:name w:val="Body Text 2 Char"/>
    <w:basedOn w:val="DefaultParagraphFont"/>
    <w:link w:val="BodyText2"/>
    <w:rsid w:val="000830DE"/>
    <w:rPr>
      <w:rFonts w:ascii="Arial" w:eastAsia="Times New Roman" w:hAnsi="Arial" w:cs="Times New Roman"/>
      <w:b/>
      <w:sz w:val="20"/>
      <w:szCs w:val="20"/>
      <w:lang w:eastAsia="en-GB"/>
    </w:rPr>
  </w:style>
  <w:style w:type="character" w:styleId="FollowedHyperlink">
    <w:name w:val="FollowedHyperlink"/>
    <w:rsid w:val="000830DE"/>
    <w:rPr>
      <w:color w:val="800080"/>
      <w:u w:val="single"/>
    </w:rPr>
  </w:style>
  <w:style w:type="paragraph" w:customStyle="1" w:styleId="Normalbold">
    <w:name w:val="Normal bold"/>
    <w:basedOn w:val="Normal"/>
    <w:rsid w:val="000830DE"/>
    <w:pPr>
      <w:spacing w:before="80" w:after="0" w:line="260" w:lineRule="exact"/>
    </w:pPr>
    <w:rPr>
      <w:rFonts w:ascii="Arial" w:eastAsia="Times New Roman" w:hAnsi="Arial" w:cs="Times New Roman"/>
      <w:b/>
      <w:sz w:val="20"/>
      <w:szCs w:val="20"/>
      <w:lang w:eastAsia="en-GB"/>
    </w:rPr>
  </w:style>
  <w:style w:type="paragraph" w:customStyle="1" w:styleId="Note">
    <w:name w:val="Note"/>
    <w:basedOn w:val="Normal"/>
    <w:rsid w:val="000830DE"/>
    <w:pPr>
      <w:tabs>
        <w:tab w:val="left" w:pos="284"/>
      </w:tabs>
      <w:spacing w:before="40" w:after="20" w:line="260" w:lineRule="exact"/>
    </w:pPr>
    <w:rPr>
      <w:rFonts w:ascii="Arial" w:eastAsia="Times New Roman" w:hAnsi="Arial" w:cs="Times New Roman"/>
      <w:i/>
      <w:sz w:val="20"/>
      <w:szCs w:val="20"/>
      <w:lang w:eastAsia="en-GB"/>
    </w:rPr>
  </w:style>
  <w:style w:type="paragraph" w:customStyle="1" w:styleId="Sectionheading">
    <w:name w:val="Section heading"/>
    <w:rsid w:val="000830DE"/>
    <w:pPr>
      <w:spacing w:before="240" w:after="0" w:line="380" w:lineRule="exact"/>
    </w:pPr>
    <w:rPr>
      <w:rFonts w:ascii="Arial" w:eastAsia="Times New Roman" w:hAnsi="Arial" w:cs="Times New Roman"/>
      <w:b/>
      <w:noProof/>
      <w:sz w:val="30"/>
      <w:szCs w:val="20"/>
      <w:lang w:eastAsia="en-GB"/>
    </w:rPr>
  </w:style>
  <w:style w:type="paragraph" w:customStyle="1" w:styleId="Whyweask">
    <w:name w:val="Why we ask"/>
    <w:basedOn w:val="Normal"/>
    <w:rsid w:val="000830DE"/>
    <w:pPr>
      <w:spacing w:before="240" w:after="0" w:line="260" w:lineRule="exact"/>
    </w:pPr>
    <w:rPr>
      <w:rFonts w:ascii="Arial" w:eastAsia="Times New Roman" w:hAnsi="Arial" w:cs="Times New Roman"/>
      <w:b/>
      <w:sz w:val="20"/>
      <w:szCs w:val="20"/>
      <w:lang w:eastAsia="en-GB"/>
    </w:rPr>
  </w:style>
  <w:style w:type="paragraph" w:customStyle="1" w:styleId="Sectionnumber">
    <w:name w:val="Section number"/>
    <w:basedOn w:val="Normal"/>
    <w:rsid w:val="000830DE"/>
    <w:pPr>
      <w:pageBreakBefore/>
      <w:spacing w:before="280" w:after="0" w:line="1320" w:lineRule="exact"/>
      <w:ind w:right="227"/>
      <w:jc w:val="right"/>
    </w:pPr>
    <w:rPr>
      <w:rFonts w:ascii="Arial Black" w:eastAsia="Times New Roman" w:hAnsi="Arial Black" w:cs="Times New Roman"/>
      <w:color w:val="FFFFFF"/>
      <w:sz w:val="144"/>
      <w:szCs w:val="20"/>
      <w:lang w:eastAsia="en-GB"/>
    </w:rPr>
  </w:style>
  <w:style w:type="paragraph" w:customStyle="1" w:styleId="Heading3afterHg2">
    <w:name w:val="Heading 3 after Hg 2"/>
    <w:basedOn w:val="Heading3"/>
    <w:rsid w:val="000830DE"/>
    <w:pPr>
      <w:spacing w:before="40"/>
    </w:pPr>
  </w:style>
  <w:style w:type="paragraph" w:customStyle="1" w:styleId="Displaylistvalue">
    <w:name w:val="Display list value"/>
    <w:basedOn w:val="Normal"/>
    <w:rsid w:val="000830DE"/>
    <w:pPr>
      <w:tabs>
        <w:tab w:val="left" w:pos="284"/>
      </w:tabs>
      <w:spacing w:before="120" w:after="20" w:line="260" w:lineRule="exact"/>
      <w:ind w:hanging="1985"/>
    </w:pPr>
    <w:rPr>
      <w:rFonts w:ascii="Arial" w:eastAsia="Times New Roman" w:hAnsi="Arial" w:cs="Times New Roman"/>
      <w:b/>
      <w:color w:val="FF0000"/>
      <w:sz w:val="20"/>
      <w:szCs w:val="20"/>
      <w:lang w:eastAsia="en-GB"/>
    </w:rPr>
  </w:style>
  <w:style w:type="paragraph" w:customStyle="1" w:styleId="Section">
    <w:name w:val="Section"/>
    <w:basedOn w:val="Normal"/>
    <w:rsid w:val="000830DE"/>
    <w:pPr>
      <w:tabs>
        <w:tab w:val="left" w:pos="284"/>
      </w:tabs>
      <w:spacing w:before="360" w:after="20" w:line="260" w:lineRule="exact"/>
    </w:pPr>
    <w:rPr>
      <w:rFonts w:ascii="Arial Black" w:eastAsia="Times New Roman" w:hAnsi="Arial Black" w:cs="Times New Roman"/>
      <w:szCs w:val="20"/>
      <w:lang w:eastAsia="en-GB"/>
    </w:rPr>
  </w:style>
  <w:style w:type="paragraph" w:customStyle="1" w:styleId="Description">
    <w:name w:val="Description"/>
    <w:basedOn w:val="Normal"/>
    <w:rsid w:val="000830DE"/>
    <w:pPr>
      <w:tabs>
        <w:tab w:val="left" w:pos="284"/>
      </w:tabs>
      <w:spacing w:before="120" w:after="120" w:line="260" w:lineRule="exact"/>
    </w:pPr>
    <w:rPr>
      <w:rFonts w:ascii="Arial" w:eastAsia="Times New Roman" w:hAnsi="Arial" w:cs="Times New Roman"/>
      <w:szCs w:val="20"/>
      <w:lang w:eastAsia="en-GB"/>
    </w:rPr>
  </w:style>
  <w:style w:type="paragraph" w:customStyle="1" w:styleId="Helpheading1">
    <w:name w:val="Help heading 1"/>
    <w:basedOn w:val="Normal"/>
    <w:rsid w:val="000830DE"/>
    <w:pPr>
      <w:tabs>
        <w:tab w:val="left" w:pos="284"/>
      </w:tabs>
      <w:spacing w:before="240" w:after="20" w:line="260" w:lineRule="exact"/>
      <w:ind w:right="1276"/>
    </w:pPr>
    <w:rPr>
      <w:rFonts w:ascii="Arial" w:eastAsia="Times New Roman" w:hAnsi="Arial" w:cs="Times New Roman"/>
      <w:b/>
      <w:szCs w:val="20"/>
      <w:lang w:eastAsia="en-GB"/>
    </w:rPr>
  </w:style>
  <w:style w:type="paragraph" w:customStyle="1" w:styleId="Helptext">
    <w:name w:val="Help text"/>
    <w:basedOn w:val="Normal"/>
    <w:rsid w:val="000830DE"/>
    <w:pPr>
      <w:tabs>
        <w:tab w:val="left" w:pos="284"/>
      </w:tabs>
      <w:spacing w:before="120" w:after="120" w:line="260" w:lineRule="exact"/>
      <w:ind w:left="284" w:hanging="284"/>
    </w:pPr>
    <w:rPr>
      <w:rFonts w:ascii="Arial" w:eastAsia="Times New Roman" w:hAnsi="Arial" w:cs="Times New Roman"/>
      <w:szCs w:val="20"/>
      <w:lang w:eastAsia="en-GB"/>
    </w:rPr>
  </w:style>
  <w:style w:type="paragraph" w:customStyle="1" w:styleId="Section1">
    <w:name w:val="Section 1"/>
    <w:rsid w:val="000830DE"/>
    <w:pPr>
      <w:spacing w:before="240" w:after="40" w:line="300" w:lineRule="exact"/>
    </w:pPr>
    <w:rPr>
      <w:rFonts w:ascii="Arial" w:eastAsia="Times New Roman" w:hAnsi="Arial" w:cs="Times New Roman"/>
      <w:b/>
      <w:szCs w:val="20"/>
      <w:lang w:eastAsia="en-GB"/>
    </w:rPr>
  </w:style>
  <w:style w:type="paragraph" w:customStyle="1" w:styleId="Notespbef">
    <w:name w:val="Note (sp bef)"/>
    <w:basedOn w:val="Section"/>
    <w:rsid w:val="000830DE"/>
    <w:rPr>
      <w:rFonts w:ascii="Courier" w:hAnsi="Courier"/>
      <w:color w:val="FF0000"/>
    </w:rPr>
  </w:style>
  <w:style w:type="paragraph" w:customStyle="1" w:styleId="Issuesheading">
    <w:name w:val="Issues heading"/>
    <w:basedOn w:val="Notespbef"/>
    <w:rsid w:val="000830DE"/>
    <w:pPr>
      <w:pBdr>
        <w:top w:val="single" w:sz="4" w:space="1" w:color="FF0000"/>
      </w:pBdr>
      <w:spacing w:before="600"/>
    </w:pPr>
    <w:rPr>
      <w:b/>
    </w:rPr>
  </w:style>
  <w:style w:type="paragraph" w:customStyle="1" w:styleId="Issuetext">
    <w:name w:val="Issue text"/>
    <w:basedOn w:val="Helptext"/>
    <w:rsid w:val="000830DE"/>
    <w:pPr>
      <w:ind w:left="0" w:hanging="426"/>
    </w:pPr>
    <w:rPr>
      <w:rFonts w:ascii="Courier" w:hAnsi="Courier"/>
      <w:color w:val="FF0000"/>
    </w:rPr>
  </w:style>
  <w:style w:type="character" w:customStyle="1" w:styleId="ManualdefinedtermAltD">
    <w:name w:val="Manual defined term (Alt+D)"/>
    <w:rsid w:val="000830DE"/>
    <w:rPr>
      <w:i/>
      <w:color w:val="0000FF"/>
    </w:rPr>
  </w:style>
  <w:style w:type="paragraph" w:customStyle="1" w:styleId="TextGuidanceAltGT">
    <w:name w:val="Text/Guidance (Alt+GT)"/>
    <w:basedOn w:val="Normal"/>
    <w:next w:val="Normal"/>
    <w:rsid w:val="000830DE"/>
    <w:pPr>
      <w:tabs>
        <w:tab w:val="left" w:pos="1247"/>
        <w:tab w:val="left" w:pos="1701"/>
        <w:tab w:val="left" w:pos="2098"/>
        <w:tab w:val="left" w:pos="2495"/>
      </w:tabs>
      <w:spacing w:after="240" w:line="240" w:lineRule="auto"/>
    </w:pPr>
    <w:rPr>
      <w:rFonts w:ascii="Arial" w:eastAsia="Times New Roman" w:hAnsi="Arial" w:cs="Times New Roman"/>
      <w:sz w:val="20"/>
      <w:szCs w:val="20"/>
      <w:lang w:eastAsia="en-GB"/>
    </w:rPr>
  </w:style>
  <w:style w:type="paragraph" w:styleId="BodyTextIndent2">
    <w:name w:val="Body Text Indent 2"/>
    <w:basedOn w:val="Normal"/>
    <w:link w:val="BodyTextIndent2Char"/>
    <w:rsid w:val="000830DE"/>
    <w:pPr>
      <w:tabs>
        <w:tab w:val="left" w:pos="284"/>
      </w:tabs>
      <w:spacing w:before="80" w:after="20" w:line="260" w:lineRule="exact"/>
      <w:ind w:hanging="426"/>
    </w:pPr>
    <w:rPr>
      <w:rFonts w:ascii="Arial" w:eastAsia="Times New Roman" w:hAnsi="Arial" w:cs="Times New Roman"/>
      <w:sz w:val="20"/>
      <w:szCs w:val="20"/>
      <w:lang w:eastAsia="en-GB"/>
    </w:rPr>
  </w:style>
  <w:style w:type="character" w:customStyle="1" w:styleId="BodyTextIndent2Char">
    <w:name w:val="Body Text Indent 2 Char"/>
    <w:basedOn w:val="DefaultParagraphFont"/>
    <w:link w:val="BodyTextIndent2"/>
    <w:rsid w:val="000830DE"/>
    <w:rPr>
      <w:rFonts w:ascii="Arial" w:eastAsia="Times New Roman" w:hAnsi="Arial" w:cs="Times New Roman"/>
      <w:sz w:val="20"/>
      <w:szCs w:val="20"/>
      <w:lang w:eastAsia="en-GB"/>
    </w:rPr>
  </w:style>
  <w:style w:type="paragraph" w:styleId="BodyTextIndent">
    <w:name w:val="Body Text Indent"/>
    <w:basedOn w:val="Normal"/>
    <w:link w:val="BodyTextIndentChar"/>
    <w:rsid w:val="000830DE"/>
    <w:pPr>
      <w:spacing w:after="0" w:line="360" w:lineRule="auto"/>
      <w:ind w:left="720"/>
    </w:pPr>
    <w:rPr>
      <w:rFonts w:ascii="Arial" w:eastAsia="Times New Roman" w:hAnsi="Arial" w:cs="Times New Roman"/>
      <w:sz w:val="24"/>
      <w:szCs w:val="20"/>
      <w:lang w:eastAsia="en-GB"/>
    </w:rPr>
  </w:style>
  <w:style w:type="character" w:customStyle="1" w:styleId="BodyTextIndentChar">
    <w:name w:val="Body Text Indent Char"/>
    <w:basedOn w:val="DefaultParagraphFont"/>
    <w:link w:val="BodyTextIndent"/>
    <w:rsid w:val="000830DE"/>
    <w:rPr>
      <w:rFonts w:ascii="Arial" w:eastAsia="Times New Roman" w:hAnsi="Arial" w:cs="Times New Roman"/>
      <w:sz w:val="24"/>
      <w:szCs w:val="20"/>
      <w:lang w:eastAsia="en-GB"/>
    </w:rPr>
  </w:style>
  <w:style w:type="paragraph" w:styleId="MacroText">
    <w:name w:val="macro"/>
    <w:link w:val="MacroTextChar"/>
    <w:semiHidden/>
    <w:rsid w:val="000830DE"/>
    <w:pPr>
      <w:tabs>
        <w:tab w:val="left" w:pos="480"/>
        <w:tab w:val="left" w:pos="960"/>
        <w:tab w:val="left" w:pos="1440"/>
        <w:tab w:val="left" w:pos="1920"/>
        <w:tab w:val="left" w:pos="2400"/>
        <w:tab w:val="left" w:pos="2880"/>
        <w:tab w:val="left" w:pos="3360"/>
        <w:tab w:val="left" w:pos="3840"/>
        <w:tab w:val="left" w:pos="4320"/>
      </w:tabs>
      <w:spacing w:after="0" w:line="240" w:lineRule="auto"/>
    </w:pPr>
    <w:rPr>
      <w:rFonts w:ascii="Courier New" w:eastAsia="Times New Roman" w:hAnsi="Courier New" w:cs="Times New Roman"/>
      <w:sz w:val="20"/>
      <w:szCs w:val="20"/>
      <w:lang w:eastAsia="en-GB"/>
    </w:rPr>
  </w:style>
  <w:style w:type="character" w:customStyle="1" w:styleId="MacroTextChar">
    <w:name w:val="Macro Text Char"/>
    <w:basedOn w:val="DefaultParagraphFont"/>
    <w:link w:val="MacroText"/>
    <w:semiHidden/>
    <w:rsid w:val="000830DE"/>
    <w:rPr>
      <w:rFonts w:ascii="Courier New" w:eastAsia="Times New Roman" w:hAnsi="Courier New" w:cs="Times New Roman"/>
      <w:sz w:val="20"/>
      <w:szCs w:val="20"/>
      <w:lang w:eastAsia="en-GB"/>
    </w:rPr>
  </w:style>
  <w:style w:type="paragraph" w:styleId="BodyText3">
    <w:name w:val="Body Text 3"/>
    <w:basedOn w:val="Normal"/>
    <w:link w:val="BodyText3Char"/>
    <w:rsid w:val="000830DE"/>
    <w:pPr>
      <w:spacing w:after="0" w:line="240" w:lineRule="auto"/>
    </w:pPr>
    <w:rPr>
      <w:rFonts w:ascii="Arial" w:eastAsia="Times New Roman" w:hAnsi="Arial" w:cs="Times New Roman"/>
      <w:i/>
      <w:color w:val="FF00FF"/>
      <w:sz w:val="20"/>
      <w:szCs w:val="20"/>
      <w:lang w:eastAsia="en-GB"/>
    </w:rPr>
  </w:style>
  <w:style w:type="character" w:customStyle="1" w:styleId="BodyText3Char">
    <w:name w:val="Body Text 3 Char"/>
    <w:basedOn w:val="DefaultParagraphFont"/>
    <w:link w:val="BodyText3"/>
    <w:rsid w:val="000830DE"/>
    <w:rPr>
      <w:rFonts w:ascii="Arial" w:eastAsia="Times New Roman" w:hAnsi="Arial" w:cs="Times New Roman"/>
      <w:i/>
      <w:color w:val="FF00FF"/>
      <w:sz w:val="20"/>
      <w:szCs w:val="20"/>
      <w:lang w:eastAsia="en-GB"/>
    </w:rPr>
  </w:style>
  <w:style w:type="paragraph" w:customStyle="1" w:styleId="QuestionnoteCharChar">
    <w:name w:val="Question note Char Char"/>
    <w:basedOn w:val="Normal"/>
    <w:rsid w:val="000830DE"/>
    <w:pPr>
      <w:tabs>
        <w:tab w:val="right" w:pos="-142"/>
      </w:tabs>
      <w:spacing w:after="40" w:line="240" w:lineRule="exact"/>
      <w:ind w:right="731"/>
      <w:outlineLvl w:val="0"/>
    </w:pPr>
    <w:rPr>
      <w:rFonts w:ascii="Arial" w:eastAsia="Times New Roman" w:hAnsi="Arial" w:cs="Times New Roman"/>
      <w:b/>
      <w:sz w:val="18"/>
      <w:szCs w:val="24"/>
      <w:lang w:eastAsia="en-GB"/>
    </w:rPr>
  </w:style>
  <w:style w:type="paragraph" w:customStyle="1" w:styleId="Questionsection3">
    <w:name w:val="Question section 3"/>
    <w:basedOn w:val="Question"/>
    <w:rsid w:val="000830DE"/>
    <w:pPr>
      <w:ind w:right="1701"/>
    </w:pPr>
    <w:rPr>
      <w:b/>
    </w:rPr>
  </w:style>
  <w:style w:type="paragraph" w:styleId="BalloonText">
    <w:name w:val="Balloon Text"/>
    <w:basedOn w:val="Normal"/>
    <w:link w:val="BalloonTextChar"/>
    <w:semiHidden/>
    <w:rsid w:val="000830DE"/>
    <w:pPr>
      <w:spacing w:before="80" w:after="0" w:line="260" w:lineRule="exact"/>
    </w:pPr>
    <w:rPr>
      <w:rFonts w:ascii="Tahoma" w:eastAsia="Times New Roman" w:hAnsi="Tahoma" w:cs="Tahoma"/>
      <w:sz w:val="16"/>
      <w:szCs w:val="16"/>
      <w:lang w:eastAsia="en-GB"/>
    </w:rPr>
  </w:style>
  <w:style w:type="character" w:customStyle="1" w:styleId="BalloonTextChar">
    <w:name w:val="Balloon Text Char"/>
    <w:basedOn w:val="DefaultParagraphFont"/>
    <w:link w:val="BalloonText"/>
    <w:semiHidden/>
    <w:rsid w:val="000830DE"/>
    <w:rPr>
      <w:rFonts w:ascii="Tahoma" w:eastAsia="Times New Roman" w:hAnsi="Tahoma" w:cs="Tahoma"/>
      <w:sz w:val="16"/>
      <w:szCs w:val="16"/>
      <w:lang w:eastAsia="en-GB"/>
    </w:rPr>
  </w:style>
  <w:style w:type="paragraph" w:customStyle="1" w:styleId="QuestionnoteCharCharChar1">
    <w:name w:val="Question note Char Char Char1"/>
    <w:basedOn w:val="Normal"/>
    <w:link w:val="QuestionnoteCharCharChar1Char"/>
    <w:rsid w:val="000830DE"/>
    <w:pPr>
      <w:tabs>
        <w:tab w:val="right" w:pos="-142"/>
      </w:tabs>
      <w:spacing w:after="40" w:line="240" w:lineRule="exact"/>
      <w:ind w:right="731"/>
      <w:outlineLvl w:val="0"/>
    </w:pPr>
    <w:rPr>
      <w:rFonts w:ascii="Arial" w:eastAsia="Times New Roman" w:hAnsi="Arial" w:cs="Times New Roman"/>
      <w:b/>
      <w:sz w:val="18"/>
      <w:szCs w:val="20"/>
      <w:lang w:eastAsia="en-GB"/>
    </w:rPr>
  </w:style>
  <w:style w:type="character" w:customStyle="1" w:styleId="QuestionnoteCharCharChar1Char">
    <w:name w:val="Question note Char Char Char1 Char"/>
    <w:link w:val="QuestionnoteCharCharChar1"/>
    <w:rsid w:val="000830DE"/>
    <w:rPr>
      <w:rFonts w:ascii="Arial" w:eastAsia="Times New Roman" w:hAnsi="Arial" w:cs="Times New Roman"/>
      <w:b/>
      <w:sz w:val="18"/>
      <w:szCs w:val="20"/>
      <w:lang w:eastAsia="en-GB"/>
    </w:rPr>
  </w:style>
  <w:style w:type="character" w:customStyle="1" w:styleId="QuestionnoteCharCharCharChar1">
    <w:name w:val="Question note Char Char Char Char1"/>
    <w:rsid w:val="000830DE"/>
    <w:rPr>
      <w:rFonts w:ascii="Arial" w:hAnsi="Arial"/>
      <w:b/>
      <w:sz w:val="18"/>
      <w:szCs w:val="24"/>
      <w:lang w:val="en-GB" w:eastAsia="en-GB" w:bidi="ar-SA"/>
    </w:rPr>
  </w:style>
  <w:style w:type="character" w:customStyle="1" w:styleId="QuestionnoteCharCharChar1CharChar">
    <w:name w:val="Question note Char Char Char1 Char Char"/>
    <w:rsid w:val="000830DE"/>
    <w:rPr>
      <w:rFonts w:ascii="Arial" w:hAnsi="Arial"/>
      <w:b/>
      <w:sz w:val="18"/>
      <w:szCs w:val="24"/>
      <w:lang w:val="en-GB" w:eastAsia="en-GB" w:bidi="ar-SA"/>
    </w:rPr>
  </w:style>
  <w:style w:type="character" w:styleId="CommentReference">
    <w:name w:val="annotation reference"/>
    <w:uiPriority w:val="99"/>
    <w:semiHidden/>
    <w:rsid w:val="000830DE"/>
    <w:rPr>
      <w:sz w:val="16"/>
      <w:szCs w:val="16"/>
    </w:rPr>
  </w:style>
  <w:style w:type="paragraph" w:styleId="CommentText">
    <w:name w:val="annotation text"/>
    <w:basedOn w:val="Normal"/>
    <w:link w:val="CommentTextChar"/>
    <w:uiPriority w:val="99"/>
    <w:semiHidden/>
    <w:rsid w:val="000830DE"/>
    <w:pPr>
      <w:spacing w:before="80" w:after="0" w:line="260" w:lineRule="exact"/>
    </w:pPr>
    <w:rPr>
      <w:rFonts w:ascii="Arial" w:eastAsia="Times New Roman" w:hAnsi="Arial" w:cs="Times New Roman"/>
      <w:sz w:val="20"/>
      <w:szCs w:val="20"/>
      <w:lang w:eastAsia="en-GB"/>
    </w:rPr>
  </w:style>
  <w:style w:type="character" w:customStyle="1" w:styleId="CommentTextChar">
    <w:name w:val="Comment Text Char"/>
    <w:basedOn w:val="DefaultParagraphFont"/>
    <w:link w:val="CommentText"/>
    <w:uiPriority w:val="99"/>
    <w:semiHidden/>
    <w:rsid w:val="000830DE"/>
    <w:rPr>
      <w:rFonts w:ascii="Arial" w:eastAsia="Times New Roman" w:hAnsi="Arial" w:cs="Times New Roman"/>
      <w:sz w:val="20"/>
      <w:szCs w:val="20"/>
      <w:lang w:eastAsia="en-GB"/>
    </w:rPr>
  </w:style>
  <w:style w:type="paragraph" w:styleId="CommentSubject">
    <w:name w:val="annotation subject"/>
    <w:basedOn w:val="CommentText"/>
    <w:next w:val="CommentText"/>
    <w:link w:val="CommentSubjectChar"/>
    <w:semiHidden/>
    <w:rsid w:val="000830DE"/>
    <w:rPr>
      <w:b/>
      <w:bCs/>
    </w:rPr>
  </w:style>
  <w:style w:type="character" w:customStyle="1" w:styleId="CommentSubjectChar">
    <w:name w:val="Comment Subject Char"/>
    <w:basedOn w:val="CommentTextChar"/>
    <w:link w:val="CommentSubject"/>
    <w:semiHidden/>
    <w:rsid w:val="000830DE"/>
    <w:rPr>
      <w:rFonts w:ascii="Arial" w:eastAsia="Times New Roman" w:hAnsi="Arial" w:cs="Times New Roman"/>
      <w:b/>
      <w:bCs/>
      <w:sz w:val="20"/>
      <w:szCs w:val="20"/>
      <w:lang w:eastAsia="en-GB"/>
    </w:rPr>
  </w:style>
  <w:style w:type="paragraph" w:customStyle="1" w:styleId="CharCharCharCharCharCharCharCharCharCharCharCharCharCharChar">
    <w:name w:val="Char Char Char Char Char Char Char Char Char Char Char Char Char Char Char"/>
    <w:basedOn w:val="Normal"/>
    <w:rsid w:val="000830DE"/>
    <w:pPr>
      <w:spacing w:after="160" w:line="240" w:lineRule="exact"/>
    </w:pPr>
    <w:rPr>
      <w:rFonts w:ascii="Arial" w:eastAsia="Times New Roman" w:hAnsi="Arial" w:cs="Times New Roman"/>
      <w:sz w:val="20"/>
      <w:szCs w:val="20"/>
      <w:lang w:val="en-US"/>
    </w:rPr>
  </w:style>
  <w:style w:type="paragraph" w:customStyle="1" w:styleId="Number">
    <w:name w:val="Number"/>
    <w:basedOn w:val="Normal"/>
    <w:rsid w:val="000830DE"/>
    <w:pPr>
      <w:tabs>
        <w:tab w:val="right" w:pos="585"/>
      </w:tabs>
      <w:spacing w:before="60" w:after="60" w:line="240" w:lineRule="auto"/>
    </w:pPr>
    <w:rPr>
      <w:rFonts w:ascii="Arial" w:eastAsia="Times New Roman" w:hAnsi="Arial" w:cs="Times New Roman"/>
      <w:b/>
      <w:color w:val="000000"/>
      <w:sz w:val="18"/>
      <w:szCs w:val="20"/>
    </w:rPr>
  </w:style>
  <w:style w:type="paragraph" w:customStyle="1" w:styleId="QsyesnoChar">
    <w:name w:val="Qs yes/no Char"/>
    <w:basedOn w:val="Answer"/>
    <w:rsid w:val="000830DE"/>
    <w:pPr>
      <w:tabs>
        <w:tab w:val="left" w:pos="851"/>
      </w:tabs>
      <w:spacing w:after="20"/>
    </w:pPr>
  </w:style>
  <w:style w:type="paragraph" w:customStyle="1" w:styleId="CharCharCharCharCharCharCharCharCharCharCharCharCharCharChar0">
    <w:name w:val="Char Char Char Char Char Char Char Char Char Char Char Char Char Char Char0"/>
    <w:basedOn w:val="Normal"/>
    <w:rsid w:val="00E47476"/>
    <w:pPr>
      <w:spacing w:after="160" w:line="240" w:lineRule="exact"/>
    </w:pPr>
    <w:rPr>
      <w:rFonts w:ascii="Arial" w:eastAsia="Times New Roman" w:hAnsi="Arial" w:cs="Times New Roman"/>
      <w:sz w:val="20"/>
      <w:szCs w:val="20"/>
      <w:lang w:val="en-US"/>
    </w:rPr>
  </w:style>
  <w:style w:type="paragraph" w:styleId="ListParagraph">
    <w:name w:val="List Paragraph"/>
    <w:basedOn w:val="Normal"/>
    <w:uiPriority w:val="34"/>
    <w:qFormat/>
    <w:rsid w:val="00E47476"/>
    <w:pPr>
      <w:ind w:left="720"/>
      <w:contextualSpacing/>
    </w:pPr>
  </w:style>
  <w:style w:type="paragraph" w:customStyle="1" w:styleId="CharCharCharCharCharCharCharCharCharCharCharCharCharCharChar1">
    <w:name w:val="Char Char Char Char Char Char Char Char Char Char Char Char Char Char Char1"/>
    <w:basedOn w:val="Normal"/>
    <w:rsid w:val="00DE6EDB"/>
    <w:pPr>
      <w:spacing w:after="160" w:line="240" w:lineRule="exact"/>
    </w:pPr>
    <w:rPr>
      <w:rFonts w:ascii="Arial" w:eastAsia="Times New Roman" w:hAnsi="Arial" w:cs="Times New Roman"/>
      <w:sz w:val="20"/>
      <w:szCs w:val="20"/>
      <w:lang w:val="en-US"/>
    </w:rPr>
  </w:style>
  <w:style w:type="paragraph" w:customStyle="1" w:styleId="QuestionChar">
    <w:name w:val="Question Char"/>
    <w:basedOn w:val="Heading1"/>
    <w:rsid w:val="00511E6E"/>
    <w:pPr>
      <w:keepNext w:val="0"/>
      <w:keepLines w:val="0"/>
      <w:tabs>
        <w:tab w:val="right" w:pos="-142"/>
        <w:tab w:val="left" w:pos="284"/>
      </w:tabs>
      <w:spacing w:before="180" w:after="40" w:line="220" w:lineRule="exact"/>
      <w:ind w:right="731" w:hanging="567"/>
    </w:pPr>
    <w:rPr>
      <w:rFonts w:ascii="Arial" w:eastAsia="Times New Roman" w:hAnsi="Arial" w:cs="Times New Roman"/>
      <w:b w:val="0"/>
      <w:bCs w:val="0"/>
      <w:color w:val="auto"/>
      <w:sz w:val="18"/>
      <w:szCs w:val="20"/>
      <w:lang w:eastAsia="en-GB"/>
    </w:rPr>
  </w:style>
  <w:style w:type="paragraph" w:customStyle="1" w:styleId="CharCharCharCharCharCharCharCharCharCharCharCharCharCharChar2">
    <w:name w:val="Char Char Char Char Char Char Char Char Char Char Char Char Char Char Char2"/>
    <w:basedOn w:val="Normal"/>
    <w:rsid w:val="00511E6E"/>
    <w:pPr>
      <w:spacing w:after="160" w:line="240" w:lineRule="exact"/>
    </w:pPr>
    <w:rPr>
      <w:rFonts w:ascii="Arial" w:eastAsia="Times New Roman" w:hAnsi="Arial" w:cs="Times New Roman"/>
      <w:sz w:val="20"/>
      <w:szCs w:val="20"/>
      <w:lang w:val="en-US"/>
    </w:rPr>
  </w:style>
  <w:style w:type="character" w:customStyle="1" w:styleId="QsyesnoChar1">
    <w:name w:val="Qs yes/no Char1"/>
    <w:link w:val="Qsyesno"/>
    <w:rsid w:val="00511E6E"/>
    <w:rPr>
      <w:rFonts w:ascii="Arial" w:eastAsia="Times New Roman" w:hAnsi="Arial" w:cs="Times New Roman"/>
      <w:sz w:val="18"/>
      <w:szCs w:val="20"/>
      <w:lang w:eastAsia="en-GB"/>
    </w:rPr>
  </w:style>
  <w:style w:type="character" w:customStyle="1" w:styleId="SectionheadingCharCharCharCharChar">
    <w:name w:val="Section heading Char Char Char Char Char"/>
    <w:link w:val="SectionheadingCharCharCharChar"/>
    <w:locked/>
    <w:rsid w:val="006A57A2"/>
    <w:rPr>
      <w:rFonts w:ascii="Arial" w:hAnsi="Arial" w:cs="Arial"/>
      <w:b/>
      <w:noProof/>
      <w:sz w:val="30"/>
    </w:rPr>
  </w:style>
  <w:style w:type="paragraph" w:customStyle="1" w:styleId="SectionheadingCharCharCharChar">
    <w:name w:val="Section heading Char Char Char Char"/>
    <w:link w:val="SectionheadingCharCharCharCharChar"/>
    <w:rsid w:val="006A57A2"/>
    <w:pPr>
      <w:spacing w:before="240" w:after="0" w:line="380" w:lineRule="exact"/>
    </w:pPr>
    <w:rPr>
      <w:rFonts w:ascii="Arial" w:hAnsi="Arial" w:cs="Arial"/>
      <w:b/>
      <w:noProof/>
      <w:sz w:val="30"/>
    </w:rPr>
  </w:style>
  <w:style w:type="paragraph" w:customStyle="1" w:styleId="CharCharCharCharCharCharCharCharCharCharCharCharCharCharChar3">
    <w:name w:val="Char Char Char Char Char Char Char Char Char Char Char Char Char Char Char3"/>
    <w:basedOn w:val="Normal"/>
    <w:rsid w:val="00605D68"/>
    <w:pPr>
      <w:spacing w:after="160" w:line="240" w:lineRule="exact"/>
    </w:pPr>
    <w:rPr>
      <w:rFonts w:ascii="Arial" w:eastAsia="Times New Roman" w:hAnsi="Arial" w:cs="Times New Roman"/>
      <w:sz w:val="20"/>
      <w:szCs w:val="20"/>
      <w:lang w:val="en-US"/>
    </w:rPr>
  </w:style>
  <w:style w:type="character" w:styleId="UnresolvedMention">
    <w:name w:val="Unresolved Mention"/>
    <w:basedOn w:val="DefaultParagraphFont"/>
    <w:uiPriority w:val="99"/>
    <w:semiHidden/>
    <w:unhideWhenUsed/>
    <w:rsid w:val="00F03F90"/>
    <w:rPr>
      <w:color w:val="605E5C"/>
      <w:shd w:val="clear" w:color="auto" w:fill="E1DFDD"/>
    </w:rPr>
  </w:style>
  <w:style w:type="paragraph" w:styleId="FootnoteText">
    <w:name w:val="footnote text"/>
    <w:basedOn w:val="Normal"/>
    <w:link w:val="FootnoteTextChar"/>
    <w:uiPriority w:val="99"/>
    <w:semiHidden/>
    <w:unhideWhenUsed/>
    <w:rsid w:val="000722A3"/>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0722A3"/>
    <w:rPr>
      <w:sz w:val="20"/>
      <w:szCs w:val="20"/>
    </w:rPr>
  </w:style>
  <w:style w:type="character" w:styleId="FootnoteReference">
    <w:name w:val="footnote reference"/>
    <w:basedOn w:val="DefaultParagraphFont"/>
    <w:uiPriority w:val="99"/>
    <w:semiHidden/>
    <w:unhideWhenUsed/>
    <w:rsid w:val="000722A3"/>
    <w:rPr>
      <w:vertAlign w:val="superscript"/>
    </w:rPr>
  </w:style>
  <w:style w:type="table" w:styleId="TableGrid">
    <w:name w:val="Table Grid"/>
    <w:basedOn w:val="TableNormal"/>
    <w:uiPriority w:val="59"/>
    <w:rsid w:val="005B0A8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QsanswerChar">
    <w:name w:val="Qs answer Char"/>
    <w:link w:val="Qsanswer"/>
    <w:rsid w:val="00C86085"/>
    <w:rPr>
      <w:rFonts w:ascii="Arial" w:eastAsia="Times New Roman" w:hAnsi="Arial" w:cs="Times New Roman"/>
      <w:color w:val="000080"/>
      <w:sz w:val="18"/>
      <w:szCs w:val="20"/>
      <w:lang w:eastAsia="en-GB"/>
    </w:rPr>
  </w:style>
  <w:style w:type="character" w:customStyle="1" w:styleId="QuestionnoteChar2">
    <w:name w:val="Question note Char2"/>
    <w:rsid w:val="00206B0C"/>
    <w:rPr>
      <w:rFonts w:ascii="Arial" w:hAnsi="Arial"/>
      <w:sz w:val="18"/>
    </w:rPr>
  </w:style>
  <w:style w:type="paragraph" w:styleId="NormalWeb">
    <w:name w:val="Normal (Web)"/>
    <w:basedOn w:val="Normal"/>
    <w:uiPriority w:val="99"/>
    <w:semiHidden/>
    <w:unhideWhenUsed/>
    <w:rsid w:val="00880592"/>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styleId="Strong">
    <w:name w:val="Strong"/>
    <w:basedOn w:val="DefaultParagraphFont"/>
    <w:uiPriority w:val="22"/>
    <w:qFormat/>
    <w:rsid w:val="00880592"/>
    <w:rPr>
      <w:b/>
      <w:bCs/>
    </w:rPr>
  </w:style>
  <w:style w:type="paragraph" w:styleId="Revision">
    <w:name w:val="Revision"/>
    <w:hidden/>
    <w:uiPriority w:val="99"/>
    <w:semiHidden/>
    <w:rsid w:val="0075539E"/>
    <w:pPr>
      <w:spacing w:after="0" w:line="240" w:lineRule="auto"/>
    </w:pPr>
  </w:style>
  <w:style w:type="paragraph" w:customStyle="1" w:styleId="govuk-body">
    <w:name w:val="govuk-body"/>
    <w:basedOn w:val="Normal"/>
    <w:rsid w:val="00DF2BAB"/>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govuk-heading-s">
    <w:name w:val="govuk-heading-s"/>
    <w:basedOn w:val="DefaultParagraphFont"/>
    <w:rsid w:val="00870B1C"/>
  </w:style>
  <w:style w:type="paragraph" w:customStyle="1" w:styleId="govuk-hint">
    <w:name w:val="govuk-hint"/>
    <w:basedOn w:val="Normal"/>
    <w:rsid w:val="0076049D"/>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govuk-body1">
    <w:name w:val="govuk-body1"/>
    <w:basedOn w:val="DefaultParagraphFont"/>
    <w:rsid w:val="0076049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5656958">
      <w:bodyDiv w:val="1"/>
      <w:marLeft w:val="0"/>
      <w:marRight w:val="0"/>
      <w:marTop w:val="0"/>
      <w:marBottom w:val="0"/>
      <w:divBdr>
        <w:top w:val="none" w:sz="0" w:space="0" w:color="auto"/>
        <w:left w:val="none" w:sz="0" w:space="0" w:color="auto"/>
        <w:bottom w:val="none" w:sz="0" w:space="0" w:color="auto"/>
        <w:right w:val="none" w:sz="0" w:space="0" w:color="auto"/>
      </w:divBdr>
    </w:div>
    <w:div w:id="582371954">
      <w:bodyDiv w:val="1"/>
      <w:marLeft w:val="0"/>
      <w:marRight w:val="0"/>
      <w:marTop w:val="0"/>
      <w:marBottom w:val="0"/>
      <w:divBdr>
        <w:top w:val="none" w:sz="0" w:space="0" w:color="auto"/>
        <w:left w:val="none" w:sz="0" w:space="0" w:color="auto"/>
        <w:bottom w:val="none" w:sz="0" w:space="0" w:color="auto"/>
        <w:right w:val="none" w:sz="0" w:space="0" w:color="auto"/>
      </w:divBdr>
      <w:divsChild>
        <w:div w:id="1599217493">
          <w:marLeft w:val="0"/>
          <w:marRight w:val="0"/>
          <w:marTop w:val="0"/>
          <w:marBottom w:val="0"/>
          <w:divBdr>
            <w:top w:val="none" w:sz="0" w:space="0" w:color="auto"/>
            <w:left w:val="none" w:sz="0" w:space="0" w:color="auto"/>
            <w:bottom w:val="none" w:sz="0" w:space="0" w:color="auto"/>
            <w:right w:val="none" w:sz="0" w:space="0" w:color="auto"/>
          </w:divBdr>
        </w:div>
        <w:div w:id="1650787141">
          <w:marLeft w:val="0"/>
          <w:marRight w:val="0"/>
          <w:marTop w:val="0"/>
          <w:marBottom w:val="0"/>
          <w:divBdr>
            <w:top w:val="none" w:sz="0" w:space="0" w:color="auto"/>
            <w:left w:val="none" w:sz="0" w:space="0" w:color="auto"/>
            <w:bottom w:val="none" w:sz="0" w:space="0" w:color="auto"/>
            <w:right w:val="none" w:sz="0" w:space="0" w:color="auto"/>
          </w:divBdr>
        </w:div>
        <w:div w:id="1938832397">
          <w:marLeft w:val="0"/>
          <w:marRight w:val="0"/>
          <w:marTop w:val="0"/>
          <w:marBottom w:val="0"/>
          <w:divBdr>
            <w:top w:val="none" w:sz="0" w:space="0" w:color="auto"/>
            <w:left w:val="none" w:sz="0" w:space="0" w:color="auto"/>
            <w:bottom w:val="none" w:sz="0" w:space="0" w:color="auto"/>
            <w:right w:val="none" w:sz="0" w:space="0" w:color="auto"/>
          </w:divBdr>
        </w:div>
      </w:divsChild>
    </w:div>
    <w:div w:id="696925093">
      <w:bodyDiv w:val="1"/>
      <w:marLeft w:val="0"/>
      <w:marRight w:val="0"/>
      <w:marTop w:val="0"/>
      <w:marBottom w:val="0"/>
      <w:divBdr>
        <w:top w:val="none" w:sz="0" w:space="0" w:color="auto"/>
        <w:left w:val="none" w:sz="0" w:space="0" w:color="auto"/>
        <w:bottom w:val="none" w:sz="0" w:space="0" w:color="auto"/>
        <w:right w:val="none" w:sz="0" w:space="0" w:color="auto"/>
      </w:divBdr>
    </w:div>
    <w:div w:id="725690083">
      <w:bodyDiv w:val="1"/>
      <w:marLeft w:val="0"/>
      <w:marRight w:val="0"/>
      <w:marTop w:val="0"/>
      <w:marBottom w:val="0"/>
      <w:divBdr>
        <w:top w:val="none" w:sz="0" w:space="0" w:color="auto"/>
        <w:left w:val="none" w:sz="0" w:space="0" w:color="auto"/>
        <w:bottom w:val="none" w:sz="0" w:space="0" w:color="auto"/>
        <w:right w:val="none" w:sz="0" w:space="0" w:color="auto"/>
      </w:divBdr>
    </w:div>
    <w:div w:id="855461737">
      <w:bodyDiv w:val="1"/>
      <w:marLeft w:val="0"/>
      <w:marRight w:val="0"/>
      <w:marTop w:val="0"/>
      <w:marBottom w:val="0"/>
      <w:divBdr>
        <w:top w:val="none" w:sz="0" w:space="0" w:color="auto"/>
        <w:left w:val="none" w:sz="0" w:space="0" w:color="auto"/>
        <w:bottom w:val="none" w:sz="0" w:space="0" w:color="auto"/>
        <w:right w:val="none" w:sz="0" w:space="0" w:color="auto"/>
      </w:divBdr>
      <w:divsChild>
        <w:div w:id="351805991">
          <w:marLeft w:val="0"/>
          <w:marRight w:val="0"/>
          <w:marTop w:val="0"/>
          <w:marBottom w:val="0"/>
          <w:divBdr>
            <w:top w:val="none" w:sz="0" w:space="0" w:color="auto"/>
            <w:left w:val="none" w:sz="0" w:space="0" w:color="auto"/>
            <w:bottom w:val="none" w:sz="0" w:space="0" w:color="auto"/>
            <w:right w:val="none" w:sz="0" w:space="0" w:color="auto"/>
          </w:divBdr>
        </w:div>
      </w:divsChild>
    </w:div>
    <w:div w:id="914825869">
      <w:bodyDiv w:val="1"/>
      <w:marLeft w:val="0"/>
      <w:marRight w:val="0"/>
      <w:marTop w:val="0"/>
      <w:marBottom w:val="0"/>
      <w:divBdr>
        <w:top w:val="none" w:sz="0" w:space="0" w:color="auto"/>
        <w:left w:val="none" w:sz="0" w:space="0" w:color="auto"/>
        <w:bottom w:val="none" w:sz="0" w:space="0" w:color="auto"/>
        <w:right w:val="none" w:sz="0" w:space="0" w:color="auto"/>
      </w:divBdr>
    </w:div>
    <w:div w:id="973411423">
      <w:bodyDiv w:val="1"/>
      <w:marLeft w:val="0"/>
      <w:marRight w:val="0"/>
      <w:marTop w:val="0"/>
      <w:marBottom w:val="0"/>
      <w:divBdr>
        <w:top w:val="none" w:sz="0" w:space="0" w:color="auto"/>
        <w:left w:val="none" w:sz="0" w:space="0" w:color="auto"/>
        <w:bottom w:val="none" w:sz="0" w:space="0" w:color="auto"/>
        <w:right w:val="none" w:sz="0" w:space="0" w:color="auto"/>
      </w:divBdr>
    </w:div>
    <w:div w:id="1008408870">
      <w:bodyDiv w:val="1"/>
      <w:marLeft w:val="0"/>
      <w:marRight w:val="0"/>
      <w:marTop w:val="0"/>
      <w:marBottom w:val="0"/>
      <w:divBdr>
        <w:top w:val="none" w:sz="0" w:space="0" w:color="auto"/>
        <w:left w:val="none" w:sz="0" w:space="0" w:color="auto"/>
        <w:bottom w:val="none" w:sz="0" w:space="0" w:color="auto"/>
        <w:right w:val="none" w:sz="0" w:space="0" w:color="auto"/>
      </w:divBdr>
    </w:div>
    <w:div w:id="1077435424">
      <w:bodyDiv w:val="1"/>
      <w:marLeft w:val="0"/>
      <w:marRight w:val="0"/>
      <w:marTop w:val="0"/>
      <w:marBottom w:val="0"/>
      <w:divBdr>
        <w:top w:val="none" w:sz="0" w:space="0" w:color="auto"/>
        <w:left w:val="none" w:sz="0" w:space="0" w:color="auto"/>
        <w:bottom w:val="none" w:sz="0" w:space="0" w:color="auto"/>
        <w:right w:val="none" w:sz="0" w:space="0" w:color="auto"/>
      </w:divBdr>
      <w:divsChild>
        <w:div w:id="1740055633">
          <w:marLeft w:val="0"/>
          <w:marRight w:val="0"/>
          <w:marTop w:val="0"/>
          <w:marBottom w:val="0"/>
          <w:divBdr>
            <w:top w:val="none" w:sz="0" w:space="0" w:color="auto"/>
            <w:left w:val="none" w:sz="0" w:space="0" w:color="auto"/>
            <w:bottom w:val="none" w:sz="0" w:space="0" w:color="auto"/>
            <w:right w:val="none" w:sz="0" w:space="0" w:color="auto"/>
          </w:divBdr>
        </w:div>
      </w:divsChild>
    </w:div>
    <w:div w:id="1119880128">
      <w:bodyDiv w:val="1"/>
      <w:marLeft w:val="0"/>
      <w:marRight w:val="0"/>
      <w:marTop w:val="0"/>
      <w:marBottom w:val="0"/>
      <w:divBdr>
        <w:top w:val="none" w:sz="0" w:space="0" w:color="auto"/>
        <w:left w:val="none" w:sz="0" w:space="0" w:color="auto"/>
        <w:bottom w:val="none" w:sz="0" w:space="0" w:color="auto"/>
        <w:right w:val="none" w:sz="0" w:space="0" w:color="auto"/>
      </w:divBdr>
    </w:div>
    <w:div w:id="1152261006">
      <w:bodyDiv w:val="1"/>
      <w:marLeft w:val="0"/>
      <w:marRight w:val="0"/>
      <w:marTop w:val="0"/>
      <w:marBottom w:val="0"/>
      <w:divBdr>
        <w:top w:val="none" w:sz="0" w:space="0" w:color="auto"/>
        <w:left w:val="none" w:sz="0" w:space="0" w:color="auto"/>
        <w:bottom w:val="none" w:sz="0" w:space="0" w:color="auto"/>
        <w:right w:val="none" w:sz="0" w:space="0" w:color="auto"/>
      </w:divBdr>
    </w:div>
    <w:div w:id="1344745785">
      <w:bodyDiv w:val="1"/>
      <w:marLeft w:val="0"/>
      <w:marRight w:val="0"/>
      <w:marTop w:val="0"/>
      <w:marBottom w:val="0"/>
      <w:divBdr>
        <w:top w:val="none" w:sz="0" w:space="0" w:color="auto"/>
        <w:left w:val="none" w:sz="0" w:space="0" w:color="auto"/>
        <w:bottom w:val="none" w:sz="0" w:space="0" w:color="auto"/>
        <w:right w:val="none" w:sz="0" w:space="0" w:color="auto"/>
      </w:divBdr>
      <w:divsChild>
        <w:div w:id="651914233">
          <w:marLeft w:val="0"/>
          <w:marRight w:val="0"/>
          <w:marTop w:val="0"/>
          <w:marBottom w:val="0"/>
          <w:divBdr>
            <w:top w:val="none" w:sz="0" w:space="0" w:color="auto"/>
            <w:left w:val="none" w:sz="0" w:space="0" w:color="auto"/>
            <w:bottom w:val="none" w:sz="0" w:space="0" w:color="auto"/>
            <w:right w:val="none" w:sz="0" w:space="0" w:color="auto"/>
          </w:divBdr>
        </w:div>
        <w:div w:id="696396348">
          <w:marLeft w:val="0"/>
          <w:marRight w:val="0"/>
          <w:marTop w:val="0"/>
          <w:marBottom w:val="0"/>
          <w:divBdr>
            <w:top w:val="none" w:sz="0" w:space="0" w:color="auto"/>
            <w:left w:val="none" w:sz="0" w:space="0" w:color="auto"/>
            <w:bottom w:val="none" w:sz="0" w:space="0" w:color="auto"/>
            <w:right w:val="none" w:sz="0" w:space="0" w:color="auto"/>
          </w:divBdr>
        </w:div>
        <w:div w:id="730348806">
          <w:marLeft w:val="0"/>
          <w:marRight w:val="0"/>
          <w:marTop w:val="0"/>
          <w:marBottom w:val="0"/>
          <w:divBdr>
            <w:top w:val="none" w:sz="0" w:space="0" w:color="auto"/>
            <w:left w:val="none" w:sz="0" w:space="0" w:color="auto"/>
            <w:bottom w:val="none" w:sz="0" w:space="0" w:color="auto"/>
            <w:right w:val="none" w:sz="0" w:space="0" w:color="auto"/>
          </w:divBdr>
        </w:div>
        <w:div w:id="864175687">
          <w:marLeft w:val="0"/>
          <w:marRight w:val="0"/>
          <w:marTop w:val="0"/>
          <w:marBottom w:val="0"/>
          <w:divBdr>
            <w:top w:val="none" w:sz="0" w:space="0" w:color="auto"/>
            <w:left w:val="none" w:sz="0" w:space="0" w:color="auto"/>
            <w:bottom w:val="none" w:sz="0" w:space="0" w:color="auto"/>
            <w:right w:val="none" w:sz="0" w:space="0" w:color="auto"/>
          </w:divBdr>
        </w:div>
        <w:div w:id="1428160650">
          <w:marLeft w:val="0"/>
          <w:marRight w:val="0"/>
          <w:marTop w:val="0"/>
          <w:marBottom w:val="0"/>
          <w:divBdr>
            <w:top w:val="none" w:sz="0" w:space="0" w:color="auto"/>
            <w:left w:val="none" w:sz="0" w:space="0" w:color="auto"/>
            <w:bottom w:val="none" w:sz="0" w:space="0" w:color="auto"/>
            <w:right w:val="none" w:sz="0" w:space="0" w:color="auto"/>
          </w:divBdr>
        </w:div>
        <w:div w:id="1454247902">
          <w:marLeft w:val="0"/>
          <w:marRight w:val="0"/>
          <w:marTop w:val="0"/>
          <w:marBottom w:val="0"/>
          <w:divBdr>
            <w:top w:val="none" w:sz="0" w:space="0" w:color="auto"/>
            <w:left w:val="none" w:sz="0" w:space="0" w:color="auto"/>
            <w:bottom w:val="none" w:sz="0" w:space="0" w:color="auto"/>
            <w:right w:val="none" w:sz="0" w:space="0" w:color="auto"/>
          </w:divBdr>
        </w:div>
      </w:divsChild>
    </w:div>
    <w:div w:id="1382830664">
      <w:bodyDiv w:val="1"/>
      <w:marLeft w:val="0"/>
      <w:marRight w:val="0"/>
      <w:marTop w:val="0"/>
      <w:marBottom w:val="0"/>
      <w:divBdr>
        <w:top w:val="none" w:sz="0" w:space="0" w:color="auto"/>
        <w:left w:val="none" w:sz="0" w:space="0" w:color="auto"/>
        <w:bottom w:val="none" w:sz="0" w:space="0" w:color="auto"/>
        <w:right w:val="none" w:sz="0" w:space="0" w:color="auto"/>
      </w:divBdr>
    </w:div>
    <w:div w:id="1522355770">
      <w:bodyDiv w:val="1"/>
      <w:marLeft w:val="0"/>
      <w:marRight w:val="0"/>
      <w:marTop w:val="0"/>
      <w:marBottom w:val="0"/>
      <w:divBdr>
        <w:top w:val="none" w:sz="0" w:space="0" w:color="auto"/>
        <w:left w:val="none" w:sz="0" w:space="0" w:color="auto"/>
        <w:bottom w:val="none" w:sz="0" w:space="0" w:color="auto"/>
        <w:right w:val="none" w:sz="0" w:space="0" w:color="auto"/>
      </w:divBdr>
    </w:div>
    <w:div w:id="1544751947">
      <w:bodyDiv w:val="1"/>
      <w:marLeft w:val="0"/>
      <w:marRight w:val="0"/>
      <w:marTop w:val="0"/>
      <w:marBottom w:val="0"/>
      <w:divBdr>
        <w:top w:val="none" w:sz="0" w:space="0" w:color="auto"/>
        <w:left w:val="none" w:sz="0" w:space="0" w:color="auto"/>
        <w:bottom w:val="none" w:sz="0" w:space="0" w:color="auto"/>
        <w:right w:val="none" w:sz="0" w:space="0" w:color="auto"/>
      </w:divBdr>
    </w:div>
    <w:div w:id="1628588725">
      <w:bodyDiv w:val="1"/>
      <w:marLeft w:val="0"/>
      <w:marRight w:val="0"/>
      <w:marTop w:val="0"/>
      <w:marBottom w:val="0"/>
      <w:divBdr>
        <w:top w:val="none" w:sz="0" w:space="0" w:color="auto"/>
        <w:left w:val="none" w:sz="0" w:space="0" w:color="auto"/>
        <w:bottom w:val="none" w:sz="0" w:space="0" w:color="auto"/>
        <w:right w:val="none" w:sz="0" w:space="0" w:color="auto"/>
      </w:divBdr>
    </w:div>
    <w:div w:id="1825778918">
      <w:bodyDiv w:val="1"/>
      <w:marLeft w:val="0"/>
      <w:marRight w:val="0"/>
      <w:marTop w:val="0"/>
      <w:marBottom w:val="0"/>
      <w:divBdr>
        <w:top w:val="none" w:sz="0" w:space="0" w:color="auto"/>
        <w:left w:val="none" w:sz="0" w:space="0" w:color="auto"/>
        <w:bottom w:val="none" w:sz="0" w:space="0" w:color="auto"/>
        <w:right w:val="none" w:sz="0" w:space="0" w:color="auto"/>
      </w:divBdr>
    </w:div>
    <w:div w:id="1845243647">
      <w:bodyDiv w:val="1"/>
      <w:marLeft w:val="0"/>
      <w:marRight w:val="0"/>
      <w:marTop w:val="0"/>
      <w:marBottom w:val="0"/>
      <w:divBdr>
        <w:top w:val="none" w:sz="0" w:space="0" w:color="auto"/>
        <w:left w:val="none" w:sz="0" w:space="0" w:color="auto"/>
        <w:bottom w:val="none" w:sz="0" w:space="0" w:color="auto"/>
        <w:right w:val="none" w:sz="0" w:space="0" w:color="auto"/>
      </w:divBdr>
    </w:div>
    <w:div w:id="19883892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yperlink" Target="mailto:firm.queries@fca.org.uk" TargetMode="External"/><Relationship Id="rId26" Type="http://schemas.openxmlformats.org/officeDocument/2006/relationships/header" Target="header4.xml"/><Relationship Id="rId39" Type="http://schemas.openxmlformats.org/officeDocument/2006/relationships/hyperlink" Target="https://handbook.fca.org.uk/handbook/sup10c/sup10cs10" TargetMode="External"/><Relationship Id="rId3" Type="http://schemas.openxmlformats.org/officeDocument/2006/relationships/customXml" Target="../customXml/item3.xml"/><Relationship Id="rId21" Type="http://schemas.openxmlformats.org/officeDocument/2006/relationships/footer" Target="footer1.xml"/><Relationship Id="rId34" Type="http://schemas.openxmlformats.org/officeDocument/2006/relationships/hyperlink" Target="https://www.handbook.fca.org.uk/form/sup/SUP_10C_Ann_10D_SOR_20191209.pdf" TargetMode="External"/><Relationship Id="rId42" Type="http://schemas.openxmlformats.org/officeDocument/2006/relationships/hyperlink" Target="https://www.handbook.fca.org.uk/handbook/FEES/3/Annex1A.html" TargetMode="External"/><Relationship Id="rId47" Type="http://schemas.openxmlformats.org/officeDocument/2006/relationships/footer" Target="footer5.xml"/><Relationship Id="rId50"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intact--oat.sandbox.my.site.com/" TargetMode="External"/><Relationship Id="rId25" Type="http://schemas.openxmlformats.org/officeDocument/2006/relationships/header" Target="header3.xml"/><Relationship Id="rId33" Type="http://schemas.openxmlformats.org/officeDocument/2006/relationships/header" Target="header8.xml"/><Relationship Id="rId38" Type="http://schemas.openxmlformats.org/officeDocument/2006/relationships/hyperlink" Target="https://www.gov.uk/check-job-applicant-right-to-work" TargetMode="External"/><Relationship Id="rId46" Type="http://schemas.openxmlformats.org/officeDocument/2006/relationships/header" Target="header10.xml"/><Relationship Id="rId2" Type="http://schemas.openxmlformats.org/officeDocument/2006/relationships/customXml" Target="../customXml/item2.xml"/><Relationship Id="rId16" Type="http://schemas.openxmlformats.org/officeDocument/2006/relationships/hyperlink" Target="http://www.fca.org.uk" TargetMode="External"/><Relationship Id="rId20" Type="http://schemas.openxmlformats.org/officeDocument/2006/relationships/header" Target="header1.xml"/><Relationship Id="rId29" Type="http://schemas.openxmlformats.org/officeDocument/2006/relationships/footer" Target="footer4.xml"/><Relationship Id="rId41" Type="http://schemas.openxmlformats.org/officeDocument/2006/relationships/hyperlink" Target="https://www.handbook.fca.org.uk/handbook/FEES/3/Annex13R.html"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fca.org.uk/firms/authorisation/apply/fees" TargetMode="External"/><Relationship Id="rId32" Type="http://schemas.openxmlformats.org/officeDocument/2006/relationships/header" Target="header7.xml"/><Relationship Id="rId37" Type="http://schemas.openxmlformats.org/officeDocument/2006/relationships/hyperlink" Target="https://www.handbook.fca.org.uk/handbook/SYSC/22/2.html" TargetMode="External"/><Relationship Id="rId40" Type="http://schemas.openxmlformats.org/officeDocument/2006/relationships/hyperlink" Target="https://www.fca.org.uk/firms/senior-management-functions/prepare-apply" TargetMode="External"/><Relationship Id="rId45" Type="http://schemas.openxmlformats.org/officeDocument/2006/relationships/header" Target="header9.xml"/><Relationship Id="rId5" Type="http://schemas.openxmlformats.org/officeDocument/2006/relationships/customXml" Target="../customXml/item5.xml"/><Relationship Id="rId15" Type="http://schemas.openxmlformats.org/officeDocument/2006/relationships/hyperlink" Target="mailto:firm.queries@fca.org.uk" TargetMode="External"/><Relationship Id="rId23" Type="http://schemas.openxmlformats.org/officeDocument/2006/relationships/footer" Target="footer2.xml"/><Relationship Id="rId28" Type="http://schemas.openxmlformats.org/officeDocument/2006/relationships/header" Target="header5.xml"/><Relationship Id="rId36" Type="http://schemas.openxmlformats.org/officeDocument/2006/relationships/hyperlink" Target="https://www.handbook.fca.org.uk/handbook/glossary/?starts-with=D" TargetMode="External"/><Relationship Id="rId49" Type="http://schemas.openxmlformats.org/officeDocument/2006/relationships/footer" Target="footer6.xml"/><Relationship Id="rId10" Type="http://schemas.openxmlformats.org/officeDocument/2006/relationships/webSettings" Target="webSettings.xml"/><Relationship Id="rId19" Type="http://schemas.openxmlformats.org/officeDocument/2006/relationships/hyperlink" Target="http://www.fca.org.uk" TargetMode="External"/><Relationship Id="rId31" Type="http://schemas.openxmlformats.org/officeDocument/2006/relationships/header" Target="header6.xml"/><Relationship Id="rId44" Type="http://schemas.openxmlformats.org/officeDocument/2006/relationships/hyperlink" Target="https://www.bankofengland.co.uk/prudential-regulation/authorisations"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intact--oat.sandbox.my.site.com/" TargetMode="External"/><Relationship Id="rId22" Type="http://schemas.openxmlformats.org/officeDocument/2006/relationships/header" Target="header2.xml"/><Relationship Id="rId27" Type="http://schemas.openxmlformats.org/officeDocument/2006/relationships/footer" Target="footer3.xml"/><Relationship Id="rId30" Type="http://schemas.openxmlformats.org/officeDocument/2006/relationships/hyperlink" Target="https://www.handbook.fca.org.uk/handbook/glossary" TargetMode="External"/><Relationship Id="rId35" Type="http://schemas.openxmlformats.org/officeDocument/2006/relationships/hyperlink" Target="https://www.handbook.fca.org.uk/handbook/glossary/?starts-with=M" TargetMode="External"/><Relationship Id="rId43" Type="http://schemas.openxmlformats.org/officeDocument/2006/relationships/hyperlink" Target="https://www.fca.org.uk/data-protection" TargetMode="External"/><Relationship Id="rId48" Type="http://schemas.openxmlformats.org/officeDocument/2006/relationships/header" Target="header11.xml"/><Relationship Id="rId8" Type="http://schemas.openxmlformats.org/officeDocument/2006/relationships/styles" Target="styles.xml"/><Relationship Id="rId51"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141bad0b-5ec6-4ecd-811e-f9d8ff358b9c" ContentTypeId="0x0101005A9549D9A06FAF49B2796176C16A6E111817" PreviousValue="false"/>
</file>

<file path=customXml/item5.xml><?xml version="1.0" encoding="utf-8"?>
<p:properties xmlns:p="http://schemas.microsoft.com/office/2006/metadata/properties" xmlns:xsi="http://www.w3.org/2001/XMLSchema-instance" xmlns:pc="http://schemas.microsoft.com/office/infopath/2007/PartnerControls">
  <documentManagement>
    <_dlc_DocId xmlns="964f0a7c-bcf0-4337-b577-3747e0a5c4bc">7A2UM2KYKSJP-935211081-2886</_dlc_DocId>
    <_dlc_DocIdPersistId xmlns="964f0a7c-bcf0-4337-b577-3747e0a5c4bc">true</_dlc_DocIdPersistId>
    <_dlc_DocIdUrl xmlns="964f0a7c-bcf0-4337-b577-3747e0a5c4bc">
      <Url>https://thefca.sharepoint.com/sites/ProForMapAndLog/_layouts/15/DocIdRedir.aspx?ID=7A2UM2KYKSJP-935211081-2886</Url>
      <Description>7A2UM2KYKSJP-935211081-2886</Description>
    </_dlc_DocIdUrl>
    <Is_FirstChKInDone xmlns="http://schemas.microsoft.com/sharepoint/v3">Yes</Is_FirstChKInDone>
    <fca_mig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Administrative</TermName>
          <TermId xmlns="http://schemas.microsoft.com/office/infopath/2007/PartnerControls">c0a6a800-ee19-465d-995e-3864540afe03</TermId>
        </TermInfo>
      </Terms>
    </i7382953a7c14d49b483126af46f0dd6>
    <e010124b8a5f4fcaadce545be390ec64 xmlns="964f0a7c-bcf0-4337-b577-3747e0a5c4bc">
      <Terms xmlns="http://schemas.microsoft.com/office/infopath/2007/PartnerControls">
        <TermInfo xmlns="http://schemas.microsoft.com/office/infopath/2007/PartnerControls">
          <TermName xmlns="http://schemas.microsoft.com/office/infopath/2007/PartnerControls">Form</TermName>
          <TermId xmlns="http://schemas.microsoft.com/office/infopath/2007/PartnerControls">cd17caef-2710-46b2-9ac0-ce551f7293c3</TermId>
        </TermInfo>
      </Terms>
    </e010124b8a5f4fcaadce545be390ec64>
    <fca_livelink_local_metadata xmlns="964f0a7c-bcf0-4337-b577-3747e0a5c4bc">{}</fca_livelink_local_metadata>
    <fca_livelink_obj_id xmlns="http://schemas.microsoft.com/sharepoint/v3" xsi:nil="true"/>
    <fca_livelink_accessed_date xmlns="http://schemas.microsoft.com/sharepoint/v3">2020-11-12T14:26:28+00:00</fca_livelink_accessed_date>
    <fca_mig_stage xmlns="964f0a7c-bcf0-4337-b577-3747e0a5c4bc">0</fca_mig_stage>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fca_mig_source xmlns="http://schemas.microsoft.com/sharepoint/v3" xsi:nil="true"/>
    <fca_livelink_description xmlns="http://schemas.microsoft.com/sharepoint/v3" xsi:nil="true"/>
    <fca_mig_full_path xmlns="http://schemas.microsoft.com/sharepoint/v3" xsi:nil="true"/>
    <TaxCatchAll xmlns="964f0a7c-bcf0-4337-b577-3747e0a5c4bc">
      <Value>62</Value>
      <Value>3</Value>
      <Value>1</Value>
      <Value>56</Value>
    </TaxCatchAll>
    <fca_mig_stage_2 xmlns="964f0a7c-bcf0-4337-b577-3747e0a5c4bc" xsi:nil="true"/>
    <fca_prop_ret_label xmlns="http://schemas.microsoft.com/sharepoint/v3" xsi:nil="true"/>
    <fca_livelink_recstatus xmlns="http://schemas.microsoft.com/sharepoint/v3">FCA Official</fca_livelink_recstatus>
    <fca_retention_trg_date xmlns="http://schemas.microsoft.com/sharepoint/v3" xsi:nil="true"/>
    <id42ed27a91f471db5fabca6a1153016 xmlns="964f0a7c-bcf0-4337-b577-3747e0a5c4bc">
      <Terms xmlns="http://schemas.microsoft.com/office/infopath/2007/PartnerControls">
        <TermInfo xmlns="http://schemas.microsoft.com/office/infopath/2007/PartnerControls">
          <TermName xmlns="http://schemas.microsoft.com/office/infopath/2007/PartnerControls">Approved Person</TermName>
          <TermId xmlns="http://schemas.microsoft.com/office/infopath/2007/PartnerControls">0476e904-4277-40b1-bd69-d9411f44328e</TermId>
        </TermInfo>
      </Terms>
    </id42ed27a91f471db5fabca6a1153016>
    <fca_livelink_recstatus_date xmlns="http://schemas.microsoft.com/sharepoint/v3" xsi:nil="true"/>
    <fca_mig_partial_path xmlns="http://schemas.microsoft.com/sharepoint/v3" xsi:nil="true"/>
  </documentManagement>
</p:properties>
</file>

<file path=customXml/item6.xml><?xml version="1.0" encoding="utf-8"?>
<ct:contentTypeSchema xmlns:ct="http://schemas.microsoft.com/office/2006/metadata/contentType" xmlns:ma="http://schemas.microsoft.com/office/2006/metadata/properties/metaAttributes" ct:_="" ma:_="" ma:contentTypeName="Authorisations Forms Document" ma:contentTypeID="0x0101005A9549D9A06FAF49B2796176C16A6E1118170085A669AD229CF3499FEE9BA5271AF5E8" ma:contentTypeVersion="57" ma:contentTypeDescription="Authorisations Forms Document" ma:contentTypeScope="" ma:versionID="864a2653ec5c3c691b210a9af28e0938">
  <xsd:schema xmlns:xsd="http://www.w3.org/2001/XMLSchema" xmlns:xs="http://www.w3.org/2001/XMLSchema" xmlns:p="http://schemas.microsoft.com/office/2006/metadata/properties" xmlns:ns1="http://schemas.microsoft.com/sharepoint/v3" xmlns:ns2="964f0a7c-bcf0-4337-b577-3747e0a5c4bc" targetNamespace="http://schemas.microsoft.com/office/2006/metadata/properties" ma:root="true" ma:fieldsID="98fb8dfad921fc643a22e1d02195e670" ns1:_="" ns2:_="">
    <xsd:import namespace="http://schemas.microsoft.com/sharepoint/v3"/>
    <xsd:import namespace="964f0a7c-bcf0-4337-b577-3747e0a5c4bc"/>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_dlc_DocId" minOccurs="0"/>
                <xsd:element ref="ns2:_dlc_DocIdUrl" minOccurs="0"/>
                <xsd:element ref="ns2:_dlc_DocIdPersistId"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id42ed27a91f471db5fabca6a1153016" minOccurs="0"/>
                <xsd:element ref="ns2:e010124b8a5f4fcaadce545be390ec64" minOccurs="0"/>
                <xsd:element ref="ns2:fca_livelink_local_metadata" minOccurs="0"/>
                <xsd:element ref="ns1:fca_livelink_accessed_date" minOccurs="0"/>
                <xsd:element ref="ns2:fca_mig_st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source" ma:index="17" nillable="true" ma:displayName="Source" ma:internalName="fca_mig_source">
      <xsd:simpleType>
        <xsd:restriction base="dms:Text"/>
      </xsd:simpleType>
    </xsd:element>
    <xsd:element name="fca_mig_full_path" ma:index="18" nillable="true" ma:displayName="Full Source Path" ma:internalName="fca_mig_full_path">
      <xsd:simpleType>
        <xsd:restriction base="dms:Note">
          <xsd:maxLength value="255"/>
        </xsd:restriction>
      </xsd:simpleType>
    </xsd:element>
    <xsd:element name="fca_mig_partial_path" ma:index="19" nillable="true" ma:displayName="Partial Source Path" ma:internalName="fca_mig_partial_path">
      <xsd:simpleType>
        <xsd:restriction base="dms:Note">
          <xsd:maxLength value="255"/>
        </xsd:restriction>
      </xsd:simpleType>
    </xsd:element>
    <xsd:element name="fca_livelink_obj_id" ma:index="20" nillable="true" ma:displayName="Livelink Object Id" ma:internalName="fca_livelink_obj_id">
      <xsd:simpleType>
        <xsd:restriction base="dms:Text"/>
      </xsd:simpleType>
    </xsd:element>
    <xsd:element name="fca_mig_date" ma:index="21" nillable="true" ma:displayName="Source Migration Date" ma:format="DateOnly" ma:internalName="fca_mig_date">
      <xsd:simpleType>
        <xsd:restriction base="dms:DateTime"/>
      </xsd:simpleType>
    </xsd:element>
    <xsd:element name="fca_retention_trg_date" ma:index="22" nillable="true" ma:displayName="Retention Date" ma:format="DateOnly" ma:internalName="fca_retention_trg_date">
      <xsd:simpleType>
        <xsd:restriction base="dms:DateTime"/>
      </xsd:simpleType>
    </xsd:element>
    <xsd:element name="fca_livelink_description" ma:index="23" nillable="true" ma:displayName="Description(Livelink)" ma:internalName="fca_livelink_description">
      <xsd:simpleType>
        <xsd:restriction base="dms:Note">
          <xsd:maxLength value="255"/>
        </xsd:restriction>
      </xsd:simpleType>
    </xsd:element>
    <xsd:element name="fca_livelink_recstatus" ma:index="24" nillable="true" ma:displayName="Records Status" ma:internalName="fca_livelink_recstatus">
      <xsd:simpleType>
        <xsd:restriction base="dms:Text"/>
      </xsd:simpleType>
    </xsd:element>
    <xsd:element name="fca_livelink_recstatus_date" ma:index="25" nillable="true" ma:displayName="Records Status Date" ma:format="DateOnly" ma:internalName="fca_livelink_recstatus_date">
      <xsd:simpleType>
        <xsd:restriction base="dms:DateTime"/>
      </xsd:simpleType>
    </xsd:element>
    <xsd:element name="Is_FirstChKInDone" ma:index="26" nillable="true" ma:displayName="IsFCDone" ma:default="No" ma:internalName="Is_FirstChKInDone" ma:readOnly="false">
      <xsd:simpleType>
        <xsd:restriction base="dms:Choice">
          <xsd:enumeration value="Yes"/>
          <xsd:enumeration value="No"/>
        </xsd:restriction>
      </xsd:simpleType>
    </xsd:element>
    <xsd:element name="fca_prop_ret_label" ma:index="28" nillable="true" ma:displayName="Proposed Retention Label" ma:internalName="fca_prop_ret_label" ma:readOnly="false">
      <xsd:simpleType>
        <xsd:restriction base="dms:Text"/>
      </xsd:simpleType>
    </xsd:element>
    <xsd:element name="fca_livelink_accessed_date" ma:index="34" nillable="true" ma:displayName="Last Accessed Date" ma:format="DateOnly" ma:internalName="fca_livelink_accesse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b2bc18eb-2bbf-4b34-bae5-8d5f28957394}" ma:internalName="TaxCatchAll" ma:showField="CatchAllData"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b2bc18eb-2bbf-4b34-bae5-8d5f28957394}" ma:internalName="TaxCatchAllLabel" ma:readOnly="true" ma:showField="CatchAllDataLabel"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Sensitivity."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nillable="true"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indexed="true"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indexed="true" ma:internalName="fca_mig_stage_2" ma:readOnly="false">
      <xsd:simpleType>
        <xsd:restriction base="dms:Number"/>
      </xsd:simpleType>
    </xsd:element>
    <xsd:element name="id42ed27a91f471db5fabca6a1153016" ma:index="30" nillable="true" ma:taxonomy="true" ma:internalName="id42ed27a91f471db5fabca6a1153016" ma:taxonomyFieldName="fca_application_type" ma:displayName="Application Type" ma:readOnly="false" ma:fieldId="{2d42ed27-a91f-471d-b5fa-bca6a1153016}" ma:sspId="141bad0b-5ec6-4ecd-811e-f9d8ff358b9c" ma:termSetId="847bc563-046e-4c60-9780-e2da02cc5925" ma:anchorId="00000000-0000-0000-0000-000000000000" ma:open="false" ma:isKeyword="false">
      <xsd:complexType>
        <xsd:sequence>
          <xsd:element ref="pc:Terms" minOccurs="0" maxOccurs="1"/>
        </xsd:sequence>
      </xsd:complexType>
    </xsd:element>
    <xsd:element name="e010124b8a5f4fcaadce545be390ec64" ma:index="32" nillable="true" ma:taxonomy="true" ma:internalName="e010124b8a5f4fcaadce545be390ec64" ma:taxonomyFieldName="fca_auth_forms_doc_type" ma:displayName="Auth Forms Document Type" ma:readOnly="false" ma:fieldId="{e010124b-8a5f-4fca-adce-545be390ec64}" ma:sspId="141bad0b-5ec6-4ecd-811e-f9d8ff358b9c" ma:termSetId="bee66263-9d67-43fb-8123-125421115fd7" ma:anchorId="00000000-0000-0000-0000-000000000000" ma:open="false" ma:isKeyword="false">
      <xsd:complexType>
        <xsd:sequence>
          <xsd:element ref="pc:Terms" minOccurs="0" maxOccurs="1"/>
        </xsd:sequence>
      </xsd:complexType>
    </xsd:element>
    <xsd:element name="fca_livelink_local_metadata" ma:index="33" nillable="true" ma:displayName="Local Livelink Metadata" ma:internalName="fca_livelink_local_metadata">
      <xsd:simpleType>
        <xsd:restriction base="dms:Note">
          <xsd:maxLength value="255"/>
        </xsd:restriction>
      </xsd:simpleType>
    </xsd:element>
    <xsd:element name="fca_mig_stage" ma:index="35" nillable="true" ma:displayName="Migration Stage" ma:default="0" ma:internalName="fca_mig_stage" ma:percentage="FALSE">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CAAB1C8-25CD-4BC4-8288-CBF5B4FC7A07}">
  <ds:schemaRefs>
    <ds:schemaRef ds:uri="http://schemas.microsoft.com/sharepoint/v3/contenttype/forms"/>
  </ds:schemaRefs>
</ds:datastoreItem>
</file>

<file path=customXml/itemProps2.xml><?xml version="1.0" encoding="utf-8"?>
<ds:datastoreItem xmlns:ds="http://schemas.openxmlformats.org/officeDocument/2006/customXml" ds:itemID="{A4240DBF-8B71-48DE-8A13-99C863FA8B1B}">
  <ds:schemaRefs>
    <ds:schemaRef ds:uri="http://schemas.openxmlformats.org/officeDocument/2006/bibliography"/>
  </ds:schemaRefs>
</ds:datastoreItem>
</file>

<file path=customXml/itemProps3.xml><?xml version="1.0" encoding="utf-8"?>
<ds:datastoreItem xmlns:ds="http://schemas.openxmlformats.org/officeDocument/2006/customXml" ds:itemID="{6916AC99-5504-4348-B6DA-0D560B10B6D2}">
  <ds:schemaRefs>
    <ds:schemaRef ds:uri="http://schemas.microsoft.com/sharepoint/events"/>
  </ds:schemaRefs>
</ds:datastoreItem>
</file>

<file path=customXml/itemProps4.xml><?xml version="1.0" encoding="utf-8"?>
<ds:datastoreItem xmlns:ds="http://schemas.openxmlformats.org/officeDocument/2006/customXml" ds:itemID="{07C7E7A0-D270-4A34-B93C-658FE7B38E88}">
  <ds:schemaRefs>
    <ds:schemaRef ds:uri="Microsoft.SharePoint.Taxonomy.ContentTypeSync"/>
  </ds:schemaRefs>
</ds:datastoreItem>
</file>

<file path=customXml/itemProps5.xml><?xml version="1.0" encoding="utf-8"?>
<ds:datastoreItem xmlns:ds="http://schemas.openxmlformats.org/officeDocument/2006/customXml" ds:itemID="{BF4F2F02-1BC4-4E2E-B38C-C2D1A3DEB025}">
  <ds:schemaRefs>
    <ds:schemaRef ds:uri="http://schemas.microsoft.com/office/2006/metadata/properties"/>
    <ds:schemaRef ds:uri="http://schemas.microsoft.com/office/infopath/2007/PartnerControls"/>
    <ds:schemaRef ds:uri="964f0a7c-bcf0-4337-b577-3747e0a5c4bc"/>
    <ds:schemaRef ds:uri="http://schemas.microsoft.com/sharepoint/v3"/>
  </ds:schemaRefs>
</ds:datastoreItem>
</file>

<file path=customXml/itemProps6.xml><?xml version="1.0" encoding="utf-8"?>
<ds:datastoreItem xmlns:ds="http://schemas.openxmlformats.org/officeDocument/2006/customXml" ds:itemID="{B0FD3C0E-5D4B-4350-9C05-9B2F59EA81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55</TotalTime>
  <Pages>44</Pages>
  <Words>10697</Words>
  <Characters>55736</Characters>
  <Application>Microsoft Office Word</Application>
  <DocSecurity>0</DocSecurity>
  <Lines>3096</Lines>
  <Paragraphs>1845</Paragraphs>
  <ScaleCrop>false</ScaleCrop>
  <Company>Financial Services Authority</Company>
  <LinksUpToDate>false</LinksUpToDate>
  <CharactersWithSpaces>64588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application-for-a-payment-institution-qualifying-holiding-individual-form</dc:title>
  <dc:subject/>
  <dc:creator>Kelly Dulieu</dc:creator>
  <cp:keywords/>
  <cp:lastModifiedBy>Kelly Dulieu</cp:lastModifiedBy>
  <cp:revision>50</cp:revision>
  <cp:lastPrinted>2017-08-25T19:55:00Z</cp:lastPrinted>
  <dcterms:created xsi:type="dcterms:W3CDTF">2024-04-15T16:28:00Z</dcterms:created>
  <dcterms:modified xsi:type="dcterms:W3CDTF">2026-07-16T17:37:00Z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IL_MSG_ID1">
    <vt:lpwstr>GEAAO+/T9t20xwno5ESaHK35t4BfcxZXKBdLi5eFvGleLx+pyvnYUnrv6iidzfPD2Rj9BZjv/ZzGG04l
D78zvVCDfOuv0dzcYzGYHRRq5gBdrOZXFq2o1K8T/ImCw8VJqOZSUxIB/fPKoNedP0JXBPGd7A8o
0dFAs1NKR8zYadRpJgwlyRGwe/S2tVtJMpMuXoxRc3copGKB4TYdEHAtVzt6VzSpnHqcUr/x8xyL
RPwHnMGC8mVEEhXu3</vt:lpwstr>
  </property>
  <property fmtid="{D5CDD505-2E9C-101B-9397-08002B2CF9AE}" pid="3" name="MAIL_MSG_ID2">
    <vt:lpwstr>NCKyi0tMxpJ</vt:lpwstr>
  </property>
  <property fmtid="{D5CDD505-2E9C-101B-9397-08002B2CF9AE}" pid="4" name="RESPONSE_SENDER_NAME">
    <vt:lpwstr>gAAAdya76B99d4hLGUR1rQ+8TxTv0GGEPdix</vt:lpwstr>
  </property>
  <property fmtid="{D5CDD505-2E9C-101B-9397-08002B2CF9AE}" pid="5" name="EMAIL_OWNER_ADDRESS">
    <vt:lpwstr>4AAAMz5NUQ6P8J9x1j0SCyjLWfVUHZLdYB1+SHHzoUbSyOXzwugy+Vlpig==</vt:lpwstr>
  </property>
  <property fmtid="{D5CDD505-2E9C-101B-9397-08002B2CF9AE}" pid="6" name="ContentTypeId">
    <vt:lpwstr>0x0101005A9549D9A06FAF49B2796176C16A6E1118170085A669AD229CF3499FEE9BA5271AF5E8</vt:lpwstr>
  </property>
  <property fmtid="{D5CDD505-2E9C-101B-9397-08002B2CF9AE}" pid="7" name="fca_document_purpose">
    <vt:lpwstr>3;#Administrative|c0a6a800-ee19-465d-995e-3864540afe03</vt:lpwstr>
  </property>
  <property fmtid="{D5CDD505-2E9C-101B-9397-08002B2CF9AE}" pid="8" name="fca_information_classification">
    <vt:lpwstr>1;#FCA Official|d07129ec-4894-4cda-af0c-a925cb68d6e3</vt:lpwstr>
  </property>
  <property fmtid="{D5CDD505-2E9C-101B-9397-08002B2CF9AE}" pid="9" name="fca_livelink_local_metadata">
    <vt:lpwstr>{}</vt:lpwstr>
  </property>
  <property fmtid="{D5CDD505-2E9C-101B-9397-08002B2CF9AE}" pid="10" name="fca_livelink_accessed_date">
    <vt:filetime>2020-11-12T14:26:28Z</vt:filetime>
  </property>
  <property fmtid="{D5CDD505-2E9C-101B-9397-08002B2CF9AE}" pid="11" name="l8bdf5901bd84cc9ab354cf74d0d75d8">
    <vt:lpwstr/>
  </property>
  <property fmtid="{D5CDD505-2E9C-101B-9397-08002B2CF9AE}" pid="12" name="k6cffc08cdea4d029f19334431296236">
    <vt:lpwstr/>
  </property>
  <property fmtid="{D5CDD505-2E9C-101B-9397-08002B2CF9AE}" pid="13" name="xd_ProgID">
    <vt:lpwstr/>
  </property>
  <property fmtid="{D5CDD505-2E9C-101B-9397-08002B2CF9AE}" pid="14" name="d10ce44c83b449bc85d6eb5d7135cd58">
    <vt:lpwstr/>
  </property>
  <property fmtid="{D5CDD505-2E9C-101B-9397-08002B2CF9AE}" pid="15" name="ComplianceAssetId">
    <vt:lpwstr/>
  </property>
  <property fmtid="{D5CDD505-2E9C-101B-9397-08002B2CF9AE}" pid="16" name="TemplateUrl">
    <vt:lpwstr/>
  </property>
  <property fmtid="{D5CDD505-2E9C-101B-9397-08002B2CF9AE}" pid="17" name="fca_log_type">
    <vt:lpwstr/>
  </property>
  <property fmtid="{D5CDD505-2E9C-101B-9397-08002B2CF9AE}" pid="18" name="fca_auth_process_doc_type">
    <vt:lpwstr/>
  </property>
  <property fmtid="{D5CDD505-2E9C-101B-9397-08002B2CF9AE}" pid="19" name="_dlc_DocIdItemGuid">
    <vt:lpwstr>e5975030-b884-4dc3-b0ed-99520f1fac3d</vt:lpwstr>
  </property>
  <property fmtid="{D5CDD505-2E9C-101B-9397-08002B2CF9AE}" pid="20" name="gd10d81d70b4400a8a9e2bd29d324e4c">
    <vt:lpwstr/>
  </property>
  <property fmtid="{D5CDD505-2E9C-101B-9397-08002B2CF9AE}" pid="21" name="_ExtendedDescription">
    <vt:lpwstr/>
  </property>
  <property fmtid="{D5CDD505-2E9C-101B-9397-08002B2CF9AE}" pid="22" name="fca_auth_forms_doc_type">
    <vt:lpwstr>62;#Form|cd17caef-2710-46b2-9ac0-ce551f7293c3</vt:lpwstr>
  </property>
  <property fmtid="{D5CDD505-2E9C-101B-9397-08002B2CF9AE}" pid="23" name="TriggerFlowInfo">
    <vt:lpwstr/>
  </property>
  <property fmtid="{D5CDD505-2E9C-101B-9397-08002B2CF9AE}" pid="24" name="jce717dce39641ca84a076397899af94">
    <vt:lpwstr/>
  </property>
  <property fmtid="{D5CDD505-2E9C-101B-9397-08002B2CF9AE}" pid="25" name="fca_authorisations_area">
    <vt:lpwstr/>
  </property>
  <property fmtid="{D5CDD505-2E9C-101B-9397-08002B2CF9AE}" pid="26" name="xd_Signature">
    <vt:bool>false</vt:bool>
  </property>
  <property fmtid="{D5CDD505-2E9C-101B-9397-08002B2CF9AE}" pid="27" name="fca_application_type">
    <vt:lpwstr>56;#Approved Person|0476e904-4277-40b1-bd69-d9411f44328e</vt:lpwstr>
  </property>
  <property fmtid="{D5CDD505-2E9C-101B-9397-08002B2CF9AE}" pid="28" name="fca_month_year">
    <vt:lpwstr/>
  </property>
  <property fmtid="{D5CDD505-2E9C-101B-9397-08002B2CF9AE}" pid="29" name="fca_process_famiily">
    <vt:lpwstr/>
  </property>
  <property fmtid="{D5CDD505-2E9C-101B-9397-08002B2CF9AE}" pid="30" name="MSIP_Label_dec5709d-e239-496d-88c9-7dae94c5106e_Enabled">
    <vt:lpwstr>true</vt:lpwstr>
  </property>
  <property fmtid="{D5CDD505-2E9C-101B-9397-08002B2CF9AE}" pid="31" name="MSIP_Label_dec5709d-e239-496d-88c9-7dae94c5106e_SetDate">
    <vt:lpwstr>2022-12-22T18:03:10Z</vt:lpwstr>
  </property>
  <property fmtid="{D5CDD505-2E9C-101B-9397-08002B2CF9AE}" pid="32" name="MSIP_Label_dec5709d-e239-496d-88c9-7dae94c5106e_Method">
    <vt:lpwstr>Standard</vt:lpwstr>
  </property>
  <property fmtid="{D5CDD505-2E9C-101B-9397-08002B2CF9AE}" pid="33" name="MSIP_Label_dec5709d-e239-496d-88c9-7dae94c5106e_Name">
    <vt:lpwstr>FCA Official</vt:lpwstr>
  </property>
  <property fmtid="{D5CDD505-2E9C-101B-9397-08002B2CF9AE}" pid="34" name="MSIP_Label_dec5709d-e239-496d-88c9-7dae94c5106e_SiteId">
    <vt:lpwstr>551f9db3-821c-4457-8551-b43423dce661</vt:lpwstr>
  </property>
  <property fmtid="{D5CDD505-2E9C-101B-9397-08002B2CF9AE}" pid="35" name="MSIP_Label_dec5709d-e239-496d-88c9-7dae94c5106e_ActionId">
    <vt:lpwstr>54a94035-6e91-43c2-8283-b706dba1b117</vt:lpwstr>
  </property>
  <property fmtid="{D5CDD505-2E9C-101B-9397-08002B2CF9AE}" pid="36" name="MSIP_Label_dec5709d-e239-496d-88c9-7dae94c5106e_ContentBits">
    <vt:lpwstr>0</vt:lpwstr>
  </property>
</Properties>
</file>